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71" r:id="rId3"/>
    <p:sldId id="257" r:id="rId4"/>
    <p:sldId id="258" r:id="rId5"/>
    <p:sldId id="259" r:id="rId6"/>
    <p:sldId id="260" r:id="rId7"/>
    <p:sldId id="261" r:id="rId8"/>
    <p:sldId id="262" r:id="rId9"/>
    <p:sldId id="263" r:id="rId10"/>
    <p:sldId id="264" r:id="rId11"/>
    <p:sldId id="265" r:id="rId12"/>
    <p:sldId id="267" r:id="rId13"/>
    <p:sldId id="272" r:id="rId14"/>
    <p:sldId id="268" r:id="rId15"/>
    <p:sldId id="269" r:id="rId16"/>
    <p:sldId id="270" r:id="rId17"/>
  </p:sldIdLst>
  <p:sldSz cx="9144000" cy="6858000" type="screen4x3"/>
  <p:notesSz cx="7010400" cy="9296400"/>
  <p:custDataLst>
    <p:tags r:id="rId19"/>
  </p:custDataLst>
  <p:defaultTextStyle>
    <a:defPPr>
      <a:defRPr lang="en-GB"/>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89FF89"/>
    <a:srgbClr val="FF8989"/>
    <a:srgbClr val="0066CB"/>
    <a:srgbClr val="E25B00"/>
    <a:srgbClr val="FF66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4787" autoAdjust="0"/>
  </p:normalViewPr>
  <p:slideViewPr>
    <p:cSldViewPr snapToGrid="0" showGuides="1">
      <p:cViewPr varScale="1">
        <p:scale>
          <a:sx n="72" d="100"/>
          <a:sy n="72" d="100"/>
        </p:scale>
        <p:origin x="264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B6C78A4D-6C3F-46C6-8246-98F3A035248D}" type="datetimeFigureOut">
              <a:rPr lang="en-GB"/>
              <a:pPr>
                <a:defRPr/>
              </a:pPr>
              <a:t>15/09/2016</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GB" noProof="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77" tIns="46589" rIns="93177" bIns="46589"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A851FDF5-1DB9-4637-9B60-769391E8C184}" type="slidenum">
              <a:rPr lang="en-GB"/>
              <a:pPr>
                <a:defRPr/>
              </a:pPr>
              <a:t>‹#›</a:t>
            </a:fld>
            <a:endParaRPr lang="en-GB"/>
          </a:p>
        </p:txBody>
      </p:sp>
    </p:spTree>
    <p:extLst>
      <p:ext uri="{BB962C8B-B14F-4D97-AF65-F5344CB8AC3E}">
        <p14:creationId xmlns:p14="http://schemas.microsoft.com/office/powerpoint/2010/main" val="34371700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A851FDF5-1DB9-4637-9B60-769391E8C184}" type="slidenum">
              <a:rPr lang="en-GB" smtClean="0"/>
              <a:pPr>
                <a:defRPr/>
              </a:pPr>
              <a:t>1</a:t>
            </a:fld>
            <a:endParaRPr lang="en-GB"/>
          </a:p>
        </p:txBody>
      </p:sp>
    </p:spTree>
    <p:extLst>
      <p:ext uri="{BB962C8B-B14F-4D97-AF65-F5344CB8AC3E}">
        <p14:creationId xmlns:p14="http://schemas.microsoft.com/office/powerpoint/2010/main" val="3696694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GB" dirty="0" smtClean="0"/>
              <a:t>Essential expenditure in debt pack</a:t>
            </a:r>
          </a:p>
          <a:p>
            <a:pPr marL="174708" indent="-174708">
              <a:buFont typeface="Arial" panose="020B0604020202020204" pitchFamily="34" charset="0"/>
              <a:buChar char="•"/>
            </a:pPr>
            <a:r>
              <a:rPr lang="en-GB" dirty="0" smtClean="0"/>
              <a:t>Guidelines</a:t>
            </a:r>
            <a:r>
              <a:rPr lang="en-GB" baseline="0" dirty="0" smtClean="0"/>
              <a:t> – Explain trigger figures</a:t>
            </a:r>
          </a:p>
          <a:p>
            <a:pPr marL="174708" indent="-174708">
              <a:buFont typeface="Arial" panose="020B0604020202020204" pitchFamily="34" charset="0"/>
              <a:buChar char="•"/>
            </a:pPr>
            <a:r>
              <a:rPr lang="en-GB" baseline="0" dirty="0" smtClean="0"/>
              <a:t>As advisers you will be manually taking down the information to pass to MAW eventually, we will then formally put this on the system to create a financial statement</a:t>
            </a:r>
            <a:endParaRPr lang="en-GB" dirty="0"/>
          </a:p>
        </p:txBody>
      </p:sp>
      <p:sp>
        <p:nvSpPr>
          <p:cNvPr id="4" name="Slide Number Placeholder 3"/>
          <p:cNvSpPr>
            <a:spLocks noGrp="1"/>
          </p:cNvSpPr>
          <p:nvPr>
            <p:ph type="sldNum" sz="quarter" idx="10"/>
          </p:nvPr>
        </p:nvSpPr>
        <p:spPr/>
        <p:txBody>
          <a:bodyPr/>
          <a:lstStyle/>
          <a:p>
            <a:pPr>
              <a:defRPr/>
            </a:pPr>
            <a:fld id="{A851FDF5-1DB9-4637-9B60-769391E8C184}" type="slidenum">
              <a:rPr lang="en-GB" smtClean="0"/>
              <a:pPr>
                <a:defRPr/>
              </a:pPr>
              <a:t>10</a:t>
            </a:fld>
            <a:endParaRPr lang="en-GB"/>
          </a:p>
        </p:txBody>
      </p:sp>
    </p:spTree>
    <p:extLst>
      <p:ext uri="{BB962C8B-B14F-4D97-AF65-F5344CB8AC3E}">
        <p14:creationId xmlns:p14="http://schemas.microsoft.com/office/powerpoint/2010/main" val="2849893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Important with debt pack to distinguish</a:t>
            </a:r>
            <a:r>
              <a:rPr lang="en-GB" baseline="0" dirty="0" smtClean="0"/>
              <a:t> between 4wkly and monthly figures. All benefits except Universal Credit will be weekly or 4wkly NOT monthly.</a:t>
            </a:r>
            <a:endParaRPr lang="en-GB" dirty="0"/>
          </a:p>
        </p:txBody>
      </p:sp>
      <p:sp>
        <p:nvSpPr>
          <p:cNvPr id="4" name="Slide Number Placeholder 3"/>
          <p:cNvSpPr>
            <a:spLocks noGrp="1"/>
          </p:cNvSpPr>
          <p:nvPr>
            <p:ph type="sldNum" sz="quarter" idx="10"/>
          </p:nvPr>
        </p:nvSpPr>
        <p:spPr/>
        <p:txBody>
          <a:bodyPr/>
          <a:lstStyle/>
          <a:p>
            <a:pPr>
              <a:defRPr/>
            </a:pPr>
            <a:fld id="{A851FDF5-1DB9-4637-9B60-769391E8C184}" type="slidenum">
              <a:rPr lang="en-GB" smtClean="0"/>
              <a:pPr>
                <a:defRPr/>
              </a:pPr>
              <a:t>11</a:t>
            </a:fld>
            <a:endParaRPr lang="en-GB"/>
          </a:p>
        </p:txBody>
      </p:sp>
    </p:spTree>
    <p:extLst>
      <p:ext uri="{BB962C8B-B14F-4D97-AF65-F5344CB8AC3E}">
        <p14:creationId xmlns:p14="http://schemas.microsoft.com/office/powerpoint/2010/main" val="2624778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GB" dirty="0" smtClean="0"/>
              <a:t>If anything</a:t>
            </a:r>
            <a:r>
              <a:rPr lang="en-GB" baseline="0" dirty="0" smtClean="0"/>
              <a:t> seems to be excessive we would ask for good reason for this as depending on their options we could have to explain or show proof of this.</a:t>
            </a:r>
            <a:endParaRPr lang="en-GB" dirty="0"/>
          </a:p>
        </p:txBody>
      </p:sp>
      <p:sp>
        <p:nvSpPr>
          <p:cNvPr id="4" name="Slide Number Placeholder 3"/>
          <p:cNvSpPr>
            <a:spLocks noGrp="1"/>
          </p:cNvSpPr>
          <p:nvPr>
            <p:ph type="sldNum" sz="quarter" idx="10"/>
          </p:nvPr>
        </p:nvSpPr>
        <p:spPr/>
        <p:txBody>
          <a:bodyPr/>
          <a:lstStyle/>
          <a:p>
            <a:pPr>
              <a:defRPr/>
            </a:pPr>
            <a:fld id="{A851FDF5-1DB9-4637-9B60-769391E8C184}" type="slidenum">
              <a:rPr lang="en-GB" smtClean="0"/>
              <a:pPr>
                <a:defRPr/>
              </a:pPr>
              <a:t>12</a:t>
            </a:fld>
            <a:endParaRPr lang="en-GB"/>
          </a:p>
        </p:txBody>
      </p:sp>
    </p:spTree>
    <p:extLst>
      <p:ext uri="{BB962C8B-B14F-4D97-AF65-F5344CB8AC3E}">
        <p14:creationId xmlns:p14="http://schemas.microsoft.com/office/powerpoint/2010/main" val="682986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A851FDF5-1DB9-4637-9B60-769391E8C184}" type="slidenum">
              <a:rPr lang="en-GB" smtClean="0"/>
              <a:pPr>
                <a:defRPr/>
              </a:pPr>
              <a:t>14</a:t>
            </a:fld>
            <a:endParaRPr lang="en-GB"/>
          </a:p>
        </p:txBody>
      </p:sp>
    </p:spTree>
    <p:extLst>
      <p:ext uri="{BB962C8B-B14F-4D97-AF65-F5344CB8AC3E}">
        <p14:creationId xmlns:p14="http://schemas.microsoft.com/office/powerpoint/2010/main" val="21070193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A851FDF5-1DB9-4637-9B60-769391E8C184}" type="slidenum">
              <a:rPr lang="en-GB" smtClean="0"/>
              <a:pPr>
                <a:defRPr/>
              </a:pPr>
              <a:t>15</a:t>
            </a:fld>
            <a:endParaRPr lang="en-GB"/>
          </a:p>
        </p:txBody>
      </p:sp>
    </p:spTree>
    <p:extLst>
      <p:ext uri="{BB962C8B-B14F-4D97-AF65-F5344CB8AC3E}">
        <p14:creationId xmlns:p14="http://schemas.microsoft.com/office/powerpoint/2010/main" val="19457165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A851FDF5-1DB9-4637-9B60-769391E8C184}" type="slidenum">
              <a:rPr lang="en-GB" smtClean="0"/>
              <a:pPr>
                <a:defRPr/>
              </a:pPr>
              <a:t>16</a:t>
            </a:fld>
            <a:endParaRPr lang="en-GB"/>
          </a:p>
        </p:txBody>
      </p:sp>
    </p:spTree>
    <p:extLst>
      <p:ext uri="{BB962C8B-B14F-4D97-AF65-F5344CB8AC3E}">
        <p14:creationId xmlns:p14="http://schemas.microsoft.com/office/powerpoint/2010/main" val="3345234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What is debt?	An obligation to repay monies owed.</a:t>
            </a:r>
            <a:br>
              <a:rPr lang="en-GB" dirty="0" smtClean="0"/>
            </a:br>
            <a:r>
              <a:rPr lang="en-GB" dirty="0" smtClean="0"/>
              <a:t/>
            </a:r>
            <a:br>
              <a:rPr lang="en-GB" dirty="0" smtClean="0"/>
            </a:br>
            <a:r>
              <a:rPr lang="en-GB" dirty="0" smtClean="0"/>
              <a:t>Emphasising</a:t>
            </a:r>
            <a:r>
              <a:rPr lang="en-GB" baseline="0" dirty="0" smtClean="0"/>
              <a:t> a lot of clients/trainees are in debt e.g. HP, mortgage, etc. but this then becomes problem debt for some people..</a:t>
            </a:r>
            <a:br>
              <a:rPr lang="en-GB" baseline="0" dirty="0" smtClean="0"/>
            </a:br>
            <a:r>
              <a:rPr lang="en-GB" baseline="0" dirty="0" smtClean="0"/>
              <a:t/>
            </a:r>
            <a:br>
              <a:rPr lang="en-GB" baseline="0" dirty="0" smtClean="0"/>
            </a:br>
            <a:r>
              <a:rPr lang="en-GB" baseline="0" dirty="0" smtClean="0"/>
              <a:t>Activity: Flipchart asking for causes of problem debt/how clients may become unable to continue payments/change of </a:t>
            </a:r>
            <a:r>
              <a:rPr lang="en-GB" baseline="0" dirty="0" err="1" smtClean="0"/>
              <a:t>circ’s</a:t>
            </a:r>
            <a:endParaRPr lang="en-GB" baseline="0" dirty="0" smtClean="0"/>
          </a:p>
        </p:txBody>
      </p:sp>
      <p:sp>
        <p:nvSpPr>
          <p:cNvPr id="4" name="Slide Number Placeholder 3"/>
          <p:cNvSpPr>
            <a:spLocks noGrp="1"/>
          </p:cNvSpPr>
          <p:nvPr>
            <p:ph type="sldNum" sz="quarter" idx="10"/>
          </p:nvPr>
        </p:nvSpPr>
        <p:spPr/>
        <p:txBody>
          <a:bodyPr/>
          <a:lstStyle/>
          <a:p>
            <a:pPr>
              <a:defRPr/>
            </a:pPr>
            <a:fld id="{A851FDF5-1DB9-4637-9B60-769391E8C184}" type="slidenum">
              <a:rPr lang="en-GB" smtClean="0"/>
              <a:pPr>
                <a:defRPr/>
              </a:pPr>
              <a:t>2</a:t>
            </a:fld>
            <a:endParaRPr lang="en-GB"/>
          </a:p>
        </p:txBody>
      </p:sp>
    </p:spTree>
    <p:extLst>
      <p:ext uri="{BB962C8B-B14F-4D97-AF65-F5344CB8AC3E}">
        <p14:creationId xmlns:p14="http://schemas.microsoft.com/office/powerpoint/2010/main" val="456480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A851FDF5-1DB9-4637-9B60-769391E8C184}" type="slidenum">
              <a:rPr lang="en-GB" smtClean="0"/>
              <a:pPr>
                <a:defRPr/>
              </a:pPr>
              <a:t>3</a:t>
            </a:fld>
            <a:endParaRPr lang="en-GB"/>
          </a:p>
        </p:txBody>
      </p:sp>
    </p:spTree>
    <p:extLst>
      <p:ext uri="{BB962C8B-B14F-4D97-AF65-F5344CB8AC3E}">
        <p14:creationId xmlns:p14="http://schemas.microsoft.com/office/powerpoint/2010/main" val="2961391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eriod"/>
            </a:pPr>
            <a:r>
              <a:rPr lang="en-GB" dirty="0" smtClean="0"/>
              <a:t>Referring to</a:t>
            </a:r>
            <a:r>
              <a:rPr lang="en-GB" baseline="0" dirty="0" smtClean="0"/>
              <a:t> flipchart activity – finding out causes of debt, type of debts, solely liable/jointly liable, action taken already by client or creditor?</a:t>
            </a:r>
          </a:p>
          <a:p>
            <a:pPr marL="232943" indent="-232943">
              <a:buAutoNum type="arabicPeriod"/>
            </a:pPr>
            <a:r>
              <a:rPr lang="en-GB" baseline="0" dirty="0" smtClean="0"/>
              <a:t>We will look into what emergency debt is and the difference between this and priority debt. Working out whether immediate action needs to be taken.</a:t>
            </a:r>
          </a:p>
          <a:p>
            <a:pPr marL="232943" indent="-232943">
              <a:buAutoNum type="arabicPeriod"/>
            </a:pPr>
            <a:r>
              <a:rPr lang="en-GB" baseline="0" dirty="0" smtClean="0"/>
              <a:t>Need the full picture to be able to accurately discuss options and identify risks for the client; creditors shouldn’t get preferential treatment e.g. some clients pay Provident agent as it’s a door to door visit</a:t>
            </a:r>
          </a:p>
          <a:p>
            <a:pPr marL="232943" indent="-232943">
              <a:buAutoNum type="arabicPeriod"/>
            </a:pPr>
            <a:r>
              <a:rPr lang="en-GB" baseline="0" dirty="0" smtClean="0"/>
              <a:t>All clients should be offered a QBC, preferably at their first visit to avoid longer waiting periods if there is an entitlement; discuss perhaps grants available, etc.</a:t>
            </a:r>
          </a:p>
          <a:p>
            <a:pPr marL="232943" indent="-232943">
              <a:buAutoNum type="arabicPeriod"/>
            </a:pPr>
            <a:r>
              <a:rPr lang="en-GB" dirty="0" smtClean="0"/>
              <a:t>Some clients feel credit cards</a:t>
            </a:r>
            <a:r>
              <a:rPr lang="en-GB" baseline="0" dirty="0" smtClean="0"/>
              <a:t>, etc. are expenditures as they are keeping on top of the payments to them, however, this is treated as a debt; look at Bureaux Debt Pack and explain the CFS</a:t>
            </a:r>
            <a:endParaRPr lang="en-GB" dirty="0"/>
          </a:p>
        </p:txBody>
      </p:sp>
      <p:sp>
        <p:nvSpPr>
          <p:cNvPr id="4" name="Slide Number Placeholder 3"/>
          <p:cNvSpPr>
            <a:spLocks noGrp="1"/>
          </p:cNvSpPr>
          <p:nvPr>
            <p:ph type="sldNum" sz="quarter" idx="10"/>
          </p:nvPr>
        </p:nvSpPr>
        <p:spPr/>
        <p:txBody>
          <a:bodyPr/>
          <a:lstStyle/>
          <a:p>
            <a:pPr>
              <a:defRPr/>
            </a:pPr>
            <a:fld id="{A851FDF5-1DB9-4637-9B60-769391E8C184}" type="slidenum">
              <a:rPr lang="en-GB" smtClean="0"/>
              <a:pPr>
                <a:defRPr/>
              </a:pPr>
              <a:t>4</a:t>
            </a:fld>
            <a:endParaRPr lang="en-GB"/>
          </a:p>
        </p:txBody>
      </p:sp>
    </p:spTree>
    <p:extLst>
      <p:ext uri="{BB962C8B-B14F-4D97-AF65-F5344CB8AC3E}">
        <p14:creationId xmlns:p14="http://schemas.microsoft.com/office/powerpoint/2010/main" val="3751583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Activity:	Exercise</a:t>
            </a:r>
            <a:r>
              <a:rPr lang="en-GB" baseline="0" dirty="0" smtClean="0"/>
              <a:t> 1</a:t>
            </a:r>
            <a:endParaRPr lang="en-GB" dirty="0"/>
          </a:p>
        </p:txBody>
      </p:sp>
      <p:sp>
        <p:nvSpPr>
          <p:cNvPr id="4" name="Slide Number Placeholder 3"/>
          <p:cNvSpPr>
            <a:spLocks noGrp="1"/>
          </p:cNvSpPr>
          <p:nvPr>
            <p:ph type="sldNum" sz="quarter" idx="10"/>
          </p:nvPr>
        </p:nvSpPr>
        <p:spPr/>
        <p:txBody>
          <a:bodyPr/>
          <a:lstStyle/>
          <a:p>
            <a:pPr>
              <a:defRPr/>
            </a:pPr>
            <a:fld id="{A851FDF5-1DB9-4637-9B60-769391E8C184}" type="slidenum">
              <a:rPr lang="en-GB" smtClean="0"/>
              <a:pPr>
                <a:defRPr/>
              </a:pPr>
              <a:t>5</a:t>
            </a:fld>
            <a:endParaRPr lang="en-GB"/>
          </a:p>
        </p:txBody>
      </p:sp>
    </p:spTree>
    <p:extLst>
      <p:ext uri="{BB962C8B-B14F-4D97-AF65-F5344CB8AC3E}">
        <p14:creationId xmlns:p14="http://schemas.microsoft.com/office/powerpoint/2010/main" val="2711527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GB" dirty="0" smtClean="0"/>
              <a:t>Client</a:t>
            </a:r>
            <a:r>
              <a:rPr lang="en-GB" baseline="0" dirty="0" smtClean="0"/>
              <a:t> due in court – can be quite common – discuss personal experiences of sequestration cases where last minute phone calls are needed just to explain to clients what will happen</a:t>
            </a:r>
          </a:p>
          <a:p>
            <a:pPr marL="174708" indent="-174708">
              <a:buFont typeface="Arial" panose="020B0604020202020204" pitchFamily="34" charset="0"/>
              <a:buChar char="•"/>
            </a:pPr>
            <a:r>
              <a:rPr lang="en-GB" dirty="0" smtClean="0"/>
              <a:t>Fuel disconnections – very uncommon</a:t>
            </a:r>
            <a:r>
              <a:rPr lang="en-GB" baseline="0" dirty="0" smtClean="0"/>
              <a:t> and can usually be prevented through things like Fuel Direct; prepayment meters installed; payment to arrears taken from top-up’s; all companies should have vulnerable person’s policy e.g. for those with disabilities or elderly that they have tried everything possible before moving for disconnection.</a:t>
            </a:r>
          </a:p>
          <a:p>
            <a:pPr marL="174708" indent="-174708">
              <a:buFont typeface="Arial" panose="020B0604020202020204" pitchFamily="34" charset="0"/>
              <a:buChar char="•"/>
            </a:pPr>
            <a:endParaRPr lang="en-GB" baseline="0" dirty="0" smtClean="0"/>
          </a:p>
          <a:p>
            <a:pPr marL="0" indent="0">
              <a:buFont typeface="Arial" panose="020B0604020202020204" pitchFamily="34" charset="0"/>
              <a:buNone/>
            </a:pPr>
            <a:r>
              <a:rPr lang="en-GB" baseline="0" smtClean="0"/>
              <a:t>**HANDOUT FUEL DISCONNECTION FIGURES**</a:t>
            </a:r>
            <a:endParaRPr lang="en-GB" baseline="0" dirty="0" smtClean="0"/>
          </a:p>
          <a:p>
            <a:pPr marL="174708" indent="-174708">
              <a:buFont typeface="Arial" panose="020B0604020202020204" pitchFamily="34" charset="0"/>
              <a:buChar char="•"/>
            </a:pPr>
            <a:r>
              <a:rPr lang="en-GB" baseline="0" dirty="0" smtClean="0"/>
              <a:t>A threat of eviction is quite different to the actual procedure starting as court action must be taken.. This can give the client time to remedy the situation.</a:t>
            </a:r>
          </a:p>
          <a:p>
            <a:pPr marL="174708" indent="-174708">
              <a:buFont typeface="Arial" panose="020B0604020202020204" pitchFamily="34" charset="0"/>
              <a:buChar char="•"/>
            </a:pPr>
            <a:endParaRPr lang="en-GB" baseline="0" dirty="0" smtClean="0"/>
          </a:p>
          <a:p>
            <a:pPr marL="174708" indent="-174708">
              <a:buFont typeface="Arial" panose="020B0604020202020204" pitchFamily="34" charset="0"/>
              <a:buChar char="•"/>
            </a:pPr>
            <a:r>
              <a:rPr lang="en-GB" baseline="0" dirty="0" smtClean="0"/>
              <a:t>Session Support Worker or Manager always on hand and Money Advice Workers can be called as well – help with what action creditors may take and assess risks but can depend a lot on what information the client has provided. With emergency situations you can contact the Money Advice Workers to try and fast track the case but we still expect the client to be able to provide as much information as possible.</a:t>
            </a:r>
          </a:p>
          <a:p>
            <a:pPr marL="174708" indent="-174708">
              <a:buFont typeface="Arial" panose="020B0604020202020204" pitchFamily="34" charset="0"/>
              <a:buChar char="•"/>
            </a:pPr>
            <a:endParaRPr lang="en-GB" baseline="0" dirty="0" smtClean="0"/>
          </a:p>
          <a:p>
            <a:r>
              <a:rPr lang="en-GB" baseline="0" dirty="0" smtClean="0"/>
              <a:t>Activity:	Exercise 2 workbook</a:t>
            </a:r>
          </a:p>
        </p:txBody>
      </p:sp>
      <p:sp>
        <p:nvSpPr>
          <p:cNvPr id="4" name="Slide Number Placeholder 3"/>
          <p:cNvSpPr>
            <a:spLocks noGrp="1"/>
          </p:cNvSpPr>
          <p:nvPr>
            <p:ph type="sldNum" sz="quarter" idx="10"/>
          </p:nvPr>
        </p:nvSpPr>
        <p:spPr/>
        <p:txBody>
          <a:bodyPr/>
          <a:lstStyle/>
          <a:p>
            <a:pPr>
              <a:defRPr/>
            </a:pPr>
            <a:fld id="{A851FDF5-1DB9-4637-9B60-769391E8C184}" type="slidenum">
              <a:rPr lang="en-GB" smtClean="0"/>
              <a:pPr>
                <a:defRPr/>
              </a:pPr>
              <a:t>6</a:t>
            </a:fld>
            <a:endParaRPr lang="en-GB"/>
          </a:p>
        </p:txBody>
      </p:sp>
    </p:spTree>
    <p:extLst>
      <p:ext uri="{BB962C8B-B14F-4D97-AF65-F5344CB8AC3E}">
        <p14:creationId xmlns:p14="http://schemas.microsoft.com/office/powerpoint/2010/main" val="1571094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GB" dirty="0" smtClean="0"/>
              <a:t>Collecting details – some clients</a:t>
            </a:r>
            <a:r>
              <a:rPr lang="en-GB" baseline="0" dirty="0" smtClean="0"/>
              <a:t> will prioritise differently due to persistent contact from certain creditors but we need details of them all</a:t>
            </a:r>
          </a:p>
          <a:p>
            <a:pPr marL="174708" indent="-174708">
              <a:buFont typeface="Arial" panose="020B0604020202020204" pitchFamily="34" charset="0"/>
              <a:buChar char="•"/>
            </a:pPr>
            <a:r>
              <a:rPr lang="en-GB" baseline="0" dirty="0" smtClean="0"/>
              <a:t>Liability – Discuss Prescriptions and Limitations (Scotland) Act – 5yr prescription debts and so credit reports can be helpful (we can apply for these, each Manager has access)</a:t>
            </a:r>
          </a:p>
          <a:p>
            <a:r>
              <a:rPr lang="en-GB" baseline="0" dirty="0" smtClean="0"/>
              <a:t>	Also checking for joint liability as we may need to also discuss with partner</a:t>
            </a:r>
          </a:p>
          <a:p>
            <a:pPr marL="174708" indent="-174708">
              <a:buFont typeface="Arial" panose="020B0604020202020204" pitchFamily="34" charset="0"/>
              <a:buChar char="•"/>
            </a:pPr>
            <a:r>
              <a:rPr lang="en-GB" baseline="0" dirty="0" smtClean="0"/>
              <a:t>Validity/enforceability – 	Prescriptions and Limitations Act as not enforceable if no court action within 5yrs – creditors good at picking this up themselves anyway;</a:t>
            </a:r>
          </a:p>
          <a:p>
            <a:r>
              <a:rPr lang="en-GB" baseline="0" dirty="0" smtClean="0"/>
              <a:t>		Does client have copies of contracts if they are querying liability? Careful when contacting creditors not to admit liability – CCA can be used to gain copy of original agreement</a:t>
            </a:r>
          </a:p>
          <a:p>
            <a:pPr marL="174708" indent="-174708">
              <a:buFont typeface="Arial" panose="020B0604020202020204" pitchFamily="34" charset="0"/>
              <a:buChar char="•"/>
            </a:pPr>
            <a:r>
              <a:rPr lang="en-GB" baseline="0" dirty="0" err="1" smtClean="0"/>
              <a:t>Pri</a:t>
            </a:r>
            <a:r>
              <a:rPr lang="en-GB" baseline="0" dirty="0" smtClean="0"/>
              <a:t> and non-</a:t>
            </a:r>
            <a:r>
              <a:rPr lang="en-GB" baseline="0" dirty="0" err="1" smtClean="0"/>
              <a:t>pri</a:t>
            </a:r>
            <a:r>
              <a:rPr lang="en-GB" baseline="0" dirty="0" smtClean="0"/>
              <a:t> – Making client aware why priority debts should be paid first (due to sanctions that can be imposed; always encourage clients to ‘pay what they can’</a:t>
            </a:r>
          </a:p>
          <a:p>
            <a:pPr marL="174708" indent="-174708">
              <a:buFont typeface="Arial" panose="020B0604020202020204" pitchFamily="34" charset="0"/>
              <a:buChar char="•"/>
            </a:pPr>
            <a:endParaRPr lang="en-GB" baseline="0" dirty="0" smtClean="0"/>
          </a:p>
          <a:p>
            <a:pPr marL="174708" indent="-174708">
              <a:buFont typeface="Arial" panose="020B0604020202020204" pitchFamily="34" charset="0"/>
              <a:buChar char="•"/>
            </a:pPr>
            <a:r>
              <a:rPr lang="en-GB" baseline="0" dirty="0" smtClean="0"/>
              <a:t>Advisers can deal with single debts for clients! Income and expenditure should still be completed and are available on workroom computers</a:t>
            </a:r>
          </a:p>
          <a:p>
            <a:pPr marL="174708" indent="-174708">
              <a:buFont typeface="Arial" panose="020B0604020202020204" pitchFamily="34" charset="0"/>
              <a:buChar char="•"/>
            </a:pPr>
            <a:endParaRPr lang="en-GB" baseline="0" dirty="0" smtClean="0"/>
          </a:p>
          <a:p>
            <a:pPr marL="174708" indent="-174708">
              <a:buFont typeface="Arial" panose="020B0604020202020204" pitchFamily="34" charset="0"/>
              <a:buChar char="•"/>
            </a:pPr>
            <a:r>
              <a:rPr lang="en-GB" baseline="0" dirty="0" smtClean="0"/>
              <a:t>Activity: Flipchart to identify different priority and non-priority debts</a:t>
            </a:r>
          </a:p>
          <a:p>
            <a:pPr marL="174708" indent="-174708">
              <a:buFont typeface="Arial" panose="020B0604020202020204" pitchFamily="34" charset="0"/>
              <a:buChar char="•"/>
            </a:pPr>
            <a:r>
              <a:rPr lang="en-GB" baseline="0" dirty="0" smtClean="0"/>
              <a:t>Activity: Exercise 3</a:t>
            </a:r>
          </a:p>
        </p:txBody>
      </p:sp>
      <p:sp>
        <p:nvSpPr>
          <p:cNvPr id="4" name="Slide Number Placeholder 3"/>
          <p:cNvSpPr>
            <a:spLocks noGrp="1"/>
          </p:cNvSpPr>
          <p:nvPr>
            <p:ph type="sldNum" sz="quarter" idx="10"/>
          </p:nvPr>
        </p:nvSpPr>
        <p:spPr/>
        <p:txBody>
          <a:bodyPr/>
          <a:lstStyle/>
          <a:p>
            <a:pPr>
              <a:defRPr/>
            </a:pPr>
            <a:fld id="{A851FDF5-1DB9-4637-9B60-769391E8C184}" type="slidenum">
              <a:rPr lang="en-GB" smtClean="0"/>
              <a:pPr>
                <a:defRPr/>
              </a:pPr>
              <a:t>7</a:t>
            </a:fld>
            <a:endParaRPr lang="en-GB"/>
          </a:p>
        </p:txBody>
      </p:sp>
    </p:spTree>
    <p:extLst>
      <p:ext uri="{BB962C8B-B14F-4D97-AF65-F5344CB8AC3E}">
        <p14:creationId xmlns:p14="http://schemas.microsoft.com/office/powerpoint/2010/main" val="1811293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Priority debts: other debts considered</a:t>
            </a:r>
            <a:r>
              <a:rPr lang="en-GB" baseline="0" dirty="0" smtClean="0"/>
              <a:t> priority can be HP goods and family/friends loans to clients</a:t>
            </a:r>
          </a:p>
          <a:p>
            <a:pPr marL="174708" indent="-174708">
              <a:buFont typeface="Arial" panose="020B0604020202020204" pitchFamily="34" charset="0"/>
              <a:buChar char="•"/>
            </a:pPr>
            <a:r>
              <a:rPr lang="en-GB" baseline="0" dirty="0" smtClean="0"/>
              <a:t>Identified by sanctions such as: imprisonment; eviction; loss of essential goods; disconnection</a:t>
            </a:r>
          </a:p>
          <a:p>
            <a:endParaRPr lang="en-GB" baseline="0" dirty="0" smtClean="0"/>
          </a:p>
          <a:p>
            <a:r>
              <a:rPr lang="en-GB" baseline="0" dirty="0" smtClean="0"/>
              <a:t>Non-priority debts – usually their only sanction will be to raise a claim in court for monies owed</a:t>
            </a:r>
          </a:p>
        </p:txBody>
      </p:sp>
      <p:sp>
        <p:nvSpPr>
          <p:cNvPr id="4" name="Slide Number Placeholder 3"/>
          <p:cNvSpPr>
            <a:spLocks noGrp="1"/>
          </p:cNvSpPr>
          <p:nvPr>
            <p:ph type="sldNum" sz="quarter" idx="10"/>
          </p:nvPr>
        </p:nvSpPr>
        <p:spPr/>
        <p:txBody>
          <a:bodyPr/>
          <a:lstStyle/>
          <a:p>
            <a:pPr>
              <a:defRPr/>
            </a:pPr>
            <a:fld id="{A851FDF5-1DB9-4637-9B60-769391E8C184}" type="slidenum">
              <a:rPr lang="en-GB" smtClean="0"/>
              <a:pPr>
                <a:defRPr/>
              </a:pPr>
              <a:t>8</a:t>
            </a:fld>
            <a:endParaRPr lang="en-GB"/>
          </a:p>
        </p:txBody>
      </p:sp>
    </p:spTree>
    <p:extLst>
      <p:ext uri="{BB962C8B-B14F-4D97-AF65-F5344CB8AC3E}">
        <p14:creationId xmlns:p14="http://schemas.microsoft.com/office/powerpoint/2010/main" val="4253762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GB" dirty="0" smtClean="0"/>
              <a:t>For example paying</a:t>
            </a:r>
            <a:r>
              <a:rPr lang="en-GB" baseline="0" dirty="0" smtClean="0"/>
              <a:t> things for their children/partner?</a:t>
            </a:r>
          </a:p>
          <a:p>
            <a:pPr marL="174708" indent="-174708">
              <a:buFont typeface="Arial" panose="020B0604020202020204" pitchFamily="34" charset="0"/>
              <a:buChar char="•"/>
            </a:pPr>
            <a:r>
              <a:rPr lang="en-GB" baseline="0" dirty="0" smtClean="0"/>
              <a:t>Relevant persons – if debts solely in clients name we do not take details of the partner, however, if they agree bills paid jointly and they both want to help with debts then both income details </a:t>
            </a:r>
            <a:r>
              <a:rPr lang="en-GB" baseline="0" dirty="0" err="1" smtClean="0"/>
              <a:t>rqd</a:t>
            </a:r>
            <a:r>
              <a:rPr lang="en-GB" baseline="0" dirty="0" smtClean="0"/>
              <a:t>.</a:t>
            </a:r>
          </a:p>
          <a:p>
            <a:pPr marL="1397660" lvl="3"/>
            <a:r>
              <a:rPr lang="en-GB" baseline="0" dirty="0" smtClean="0"/>
              <a:t>If not joint then we can add a contribution from partner to bills rather than including their income</a:t>
            </a:r>
          </a:p>
          <a:p>
            <a:pPr marL="1397660" lvl="3"/>
            <a:r>
              <a:rPr lang="en-GB" baseline="0" dirty="0" smtClean="0"/>
              <a:t>Non-dependant’s encouraged to contribute</a:t>
            </a:r>
          </a:p>
          <a:p>
            <a:pPr marL="174708" indent="-174708">
              <a:buFont typeface="Arial" panose="020B0604020202020204" pitchFamily="34" charset="0"/>
              <a:buChar char="•"/>
            </a:pPr>
            <a:r>
              <a:rPr lang="en-GB" baseline="0" dirty="0" smtClean="0"/>
              <a:t>Maximising income –	Turn2us to identify grants;</a:t>
            </a:r>
            <a:br>
              <a:rPr lang="en-GB" baseline="0" dirty="0" smtClean="0"/>
            </a:br>
            <a:r>
              <a:rPr lang="en-GB" baseline="0" dirty="0" smtClean="0"/>
              <a:t>		Scottish Welfare Fund CCGs e.g. clients moving home; coming out of prison, etc.</a:t>
            </a:r>
          </a:p>
          <a:p>
            <a:pPr marL="1863547" lvl="4"/>
            <a:r>
              <a:rPr lang="en-GB" baseline="0" dirty="0" smtClean="0"/>
              <a:t>QBC offered and baring in mind other details client may give you about health for sickness benefits</a:t>
            </a:r>
          </a:p>
          <a:p>
            <a:pPr marL="2038255" lvl="4" indent="-174708">
              <a:buFont typeface="Arial" panose="020B0604020202020204" pitchFamily="34" charset="0"/>
              <a:buChar char="•"/>
            </a:pPr>
            <a:r>
              <a:rPr lang="en-GB" baseline="0" dirty="0" smtClean="0"/>
              <a:t>Discuss case recently – client abused by son and had sought help previously for this, client had non-dep </a:t>
            </a:r>
            <a:r>
              <a:rPr lang="en-GB" baseline="0" dirty="0" err="1" smtClean="0"/>
              <a:t>ded’s</a:t>
            </a:r>
            <a:r>
              <a:rPr lang="en-GB" baseline="0" dirty="0" smtClean="0"/>
              <a:t> from her HB because he was living there and working and son would not pay client. Applied for DHP to help client with the non-dep </a:t>
            </a:r>
            <a:r>
              <a:rPr lang="en-GB" baseline="0" dirty="0" err="1" smtClean="0"/>
              <a:t>ded’s</a:t>
            </a:r>
            <a:r>
              <a:rPr lang="en-GB" baseline="0" dirty="0" smtClean="0"/>
              <a:t> and explained situation, she was awarded £10p/</a:t>
            </a:r>
            <a:r>
              <a:rPr lang="en-GB" baseline="0" dirty="0" err="1" smtClean="0"/>
              <a:t>wk</a:t>
            </a:r>
            <a:r>
              <a:rPr lang="en-GB" baseline="0" dirty="0" smtClean="0"/>
              <a:t> towards this for 6months minimum.</a:t>
            </a:r>
          </a:p>
        </p:txBody>
      </p:sp>
      <p:sp>
        <p:nvSpPr>
          <p:cNvPr id="4" name="Slide Number Placeholder 3"/>
          <p:cNvSpPr>
            <a:spLocks noGrp="1"/>
          </p:cNvSpPr>
          <p:nvPr>
            <p:ph type="sldNum" sz="quarter" idx="10"/>
          </p:nvPr>
        </p:nvSpPr>
        <p:spPr/>
        <p:txBody>
          <a:bodyPr/>
          <a:lstStyle/>
          <a:p>
            <a:pPr>
              <a:defRPr/>
            </a:pPr>
            <a:fld id="{A851FDF5-1DB9-4637-9B60-769391E8C184}" type="slidenum">
              <a:rPr lang="en-GB" smtClean="0"/>
              <a:pPr>
                <a:defRPr/>
              </a:pPr>
              <a:t>9</a:t>
            </a:fld>
            <a:endParaRPr lang="en-GB"/>
          </a:p>
        </p:txBody>
      </p:sp>
    </p:spTree>
    <p:extLst>
      <p:ext uri="{BB962C8B-B14F-4D97-AF65-F5344CB8AC3E}">
        <p14:creationId xmlns:p14="http://schemas.microsoft.com/office/powerpoint/2010/main" val="20736554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684213" y="3081338"/>
            <a:ext cx="57594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en-GB" altLang="en-US" sz="2000" b="1" dirty="0" smtClean="0">
                <a:solidFill>
                  <a:srgbClr val="0066CB"/>
                </a:solidFill>
              </a:rPr>
              <a:t>A training session as part of the CAB Service’s Adviser Training Programme for new advisers</a:t>
            </a:r>
          </a:p>
        </p:txBody>
      </p:sp>
      <p:pic>
        <p:nvPicPr>
          <p:cNvPr id="4" name="Picture 7" descr="CAS-RGB150dpi40mm.jp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35000" y="5470525"/>
            <a:ext cx="871538"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1692275" y="5545138"/>
            <a:ext cx="6767513"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en-GB" altLang="en-US" sz="1300" dirty="0" smtClean="0"/>
              <a:t>The material contained in this presentation is the copyright of The Scottish Association of Citizens Advice Bureaux – Citizens Advice Scotland (Scottish charity number SC016637) and may not be reproduced, except by bureaux, without the written consent of the CAS Training Team.</a:t>
            </a:r>
            <a:endParaRPr lang="en-US" altLang="en-US" sz="1300" dirty="0" smtClean="0"/>
          </a:p>
          <a:p>
            <a:pPr>
              <a:defRPr/>
            </a:pPr>
            <a:endParaRPr lang="en-GB" altLang="en-US" sz="1400" dirty="0" smtClean="0"/>
          </a:p>
        </p:txBody>
      </p:sp>
      <p:sp>
        <p:nvSpPr>
          <p:cNvPr id="2" name="Title 1"/>
          <p:cNvSpPr>
            <a:spLocks noGrp="1"/>
          </p:cNvSpPr>
          <p:nvPr>
            <p:ph type="ctrTitle"/>
          </p:nvPr>
        </p:nvSpPr>
        <p:spPr>
          <a:xfrm>
            <a:off x="684213" y="950863"/>
            <a:ext cx="5399955" cy="1470025"/>
          </a:xfrm>
          <a:solidFill>
            <a:schemeClr val="bg1"/>
          </a:solidFill>
        </p:spPr>
        <p:txBody>
          <a:bodyPr>
            <a:noAutofit/>
          </a:bodyPr>
          <a:lstStyle>
            <a:lvl1pPr algn="l">
              <a:lnSpc>
                <a:spcPct val="90000"/>
              </a:lnSpc>
              <a:defRPr kumimoji="1" lang="en-GB" sz="5400" b="1" dirty="0">
                <a:solidFill>
                  <a:srgbClr val="E25B00"/>
                </a:solidFill>
                <a:effectLst/>
                <a:latin typeface="+mj-lt"/>
                <a:ea typeface="+mj-ea"/>
                <a:cs typeface="+mj-cs"/>
              </a:defRPr>
            </a:lvl1pPr>
          </a:lstStyle>
          <a:p>
            <a:r>
              <a:rPr lang="en-US" smtClean="0"/>
              <a:t>Click to edit Master title style</a:t>
            </a:r>
            <a:endParaRPr lang="en-GB" dirty="0"/>
          </a:p>
        </p:txBody>
      </p:sp>
      <p:sp>
        <p:nvSpPr>
          <p:cNvPr id="6" name="Date Placeholder 3"/>
          <p:cNvSpPr>
            <a:spLocks noGrp="1"/>
          </p:cNvSpPr>
          <p:nvPr>
            <p:ph type="dt" sz="half" idx="10"/>
          </p:nvPr>
        </p:nvSpPr>
        <p:spPr/>
        <p:txBody>
          <a:bodyPr/>
          <a:lstStyle>
            <a:lvl1pPr>
              <a:defRPr/>
            </a:lvl1pPr>
          </a:lstStyle>
          <a:p>
            <a:pPr>
              <a:defRPr/>
            </a:pPr>
            <a:r>
              <a:rPr lang="en-US" smtClean="0"/>
              <a:t>Last updated March 2016</a:t>
            </a:r>
            <a:endParaRPr lang="en-GB" dirty="0"/>
          </a:p>
        </p:txBody>
      </p:sp>
      <p:sp>
        <p:nvSpPr>
          <p:cNvPr id="7" name="Footer Placeholder 4"/>
          <p:cNvSpPr>
            <a:spLocks noGrp="1"/>
          </p:cNvSpPr>
          <p:nvPr>
            <p:ph type="ftr" sz="quarter" idx="11"/>
          </p:nvPr>
        </p:nvSpPr>
        <p:spPr/>
        <p:txBody>
          <a:bodyPr/>
          <a:lstStyle>
            <a:lvl1pPr marL="0" marR="0" indent="0" algn="ctr" defTabSz="914400" rtl="0" eaLnBrk="1" fontAlgn="auto" latinLnBrk="0" hangingPunct="1">
              <a:lnSpc>
                <a:spcPct val="100000"/>
              </a:lnSpc>
              <a:spcBef>
                <a:spcPts val="0"/>
              </a:spcBef>
              <a:spcAft>
                <a:spcPts val="0"/>
              </a:spcAft>
              <a:buClrTx/>
              <a:buSzTx/>
              <a:buFontTx/>
              <a:buNone/>
              <a:tabLst/>
              <a:defRPr/>
            </a:lvl1pPr>
          </a:lstStyle>
          <a:p>
            <a:pPr>
              <a:defRPr/>
            </a:pPr>
            <a:r>
              <a:rPr lang="en-GB" dirty="0" smtClean="0"/>
              <a:t>Debt 1: Introduction to Money Advice</a:t>
            </a:r>
            <a:endParaRPr lang="en-GB" dirty="0"/>
          </a:p>
        </p:txBody>
      </p:sp>
      <p:sp>
        <p:nvSpPr>
          <p:cNvPr id="8" name="Slide Number Placeholder 5"/>
          <p:cNvSpPr>
            <a:spLocks noGrp="1"/>
          </p:cNvSpPr>
          <p:nvPr>
            <p:ph type="sldNum" sz="quarter" idx="12"/>
          </p:nvPr>
        </p:nvSpPr>
        <p:spPr/>
        <p:txBody>
          <a:bodyPr/>
          <a:lstStyle>
            <a:lvl1pPr>
              <a:defRPr/>
            </a:lvl1pPr>
          </a:lstStyle>
          <a:p>
            <a:pPr>
              <a:defRPr/>
            </a:pPr>
            <a:fld id="{8468B829-B086-49D3-AB3F-F22EF0C8FE04}" type="slidenum">
              <a:rPr lang="en-GB"/>
              <a:pPr>
                <a:defRPr/>
              </a:pPr>
              <a:t>‹#›</a:t>
            </a:fld>
            <a:endParaRPr lang="en-GB"/>
          </a:p>
        </p:txBody>
      </p:sp>
    </p:spTree>
    <p:extLst>
      <p:ext uri="{BB962C8B-B14F-4D97-AF65-F5344CB8AC3E}">
        <p14:creationId xmlns:p14="http://schemas.microsoft.com/office/powerpoint/2010/main" val="227346358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lvl1pPr>
              <a:defRPr/>
            </a:lvl1p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lvl1pPr>
              <a:defRPr/>
            </a:lvl1pPr>
          </a:lstStyle>
          <a:p>
            <a:pPr>
              <a:defRPr/>
            </a:pPr>
            <a:r>
              <a:rPr lang="en-GB" dirty="0" smtClean="0"/>
              <a:t>Debt 1: Introduction to Money Advice</a:t>
            </a:r>
            <a:endParaRPr lang="en-GB" dirty="0"/>
          </a:p>
        </p:txBody>
      </p:sp>
      <p:sp>
        <p:nvSpPr>
          <p:cNvPr id="6" name="Slide Number Placeholder 5"/>
          <p:cNvSpPr>
            <a:spLocks noGrp="1"/>
          </p:cNvSpPr>
          <p:nvPr>
            <p:ph type="sldNum" sz="quarter" idx="12"/>
          </p:nvPr>
        </p:nvSpPr>
        <p:spPr/>
        <p:txBody>
          <a:bodyPr/>
          <a:lstStyle>
            <a:lvl1pPr>
              <a:defRPr/>
            </a:lvl1pPr>
          </a:lstStyle>
          <a:p>
            <a:pPr>
              <a:defRPr/>
            </a:pPr>
            <a:r>
              <a:rPr lang="en-GB"/>
              <a:t>Slide </a:t>
            </a:r>
            <a:fld id="{9AF83C21-7177-45FC-BD59-565FD14D4D0C}" type="slidenum">
              <a:rPr lang="en-GB"/>
              <a:pPr>
                <a:defRPr/>
              </a:pPr>
              <a:t>‹#›</a:t>
            </a:fld>
            <a:endParaRPr lang="en-GB"/>
          </a:p>
        </p:txBody>
      </p:sp>
    </p:spTree>
    <p:extLst>
      <p:ext uri="{BB962C8B-B14F-4D97-AF65-F5344CB8AC3E}">
        <p14:creationId xmlns:p14="http://schemas.microsoft.com/office/powerpoint/2010/main" val="791632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lvl1pPr>
              <a:defRPr/>
            </a:lvl1pPr>
          </a:lstStyle>
          <a:p>
            <a:pPr>
              <a:defRPr/>
            </a:pPr>
            <a:r>
              <a:rPr lang="en-GB" dirty="0" smtClean="0"/>
              <a:t>Debt 1: Introduction to Money Advice</a:t>
            </a:r>
            <a:endParaRPr lang="en-GB" dirty="0"/>
          </a:p>
        </p:txBody>
      </p:sp>
      <p:sp>
        <p:nvSpPr>
          <p:cNvPr id="6" name="Slide Number Placeholder 5"/>
          <p:cNvSpPr>
            <a:spLocks noGrp="1"/>
          </p:cNvSpPr>
          <p:nvPr>
            <p:ph type="sldNum" sz="quarter" idx="12"/>
          </p:nvPr>
        </p:nvSpPr>
        <p:spPr/>
        <p:txBody>
          <a:bodyPr/>
          <a:lstStyle>
            <a:lvl1pPr>
              <a:defRPr/>
            </a:lvl1pPr>
          </a:lstStyle>
          <a:p>
            <a:pPr>
              <a:defRPr/>
            </a:pPr>
            <a:r>
              <a:rPr lang="en-GB"/>
              <a:t>Slide </a:t>
            </a:r>
            <a:fld id="{A408324C-3BD1-456F-A8F3-CE84D9555673}" type="slidenum">
              <a:rPr lang="en-GB"/>
              <a:pPr>
                <a:defRPr/>
              </a:pPr>
              <a:t>‹#›</a:t>
            </a:fld>
            <a:endParaRPr lang="en-GB"/>
          </a:p>
        </p:txBody>
      </p:sp>
    </p:spTree>
    <p:extLst>
      <p:ext uri="{BB962C8B-B14F-4D97-AF65-F5344CB8AC3E}">
        <p14:creationId xmlns:p14="http://schemas.microsoft.com/office/powerpoint/2010/main" val="1838057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274638"/>
            <a:ext cx="7775575" cy="993775"/>
          </a:xfrm>
        </p:spPr>
        <p:txBody>
          <a:bodyPr/>
          <a:lstStyle>
            <a:lvl1pPr>
              <a:defRPr>
                <a:solidFill>
                  <a:srgbClr val="E25B00"/>
                </a:solidFill>
              </a:defRPr>
            </a:lvl1p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lvl1pPr marL="0" marR="0" indent="0" algn="ctr" defTabSz="914400" rtl="0" eaLnBrk="1" fontAlgn="auto" latinLnBrk="0" hangingPunct="1">
              <a:lnSpc>
                <a:spcPct val="100000"/>
              </a:lnSpc>
              <a:spcBef>
                <a:spcPts val="0"/>
              </a:spcBef>
              <a:spcAft>
                <a:spcPts val="0"/>
              </a:spcAft>
              <a:buClrTx/>
              <a:buSzTx/>
              <a:buFontTx/>
              <a:buNone/>
              <a:tabLst/>
              <a:defRPr/>
            </a:lvl1pPr>
          </a:lstStyle>
          <a:p>
            <a:pPr>
              <a:defRPr/>
            </a:pPr>
            <a:r>
              <a:rPr lang="en-GB" dirty="0" smtClean="0"/>
              <a:t>Debt 1: Introduction to Money Advice</a:t>
            </a:r>
          </a:p>
        </p:txBody>
      </p:sp>
      <p:sp>
        <p:nvSpPr>
          <p:cNvPr id="6" name="Slide Number Placeholder 5"/>
          <p:cNvSpPr>
            <a:spLocks noGrp="1"/>
          </p:cNvSpPr>
          <p:nvPr>
            <p:ph type="sldNum" sz="quarter" idx="12"/>
          </p:nvPr>
        </p:nvSpPr>
        <p:spPr/>
        <p:txBody>
          <a:bodyPr/>
          <a:lstStyle>
            <a:lvl1pPr>
              <a:defRPr/>
            </a:lvl1pPr>
          </a:lstStyle>
          <a:p>
            <a:pPr>
              <a:defRPr/>
            </a:pPr>
            <a:r>
              <a:rPr lang="en-GB"/>
              <a:t>Slide </a:t>
            </a:r>
            <a:fld id="{4D0BC01C-EEC7-479B-B406-46AFBA3FD230}" type="slidenum">
              <a:rPr lang="en-GB"/>
              <a:pPr>
                <a:defRPr/>
              </a:pPr>
              <a:t>‹#›</a:t>
            </a:fld>
            <a:endParaRPr lang="en-GB"/>
          </a:p>
        </p:txBody>
      </p:sp>
    </p:spTree>
    <p:extLst>
      <p:ext uri="{BB962C8B-B14F-4D97-AF65-F5344CB8AC3E}">
        <p14:creationId xmlns:p14="http://schemas.microsoft.com/office/powerpoint/2010/main" val="715769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lvl1pPr>
              <a:defRPr/>
            </a:lvl1pPr>
          </a:lstStyle>
          <a:p>
            <a:pPr>
              <a:defRPr/>
            </a:pPr>
            <a:r>
              <a:rPr lang="en-GB" dirty="0" smtClean="0"/>
              <a:t>Debt 1: Introduction to Money Advice</a:t>
            </a:r>
            <a:endParaRPr lang="en-GB" dirty="0"/>
          </a:p>
        </p:txBody>
      </p:sp>
      <p:sp>
        <p:nvSpPr>
          <p:cNvPr id="6" name="Slide Number Placeholder 5"/>
          <p:cNvSpPr>
            <a:spLocks noGrp="1"/>
          </p:cNvSpPr>
          <p:nvPr>
            <p:ph type="sldNum" sz="quarter" idx="12"/>
          </p:nvPr>
        </p:nvSpPr>
        <p:spPr/>
        <p:txBody>
          <a:bodyPr/>
          <a:lstStyle>
            <a:lvl1pPr>
              <a:defRPr/>
            </a:lvl1pPr>
          </a:lstStyle>
          <a:p>
            <a:pPr>
              <a:defRPr/>
            </a:pPr>
            <a:r>
              <a:rPr lang="en-GB"/>
              <a:t>Slide </a:t>
            </a:r>
            <a:fld id="{F784CA27-1686-49C0-89E3-F083FB6727DD}" type="slidenum">
              <a:rPr lang="en-GB"/>
              <a:pPr>
                <a:defRPr/>
              </a:pPr>
              <a:t>‹#›</a:t>
            </a:fld>
            <a:endParaRPr lang="en-GB"/>
          </a:p>
        </p:txBody>
      </p:sp>
    </p:spTree>
    <p:extLst>
      <p:ext uri="{BB962C8B-B14F-4D97-AF65-F5344CB8AC3E}">
        <p14:creationId xmlns:p14="http://schemas.microsoft.com/office/powerpoint/2010/main" val="2655024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4212" y="1600200"/>
            <a:ext cx="3811587" cy="4525963"/>
          </a:xfrm>
        </p:spPr>
        <p:txBody>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3811588" cy="4525963"/>
          </a:xfrm>
        </p:spPr>
        <p:txBody>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r>
              <a:rPr lang="en-US" smtClean="0"/>
              <a:t>Last updated March 2016</a:t>
            </a:r>
            <a:endParaRPr lang="en-GB" dirty="0"/>
          </a:p>
        </p:txBody>
      </p:sp>
      <p:sp>
        <p:nvSpPr>
          <p:cNvPr id="6" name="Footer Placeholder 4"/>
          <p:cNvSpPr>
            <a:spLocks noGrp="1"/>
          </p:cNvSpPr>
          <p:nvPr>
            <p:ph type="ftr" sz="quarter" idx="11"/>
          </p:nvPr>
        </p:nvSpPr>
        <p:spPr/>
        <p:txBody>
          <a:bodyPr/>
          <a:lstStyle>
            <a:lvl1pPr>
              <a:defRPr/>
            </a:lvl1pPr>
          </a:lstStyle>
          <a:p>
            <a:pPr>
              <a:defRPr/>
            </a:pPr>
            <a:r>
              <a:rPr lang="en-GB" dirty="0" smtClean="0"/>
              <a:t>Debt 1: Introduction to Money Advice</a:t>
            </a:r>
            <a:endParaRPr lang="en-GB" dirty="0"/>
          </a:p>
        </p:txBody>
      </p:sp>
      <p:sp>
        <p:nvSpPr>
          <p:cNvPr id="7" name="Slide Number Placeholder 5"/>
          <p:cNvSpPr>
            <a:spLocks noGrp="1"/>
          </p:cNvSpPr>
          <p:nvPr>
            <p:ph type="sldNum" sz="quarter" idx="12"/>
          </p:nvPr>
        </p:nvSpPr>
        <p:spPr/>
        <p:txBody>
          <a:bodyPr/>
          <a:lstStyle>
            <a:lvl1pPr>
              <a:defRPr/>
            </a:lvl1pPr>
          </a:lstStyle>
          <a:p>
            <a:pPr>
              <a:defRPr/>
            </a:pPr>
            <a:r>
              <a:rPr lang="en-GB"/>
              <a:t>Slide </a:t>
            </a:r>
            <a:fld id="{FF3958A1-BE12-481B-98D7-7094B2804E67}" type="slidenum">
              <a:rPr lang="en-GB"/>
              <a:pPr>
                <a:defRPr/>
              </a:pPr>
              <a:t>‹#›</a:t>
            </a:fld>
            <a:endParaRPr lang="en-GB"/>
          </a:p>
        </p:txBody>
      </p:sp>
    </p:spTree>
    <p:extLst>
      <p:ext uri="{BB962C8B-B14F-4D97-AF65-F5344CB8AC3E}">
        <p14:creationId xmlns:p14="http://schemas.microsoft.com/office/powerpoint/2010/main" val="2731989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84212" y="1535113"/>
            <a:ext cx="38131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2" y="2174875"/>
            <a:ext cx="3813175" cy="3951288"/>
          </a:xfrm>
        </p:spPr>
        <p:txBody>
          <a:bodyPr/>
          <a:lstStyle>
            <a:lvl1pPr>
              <a:defRPr sz="2200"/>
            </a:lvl1pPr>
            <a:lvl2pPr>
              <a:defRPr sz="2200"/>
            </a:lvl2pPr>
            <a:lvl3pPr>
              <a:defRPr sz="2200"/>
            </a:lvl3pPr>
            <a:lvl4pPr>
              <a:defRPr sz="2200"/>
            </a:lvl4pPr>
            <a:lvl5pPr>
              <a:defRPr sz="2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535113"/>
            <a:ext cx="381476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3814763" cy="3951288"/>
          </a:xfrm>
        </p:spPr>
        <p:txBody>
          <a:bodyPr/>
          <a:lstStyle>
            <a:lvl1pPr>
              <a:defRPr sz="2200"/>
            </a:lvl1pPr>
            <a:lvl2pPr>
              <a:defRPr sz="2200"/>
            </a:lvl2pPr>
            <a:lvl3pPr>
              <a:defRPr sz="2200"/>
            </a:lvl3pPr>
            <a:lvl4pPr>
              <a:defRPr sz="2200"/>
            </a:lvl4pPr>
            <a:lvl5pPr>
              <a:defRPr sz="2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r>
              <a:rPr lang="en-US" smtClean="0"/>
              <a:t>Last updated March 2016</a:t>
            </a:r>
            <a:endParaRPr lang="en-GB" dirty="0"/>
          </a:p>
        </p:txBody>
      </p:sp>
      <p:sp>
        <p:nvSpPr>
          <p:cNvPr id="8" name="Footer Placeholder 4"/>
          <p:cNvSpPr>
            <a:spLocks noGrp="1"/>
          </p:cNvSpPr>
          <p:nvPr>
            <p:ph type="ftr" sz="quarter" idx="11"/>
          </p:nvPr>
        </p:nvSpPr>
        <p:spPr/>
        <p:txBody>
          <a:bodyPr/>
          <a:lstStyle>
            <a:lvl1pPr>
              <a:defRPr/>
            </a:lvl1pPr>
          </a:lstStyle>
          <a:p>
            <a:pPr>
              <a:defRPr/>
            </a:pPr>
            <a:r>
              <a:rPr lang="en-GB" dirty="0" smtClean="0"/>
              <a:t>Debt 1: Introduction to Money Advice</a:t>
            </a:r>
            <a:endParaRPr lang="en-GB" dirty="0"/>
          </a:p>
        </p:txBody>
      </p:sp>
      <p:sp>
        <p:nvSpPr>
          <p:cNvPr id="9" name="Slide Number Placeholder 5"/>
          <p:cNvSpPr>
            <a:spLocks noGrp="1"/>
          </p:cNvSpPr>
          <p:nvPr>
            <p:ph type="sldNum" sz="quarter" idx="12"/>
          </p:nvPr>
        </p:nvSpPr>
        <p:spPr/>
        <p:txBody>
          <a:bodyPr/>
          <a:lstStyle>
            <a:lvl1pPr>
              <a:defRPr/>
            </a:lvl1pPr>
          </a:lstStyle>
          <a:p>
            <a:pPr>
              <a:defRPr/>
            </a:pPr>
            <a:r>
              <a:rPr lang="en-GB"/>
              <a:t>Slide </a:t>
            </a:r>
            <a:fld id="{1646F721-AE29-4598-9EB5-771DBE522BFE}" type="slidenum">
              <a:rPr lang="en-GB"/>
              <a:pPr>
                <a:defRPr/>
              </a:pPr>
              <a:t>‹#›</a:t>
            </a:fld>
            <a:endParaRPr lang="en-GB"/>
          </a:p>
        </p:txBody>
      </p:sp>
    </p:spTree>
    <p:extLst>
      <p:ext uri="{BB962C8B-B14F-4D97-AF65-F5344CB8AC3E}">
        <p14:creationId xmlns:p14="http://schemas.microsoft.com/office/powerpoint/2010/main" val="412081889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r>
              <a:rPr lang="en-US" smtClean="0"/>
              <a:t>Last updated March 2016</a:t>
            </a:r>
            <a:endParaRPr lang="en-GB" dirty="0"/>
          </a:p>
        </p:txBody>
      </p:sp>
      <p:sp>
        <p:nvSpPr>
          <p:cNvPr id="4" name="Footer Placeholder 4"/>
          <p:cNvSpPr>
            <a:spLocks noGrp="1"/>
          </p:cNvSpPr>
          <p:nvPr>
            <p:ph type="ftr" sz="quarter" idx="11"/>
          </p:nvPr>
        </p:nvSpPr>
        <p:spPr/>
        <p:txBody>
          <a:bodyPr/>
          <a:lstStyle>
            <a:lvl1pPr>
              <a:defRPr/>
            </a:lvl1pPr>
          </a:lstStyle>
          <a:p>
            <a:pPr>
              <a:defRPr/>
            </a:pPr>
            <a:r>
              <a:rPr lang="en-GB" dirty="0" smtClean="0"/>
              <a:t>Debt 1: Introduction to Money Advice</a:t>
            </a:r>
            <a:endParaRPr lang="en-GB" dirty="0"/>
          </a:p>
        </p:txBody>
      </p:sp>
      <p:sp>
        <p:nvSpPr>
          <p:cNvPr id="5" name="Slide Number Placeholder 5"/>
          <p:cNvSpPr>
            <a:spLocks noGrp="1"/>
          </p:cNvSpPr>
          <p:nvPr>
            <p:ph type="sldNum" sz="quarter" idx="12"/>
          </p:nvPr>
        </p:nvSpPr>
        <p:spPr/>
        <p:txBody>
          <a:bodyPr/>
          <a:lstStyle>
            <a:lvl1pPr>
              <a:defRPr/>
            </a:lvl1pPr>
          </a:lstStyle>
          <a:p>
            <a:pPr>
              <a:defRPr/>
            </a:pPr>
            <a:r>
              <a:rPr lang="en-GB"/>
              <a:t>Slide </a:t>
            </a:r>
            <a:fld id="{7A2241DF-D253-43C5-B112-6B87F9AAE0AC}" type="slidenum">
              <a:rPr lang="en-GB"/>
              <a:pPr>
                <a:defRPr/>
              </a:pPr>
              <a:t>‹#›</a:t>
            </a:fld>
            <a:endParaRPr lang="en-GB"/>
          </a:p>
        </p:txBody>
      </p:sp>
    </p:spTree>
    <p:extLst>
      <p:ext uri="{BB962C8B-B14F-4D97-AF65-F5344CB8AC3E}">
        <p14:creationId xmlns:p14="http://schemas.microsoft.com/office/powerpoint/2010/main" val="3873396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p:nvSpPr>
        <p:spPr>
          <a:xfrm>
            <a:off x="468313" y="1052513"/>
            <a:ext cx="4391025" cy="5048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 name="Date Placeholder 3"/>
          <p:cNvSpPr>
            <a:spLocks noGrp="1"/>
          </p:cNvSpPr>
          <p:nvPr>
            <p:ph type="dt" sz="half" idx="10"/>
          </p:nvPr>
        </p:nvSpPr>
        <p:spPr/>
        <p:txBody>
          <a:bodyPr/>
          <a:lstStyle>
            <a:lvl1pPr>
              <a:defRPr/>
            </a:lvl1pPr>
          </a:lstStyle>
          <a:p>
            <a:pPr>
              <a:defRPr/>
            </a:pPr>
            <a:r>
              <a:rPr lang="en-US" smtClean="0"/>
              <a:t>Last updated March 2016</a:t>
            </a:r>
            <a:endParaRPr lang="en-GB" dirty="0"/>
          </a:p>
        </p:txBody>
      </p:sp>
      <p:sp>
        <p:nvSpPr>
          <p:cNvPr id="4" name="Footer Placeholder 4"/>
          <p:cNvSpPr>
            <a:spLocks noGrp="1"/>
          </p:cNvSpPr>
          <p:nvPr>
            <p:ph type="ftr" sz="quarter" idx="11"/>
          </p:nvPr>
        </p:nvSpPr>
        <p:spPr/>
        <p:txBody>
          <a:bodyPr/>
          <a:lstStyle>
            <a:lvl1pPr>
              <a:defRPr/>
            </a:lvl1pPr>
          </a:lstStyle>
          <a:p>
            <a:pPr>
              <a:defRPr/>
            </a:pPr>
            <a:r>
              <a:rPr lang="en-GB" dirty="0" smtClean="0"/>
              <a:t>Debt 1: Introduction to Money Advice</a:t>
            </a:r>
            <a:endParaRPr lang="en-GB" dirty="0"/>
          </a:p>
        </p:txBody>
      </p:sp>
      <p:sp>
        <p:nvSpPr>
          <p:cNvPr id="5" name="Slide Number Placeholder 5"/>
          <p:cNvSpPr>
            <a:spLocks noGrp="1"/>
          </p:cNvSpPr>
          <p:nvPr>
            <p:ph type="sldNum" sz="quarter" idx="12"/>
          </p:nvPr>
        </p:nvSpPr>
        <p:spPr/>
        <p:txBody>
          <a:bodyPr/>
          <a:lstStyle>
            <a:lvl1pPr>
              <a:defRPr dirty="0" smtClean="0"/>
            </a:lvl1pPr>
          </a:lstStyle>
          <a:p>
            <a:pPr>
              <a:defRPr/>
            </a:pPr>
            <a:r>
              <a:rPr lang="en-GB"/>
              <a:t>Slide </a:t>
            </a:r>
            <a:fld id="{780CD32F-AA6C-4BFE-94D8-7889855A6CE5}" type="slidenum">
              <a:rPr lang="en-GB"/>
              <a:pPr>
                <a:defRPr/>
              </a:pPr>
              <a:t>‹#›</a:t>
            </a:fld>
            <a:endParaRPr lang="en-GB"/>
          </a:p>
        </p:txBody>
      </p:sp>
    </p:spTree>
    <p:extLst>
      <p:ext uri="{BB962C8B-B14F-4D97-AF65-F5344CB8AC3E}">
        <p14:creationId xmlns:p14="http://schemas.microsoft.com/office/powerpoint/2010/main" val="513536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2" y="273050"/>
            <a:ext cx="7775576" cy="1008000"/>
          </a:xfrm>
        </p:spPr>
        <p:txBody>
          <a:bodyPr/>
          <a:lstStyle>
            <a:lvl1pPr algn="l">
              <a:defRPr sz="3200" b="1"/>
            </a:lvl1pPr>
          </a:lstStyle>
          <a:p>
            <a:r>
              <a:rPr lang="en-US" smtClean="0"/>
              <a:t>Click to edit Master title style</a:t>
            </a:r>
            <a:endParaRPr lang="en-GB" dirty="0"/>
          </a:p>
        </p:txBody>
      </p:sp>
      <p:sp>
        <p:nvSpPr>
          <p:cNvPr id="3" name="Content Placeholder 2"/>
          <p:cNvSpPr>
            <a:spLocks noGrp="1"/>
          </p:cNvSpPr>
          <p:nvPr>
            <p:ph idx="1"/>
          </p:nvPr>
        </p:nvSpPr>
        <p:spPr>
          <a:xfrm>
            <a:off x="4572000" y="1556792"/>
            <a:ext cx="3887788" cy="4569371"/>
          </a:xfrm>
        </p:spPr>
        <p:txBody>
          <a:bodyPr/>
          <a:lstStyle>
            <a:lvl1pPr>
              <a:defRPr sz="2200"/>
            </a:lvl1pPr>
            <a:lvl2pPr>
              <a:defRPr sz="2200"/>
            </a:lvl2pPr>
            <a:lvl3pPr>
              <a:defRPr sz="2200"/>
            </a:lvl3pPr>
            <a:lvl4pPr>
              <a:defRPr sz="2200"/>
            </a:lvl4pPr>
            <a:lvl5pPr>
              <a:defRPr sz="22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684212" y="1556792"/>
            <a:ext cx="3671763" cy="456937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Last updated March 2016</a:t>
            </a:r>
            <a:endParaRPr lang="en-GB" dirty="0"/>
          </a:p>
        </p:txBody>
      </p:sp>
      <p:sp>
        <p:nvSpPr>
          <p:cNvPr id="6" name="Footer Placeholder 4"/>
          <p:cNvSpPr>
            <a:spLocks noGrp="1"/>
          </p:cNvSpPr>
          <p:nvPr>
            <p:ph type="ftr" sz="quarter" idx="11"/>
          </p:nvPr>
        </p:nvSpPr>
        <p:spPr/>
        <p:txBody>
          <a:bodyPr/>
          <a:lstStyle>
            <a:lvl1pPr>
              <a:defRPr/>
            </a:lvl1pPr>
          </a:lstStyle>
          <a:p>
            <a:pPr>
              <a:defRPr/>
            </a:pPr>
            <a:r>
              <a:rPr lang="en-GB" dirty="0" smtClean="0"/>
              <a:t>Debt 1: Introduction to Money Advice</a:t>
            </a:r>
            <a:endParaRPr lang="en-GB" dirty="0"/>
          </a:p>
        </p:txBody>
      </p:sp>
      <p:sp>
        <p:nvSpPr>
          <p:cNvPr id="7" name="Slide Number Placeholder 5"/>
          <p:cNvSpPr>
            <a:spLocks noGrp="1"/>
          </p:cNvSpPr>
          <p:nvPr>
            <p:ph type="sldNum" sz="quarter" idx="12"/>
          </p:nvPr>
        </p:nvSpPr>
        <p:spPr/>
        <p:txBody>
          <a:bodyPr/>
          <a:lstStyle>
            <a:lvl1pPr>
              <a:defRPr/>
            </a:lvl1pPr>
          </a:lstStyle>
          <a:p>
            <a:pPr>
              <a:defRPr/>
            </a:pPr>
            <a:r>
              <a:rPr lang="en-GB"/>
              <a:t>Slide </a:t>
            </a:r>
            <a:fld id="{D102FBEA-2B25-4E3D-8894-2C038C024122}" type="slidenum">
              <a:rPr lang="en-GB"/>
              <a:pPr>
                <a:defRPr/>
              </a:pPr>
              <a:t>‹#›</a:t>
            </a:fld>
            <a:endParaRPr lang="en-GB"/>
          </a:p>
        </p:txBody>
      </p:sp>
    </p:spTree>
    <p:extLst>
      <p:ext uri="{BB962C8B-B14F-4D97-AF65-F5344CB8AC3E}">
        <p14:creationId xmlns:p14="http://schemas.microsoft.com/office/powerpoint/2010/main" val="3395840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468313" y="1052513"/>
            <a:ext cx="4391025" cy="5048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 name="Title 1"/>
          <p:cNvSpPr>
            <a:spLocks noGrp="1"/>
          </p:cNvSpPr>
          <p:nvPr>
            <p:ph type="title"/>
          </p:nvPr>
        </p:nvSpPr>
        <p:spPr>
          <a:xfrm>
            <a:off x="1792288" y="4800600"/>
            <a:ext cx="5486400" cy="566738"/>
          </a:xfrm>
        </p:spPr>
        <p:txBody>
          <a:bodyPr anchor="b"/>
          <a:lstStyle>
            <a:lvl1pPr algn="l">
              <a:defRPr sz="2200" b="1"/>
            </a:lvl1pPr>
          </a:lstStyle>
          <a:p>
            <a:r>
              <a:rPr lang="en-US" smtClean="0"/>
              <a:t>Click to edit Master title style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6" name="Date Placeholder 3"/>
          <p:cNvSpPr>
            <a:spLocks noGrp="1"/>
          </p:cNvSpPr>
          <p:nvPr>
            <p:ph type="dt" sz="half" idx="10"/>
          </p:nvPr>
        </p:nvSpPr>
        <p:spPr/>
        <p:txBody>
          <a:bodyPr/>
          <a:lstStyle>
            <a:lvl1pPr>
              <a:defRPr/>
            </a:lvl1pPr>
          </a:lstStyle>
          <a:p>
            <a:pPr>
              <a:defRPr/>
            </a:pPr>
            <a:r>
              <a:rPr lang="en-US" smtClean="0"/>
              <a:t>Last updated March 2016</a:t>
            </a:r>
            <a:endParaRPr lang="en-GB" dirty="0"/>
          </a:p>
        </p:txBody>
      </p:sp>
      <p:sp>
        <p:nvSpPr>
          <p:cNvPr id="7" name="Footer Placeholder 4"/>
          <p:cNvSpPr>
            <a:spLocks noGrp="1"/>
          </p:cNvSpPr>
          <p:nvPr>
            <p:ph type="ftr" sz="quarter" idx="11"/>
          </p:nvPr>
        </p:nvSpPr>
        <p:spPr/>
        <p:txBody>
          <a:bodyPr/>
          <a:lstStyle>
            <a:lvl1pPr>
              <a:defRPr/>
            </a:lvl1pPr>
          </a:lstStyle>
          <a:p>
            <a:pPr>
              <a:defRPr/>
            </a:pPr>
            <a:r>
              <a:rPr lang="en-GB" dirty="0" smtClean="0"/>
              <a:t>Debt 1: Introduction to Money Advice</a:t>
            </a:r>
            <a:endParaRPr lang="en-GB" dirty="0"/>
          </a:p>
        </p:txBody>
      </p:sp>
      <p:sp>
        <p:nvSpPr>
          <p:cNvPr id="8" name="Slide Number Placeholder 5"/>
          <p:cNvSpPr>
            <a:spLocks noGrp="1"/>
          </p:cNvSpPr>
          <p:nvPr>
            <p:ph type="sldNum" sz="quarter" idx="12"/>
          </p:nvPr>
        </p:nvSpPr>
        <p:spPr/>
        <p:txBody>
          <a:bodyPr/>
          <a:lstStyle>
            <a:lvl1pPr>
              <a:defRPr dirty="0" smtClean="0"/>
            </a:lvl1pPr>
          </a:lstStyle>
          <a:p>
            <a:pPr>
              <a:defRPr/>
            </a:pPr>
            <a:r>
              <a:rPr lang="en-GB"/>
              <a:t>Slide </a:t>
            </a:r>
            <a:fld id="{AE9C8136-1DC2-4A14-A4D9-41573B966023}" type="slidenum">
              <a:rPr lang="en-GB"/>
              <a:pPr>
                <a:defRPr/>
              </a:pPr>
              <a:t>‹#›</a:t>
            </a:fld>
            <a:endParaRPr lang="en-GB"/>
          </a:p>
        </p:txBody>
      </p:sp>
    </p:spTree>
    <p:extLst>
      <p:ext uri="{BB962C8B-B14F-4D97-AF65-F5344CB8AC3E}">
        <p14:creationId xmlns:p14="http://schemas.microsoft.com/office/powerpoint/2010/main" val="2595069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6CB">
            <a:alpha val="50195"/>
          </a:srgbClr>
        </a:solidFill>
        <a:effectLst/>
      </p:bgPr>
    </p:bg>
    <p:spTree>
      <p:nvGrpSpPr>
        <p:cNvPr id="1" name=""/>
        <p:cNvGrpSpPr/>
        <p:nvPr/>
      </p:nvGrpSpPr>
      <p:grpSpPr>
        <a:xfrm>
          <a:off x="0" y="0"/>
          <a:ext cx="0" cy="0"/>
          <a:chOff x="0" y="0"/>
          <a:chExt cx="0" cy="0"/>
        </a:xfrm>
      </p:grpSpPr>
      <p:sp>
        <p:nvSpPr>
          <p:cNvPr id="2" name="Rectangle 1"/>
          <p:cNvSpPr/>
          <p:nvPr/>
        </p:nvSpPr>
        <p:spPr>
          <a:xfrm>
            <a:off x="155575" y="152400"/>
            <a:ext cx="8820150" cy="65516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027" name="Title Placeholder 1"/>
          <p:cNvSpPr>
            <a:spLocks noGrp="1"/>
          </p:cNvSpPr>
          <p:nvPr>
            <p:ph type="title"/>
          </p:nvPr>
        </p:nvSpPr>
        <p:spPr bwMode="auto">
          <a:xfrm>
            <a:off x="684213" y="274638"/>
            <a:ext cx="7775575"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8" name="Text Placeholder 2"/>
          <p:cNvSpPr>
            <a:spLocks noGrp="1"/>
          </p:cNvSpPr>
          <p:nvPr>
            <p:ph type="body" idx="1"/>
          </p:nvPr>
        </p:nvSpPr>
        <p:spPr bwMode="auto">
          <a:xfrm>
            <a:off x="684213" y="1700213"/>
            <a:ext cx="7775575"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endParaRPr lang="en-GB" altLang="en-US" dirty="0" smtClean="0"/>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smtClean="0"/>
              <a:t>Last updated March 2016</a:t>
            </a:r>
            <a:endParaRPr lang="en-GB" dirty="0"/>
          </a:p>
        </p:txBody>
      </p:sp>
      <p:sp>
        <p:nvSpPr>
          <p:cNvPr id="5" name="Footer Placeholder 4"/>
          <p:cNvSpPr>
            <a:spLocks noGrp="1"/>
          </p:cNvSpPr>
          <p:nvPr>
            <p:ph type="ftr" sz="quarter" idx="3"/>
          </p:nvPr>
        </p:nvSpPr>
        <p:spPr>
          <a:xfrm>
            <a:off x="2879725" y="6356350"/>
            <a:ext cx="338455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GB" dirty="0" smtClean="0"/>
              <a:t>Debt 1: Introduction to Money Advice</a:t>
            </a:r>
            <a:endParaRPr lang="en-GB" dirty="0"/>
          </a:p>
        </p:txBody>
      </p:sp>
      <p:sp>
        <p:nvSpPr>
          <p:cNvPr id="6" name="Slide Number Placeholder 5"/>
          <p:cNvSpPr>
            <a:spLocks noGrp="1"/>
          </p:cNvSpPr>
          <p:nvPr>
            <p:ph type="sldNum" sz="quarter" idx="4"/>
          </p:nvPr>
        </p:nvSpPr>
        <p:spPr>
          <a:xfrm>
            <a:off x="7235825" y="6356350"/>
            <a:ext cx="1209675" cy="365125"/>
          </a:xfrm>
          <a:prstGeom prst="rect">
            <a:avLst/>
          </a:prstGeom>
        </p:spPr>
        <p:txBody>
          <a:bodyPr vert="horz" lIns="91440" tIns="45720" rIns="91440" bIns="45720" rtlCol="0" anchor="ctr"/>
          <a:lstStyle>
            <a:lvl1pPr algn="r" fontAlgn="auto">
              <a:spcBef>
                <a:spcPts val="0"/>
              </a:spcBef>
              <a:spcAft>
                <a:spcPts val="0"/>
              </a:spcAft>
              <a:defRPr sz="1200" dirty="0" smtClean="0">
                <a:solidFill>
                  <a:schemeClr val="tx1">
                    <a:tint val="75000"/>
                  </a:schemeClr>
                </a:solidFill>
                <a:latin typeface="+mn-lt"/>
                <a:cs typeface="+mn-cs"/>
              </a:defRPr>
            </a:lvl1pPr>
          </a:lstStyle>
          <a:p>
            <a:pPr>
              <a:defRPr/>
            </a:pPr>
            <a:r>
              <a:rPr lang="en-GB"/>
              <a:t>Slide </a:t>
            </a:r>
            <a:fld id="{0FE4F359-5740-41F8-8428-1F8E5F38005A}" type="slidenum">
              <a:rPr lang="en-GB"/>
              <a:pPr>
                <a:defRPr/>
              </a:pPr>
              <a:t>‹#›</a:t>
            </a:fld>
            <a:endParaRPr lang="en-GB"/>
          </a:p>
        </p:txBody>
      </p:sp>
      <p:cxnSp>
        <p:nvCxnSpPr>
          <p:cNvPr id="9" name="Straight Connector 8"/>
          <p:cNvCxnSpPr/>
          <p:nvPr/>
        </p:nvCxnSpPr>
        <p:spPr>
          <a:xfrm>
            <a:off x="792163" y="1341438"/>
            <a:ext cx="3779837" cy="0"/>
          </a:xfrm>
          <a:prstGeom prst="line">
            <a:avLst/>
          </a:prstGeom>
          <a:ln w="76200">
            <a:solidFill>
              <a:srgbClr val="FFCC66">
                <a:alpha val="50196"/>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49" r:id="rId1"/>
    <p:sldLayoutId id="2147483741" r:id="rId2"/>
    <p:sldLayoutId id="2147483742" r:id="rId3"/>
    <p:sldLayoutId id="2147483743" r:id="rId4"/>
    <p:sldLayoutId id="2147483744" r:id="rId5"/>
    <p:sldLayoutId id="2147483745" r:id="rId6"/>
    <p:sldLayoutId id="2147483750" r:id="rId7"/>
    <p:sldLayoutId id="2147483746" r:id="rId8"/>
    <p:sldLayoutId id="2147483751" r:id="rId9"/>
    <p:sldLayoutId id="2147483747" r:id="rId10"/>
    <p:sldLayoutId id="2147483748" r:id="rId11"/>
  </p:sldLayoutIdLst>
  <p:timing>
    <p:tnLst>
      <p:par>
        <p:cTn id="1" dur="indefinite" restart="never" nodeType="tmRoot"/>
      </p:par>
    </p:tnLst>
  </p:timing>
  <p:hf hdr="0"/>
  <p:txStyles>
    <p:titleStyle>
      <a:lvl1pPr algn="l" rtl="0" eaLnBrk="1" fontAlgn="base" hangingPunct="1">
        <a:spcBef>
          <a:spcPct val="0"/>
        </a:spcBef>
        <a:spcAft>
          <a:spcPct val="0"/>
        </a:spcAft>
        <a:defRPr kumimoji="1" lang="en-GB" sz="3200" b="1" kern="1200" dirty="0">
          <a:solidFill>
            <a:srgbClr val="E25B00"/>
          </a:solidFill>
          <a:latin typeface="+mj-lt"/>
          <a:ea typeface="+mj-ea"/>
          <a:cs typeface="+mj-cs"/>
        </a:defRPr>
      </a:lvl1pPr>
      <a:lvl2pPr algn="l" rtl="0" eaLnBrk="1" fontAlgn="base" hangingPunct="1">
        <a:spcBef>
          <a:spcPct val="0"/>
        </a:spcBef>
        <a:spcAft>
          <a:spcPct val="0"/>
        </a:spcAft>
        <a:defRPr kumimoji="1" sz="3200" b="1">
          <a:solidFill>
            <a:srgbClr val="E25B00"/>
          </a:solidFill>
          <a:latin typeface="Calibri" pitchFamily="34" charset="0"/>
        </a:defRPr>
      </a:lvl2pPr>
      <a:lvl3pPr algn="l" rtl="0" eaLnBrk="1" fontAlgn="base" hangingPunct="1">
        <a:spcBef>
          <a:spcPct val="0"/>
        </a:spcBef>
        <a:spcAft>
          <a:spcPct val="0"/>
        </a:spcAft>
        <a:defRPr kumimoji="1" sz="3200" b="1">
          <a:solidFill>
            <a:srgbClr val="E25B00"/>
          </a:solidFill>
          <a:latin typeface="Calibri" pitchFamily="34" charset="0"/>
        </a:defRPr>
      </a:lvl3pPr>
      <a:lvl4pPr algn="l" rtl="0" eaLnBrk="1" fontAlgn="base" hangingPunct="1">
        <a:spcBef>
          <a:spcPct val="0"/>
        </a:spcBef>
        <a:spcAft>
          <a:spcPct val="0"/>
        </a:spcAft>
        <a:defRPr kumimoji="1" sz="3200" b="1">
          <a:solidFill>
            <a:srgbClr val="E25B00"/>
          </a:solidFill>
          <a:latin typeface="Calibri" pitchFamily="34" charset="0"/>
        </a:defRPr>
      </a:lvl4pPr>
      <a:lvl5pPr algn="l" rtl="0" eaLnBrk="1" fontAlgn="base" hangingPunct="1">
        <a:spcBef>
          <a:spcPct val="0"/>
        </a:spcBef>
        <a:spcAft>
          <a:spcPct val="0"/>
        </a:spcAft>
        <a:defRPr kumimoji="1" sz="3200" b="1">
          <a:solidFill>
            <a:srgbClr val="E25B00"/>
          </a:solidFill>
          <a:latin typeface="Calibri" pitchFamily="34" charset="0"/>
        </a:defRPr>
      </a:lvl5pPr>
      <a:lvl6pPr marL="457200" algn="l" rtl="0" eaLnBrk="1" fontAlgn="base" hangingPunct="1">
        <a:spcBef>
          <a:spcPct val="0"/>
        </a:spcBef>
        <a:spcAft>
          <a:spcPct val="0"/>
        </a:spcAft>
        <a:defRPr kumimoji="1" sz="3200" b="1">
          <a:solidFill>
            <a:srgbClr val="FF494D"/>
          </a:solidFill>
          <a:latin typeface="Calibri" pitchFamily="34" charset="0"/>
        </a:defRPr>
      </a:lvl6pPr>
      <a:lvl7pPr marL="914400" algn="l" rtl="0" eaLnBrk="1" fontAlgn="base" hangingPunct="1">
        <a:spcBef>
          <a:spcPct val="0"/>
        </a:spcBef>
        <a:spcAft>
          <a:spcPct val="0"/>
        </a:spcAft>
        <a:defRPr kumimoji="1" sz="3200" b="1">
          <a:solidFill>
            <a:srgbClr val="FF494D"/>
          </a:solidFill>
          <a:latin typeface="Calibri" pitchFamily="34" charset="0"/>
        </a:defRPr>
      </a:lvl7pPr>
      <a:lvl8pPr marL="1371600" algn="l" rtl="0" eaLnBrk="1" fontAlgn="base" hangingPunct="1">
        <a:spcBef>
          <a:spcPct val="0"/>
        </a:spcBef>
        <a:spcAft>
          <a:spcPct val="0"/>
        </a:spcAft>
        <a:defRPr kumimoji="1" sz="3200" b="1">
          <a:solidFill>
            <a:srgbClr val="FF494D"/>
          </a:solidFill>
          <a:latin typeface="Calibri" pitchFamily="34" charset="0"/>
        </a:defRPr>
      </a:lvl8pPr>
      <a:lvl9pPr marL="1828800" algn="l" rtl="0" eaLnBrk="1" fontAlgn="base" hangingPunct="1">
        <a:spcBef>
          <a:spcPct val="0"/>
        </a:spcBef>
        <a:spcAft>
          <a:spcPct val="0"/>
        </a:spcAft>
        <a:defRPr kumimoji="1" sz="3200" b="1">
          <a:solidFill>
            <a:srgbClr val="FF494D"/>
          </a:solidFill>
          <a:latin typeface="Calibri" pitchFamily="34" charset="0"/>
        </a:defRPr>
      </a:lvl9pPr>
    </p:titleStyle>
    <p:bodyStyle>
      <a:lvl1pPr marL="342900" indent="-342900" algn="l" rtl="0" eaLnBrk="1" fontAlgn="base" hangingPunct="1">
        <a:spcBef>
          <a:spcPct val="0"/>
        </a:spcBef>
        <a:spcAft>
          <a:spcPts val="1800"/>
        </a:spcAft>
        <a:buClr>
          <a:srgbClr val="E25B00"/>
        </a:buClr>
        <a:buFont typeface="Calibri" pitchFamily="34" charset="0"/>
        <a:buChar char="●"/>
        <a:defRPr sz="2200" kern="1200">
          <a:solidFill>
            <a:schemeClr val="tx1"/>
          </a:solidFill>
          <a:latin typeface="+mn-lt"/>
          <a:ea typeface="+mn-ea"/>
          <a:cs typeface="+mn-cs"/>
        </a:defRPr>
      </a:lvl1pPr>
      <a:lvl2pPr marL="742950" indent="-285750" algn="l" rtl="0" eaLnBrk="1" fontAlgn="base" hangingPunct="1">
        <a:spcBef>
          <a:spcPct val="0"/>
        </a:spcBef>
        <a:spcAft>
          <a:spcPts val="1800"/>
        </a:spcAft>
        <a:buClr>
          <a:srgbClr val="0066CB"/>
        </a:buClr>
        <a:buFont typeface="Arial" charset="0"/>
        <a:buChar char="–"/>
        <a:defRPr sz="2200" kern="1200">
          <a:solidFill>
            <a:schemeClr val="tx1"/>
          </a:solidFill>
          <a:latin typeface="+mn-lt"/>
          <a:ea typeface="+mn-ea"/>
          <a:cs typeface="+mn-cs"/>
        </a:defRPr>
      </a:lvl2pPr>
      <a:lvl3pPr marL="1143000" indent="-228600" algn="l" rtl="0" eaLnBrk="1" fontAlgn="base" hangingPunct="1">
        <a:spcBef>
          <a:spcPct val="0"/>
        </a:spcBef>
        <a:spcAft>
          <a:spcPts val="1800"/>
        </a:spcAft>
        <a:buClr>
          <a:srgbClr val="E25B00"/>
        </a:buClr>
        <a:buFont typeface="Arial" charset="0"/>
        <a:buChar char="•"/>
        <a:defRPr sz="2200" kern="1200">
          <a:solidFill>
            <a:schemeClr val="tx1"/>
          </a:solidFill>
          <a:latin typeface="+mn-lt"/>
          <a:ea typeface="+mn-ea"/>
          <a:cs typeface="+mn-cs"/>
        </a:defRPr>
      </a:lvl3pPr>
      <a:lvl4pPr marL="1600200" indent="-228600" algn="l" rtl="0" eaLnBrk="1" fontAlgn="base" hangingPunct="1">
        <a:spcBef>
          <a:spcPct val="0"/>
        </a:spcBef>
        <a:spcAft>
          <a:spcPts val="1800"/>
        </a:spcAft>
        <a:buClr>
          <a:srgbClr val="E25B00"/>
        </a:buClr>
        <a:buFont typeface="Arial" charset="0"/>
        <a:buChar char="–"/>
        <a:defRPr sz="2200" kern="1200">
          <a:solidFill>
            <a:schemeClr val="tx1"/>
          </a:solidFill>
          <a:latin typeface="+mn-lt"/>
          <a:ea typeface="+mn-ea"/>
          <a:cs typeface="+mn-cs"/>
        </a:defRPr>
      </a:lvl4pPr>
      <a:lvl5pPr marL="2057400" indent="-228600" algn="l" rtl="0" eaLnBrk="1" fontAlgn="base" hangingPunct="1">
        <a:spcBef>
          <a:spcPct val="0"/>
        </a:spcBef>
        <a:spcAft>
          <a:spcPts val="1800"/>
        </a:spcAft>
        <a:buClr>
          <a:srgbClr val="E25B00"/>
        </a:buClr>
        <a:buFont typeface="Arial" charset="0"/>
        <a:buChar char="»"/>
        <a:defRPr sz="2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827088" y="941713"/>
            <a:ext cx="5257800" cy="1470025"/>
          </a:xfrm>
        </p:spPr>
        <p:txBody>
          <a:bodyPr/>
          <a:lstStyle/>
          <a:p>
            <a:pPr eaLnBrk="1" hangingPunct="1"/>
            <a:r>
              <a:rPr altLang="en-US" dirty="0" smtClean="0"/>
              <a:t>Debt 1: Introduction to Money Advice</a:t>
            </a:r>
          </a:p>
        </p:txBody>
      </p:sp>
      <p:pic>
        <p:nvPicPr>
          <p:cNvPr id="6" name="Picture 5"/>
          <p:cNvPicPr>
            <a:picLocks noChangeAspect="1"/>
          </p:cNvPicPr>
          <p:nvPr/>
        </p:nvPicPr>
        <p:blipFill>
          <a:blip r:embed="rId3"/>
          <a:stretch>
            <a:fillRect/>
          </a:stretch>
        </p:blipFill>
        <p:spPr>
          <a:xfrm>
            <a:off x="5773101" y="846092"/>
            <a:ext cx="2962275" cy="180948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 5: Prepare financial statement</a:t>
            </a:r>
            <a:endParaRPr lang="en-GB" dirty="0"/>
          </a:p>
        </p:txBody>
      </p:sp>
      <p:sp>
        <p:nvSpPr>
          <p:cNvPr id="3" name="Content Placeholder 2"/>
          <p:cNvSpPr>
            <a:spLocks noGrp="1"/>
          </p:cNvSpPr>
          <p:nvPr>
            <p:ph idx="1"/>
          </p:nvPr>
        </p:nvSpPr>
        <p:spPr/>
        <p:txBody>
          <a:bodyPr/>
          <a:lstStyle/>
          <a:p>
            <a:pPr algn="just">
              <a:spcAft>
                <a:spcPts val="2400"/>
              </a:spcAft>
            </a:pPr>
            <a:r>
              <a:rPr lang="en-GB" dirty="0"/>
              <a:t>Work out  what household / client needs to spend on essentials (‘essential expenditure’)</a:t>
            </a:r>
          </a:p>
          <a:p>
            <a:pPr algn="just">
              <a:spcAft>
                <a:spcPts val="2400"/>
              </a:spcAft>
            </a:pPr>
            <a:r>
              <a:rPr lang="en-GB" dirty="0"/>
              <a:t>A number of guidelines have been developed to assist with this </a:t>
            </a:r>
            <a:r>
              <a:rPr lang="en-GB" dirty="0" smtClean="0"/>
              <a:t>process</a:t>
            </a:r>
          </a:p>
          <a:p>
            <a:pPr>
              <a:spcAft>
                <a:spcPts val="2400"/>
              </a:spcAft>
            </a:pPr>
            <a:endParaRPr lang="en-GB" dirty="0"/>
          </a:p>
          <a:p>
            <a:pPr>
              <a:spcAft>
                <a:spcPts val="2400"/>
              </a:spcAft>
            </a:pPr>
            <a:endParaRPr lang="en-GB" dirty="0" smtClean="0"/>
          </a:p>
          <a:p>
            <a:pPr algn="just">
              <a:spcAft>
                <a:spcPts val="2400"/>
              </a:spcAft>
            </a:pPr>
            <a:r>
              <a:rPr lang="en-GB" dirty="0" smtClean="0"/>
              <a:t>Prepare </a:t>
            </a:r>
            <a:r>
              <a:rPr lang="en-GB" dirty="0"/>
              <a:t>the Financial Statement – a document that gives a complete picture of the client’s financial circumstances, including all income and </a:t>
            </a:r>
            <a:r>
              <a:rPr lang="en-GB" dirty="0" smtClean="0"/>
              <a:t>expenditure</a:t>
            </a:r>
            <a:endParaRPr lang="en-GB" dirty="0"/>
          </a:p>
        </p:txBody>
      </p:sp>
      <p:sp>
        <p:nvSpPr>
          <p:cNvPr id="4" name="Date Placeholder 3"/>
          <p:cNvSpPr>
            <a:spLocks noGrp="1"/>
          </p:cNvSpPr>
          <p:nvPr>
            <p:ph type="dt" sz="half" idx="10"/>
          </p:nvPr>
        </p:nvSpPr>
        <p:spPr/>
        <p:txBody>
          <a:body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p>
            <a:pPr>
              <a:defRPr/>
            </a:pPr>
            <a:r>
              <a:rPr lang="en-GB" dirty="0"/>
              <a:t>Debt 1: Introduction to Money Advice</a:t>
            </a:r>
          </a:p>
        </p:txBody>
      </p:sp>
      <p:sp>
        <p:nvSpPr>
          <p:cNvPr id="6" name="Slide Number Placeholder 5"/>
          <p:cNvSpPr>
            <a:spLocks noGrp="1"/>
          </p:cNvSpPr>
          <p:nvPr>
            <p:ph type="sldNum" sz="quarter" idx="12"/>
          </p:nvPr>
        </p:nvSpPr>
        <p:spPr/>
        <p:txBody>
          <a:bodyPr/>
          <a:lstStyle/>
          <a:p>
            <a:pPr>
              <a:defRPr/>
            </a:pPr>
            <a:r>
              <a:rPr lang="en-GB" smtClean="0"/>
              <a:t>Slide </a:t>
            </a:r>
            <a:fld id="{4D0BC01C-EEC7-479B-B406-46AFBA3FD230}" type="slidenum">
              <a:rPr lang="en-GB" smtClean="0"/>
              <a:pPr>
                <a:defRPr/>
              </a:pPr>
              <a:t>10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4272083082"/>
              </p:ext>
            </p:extLst>
          </p:nvPr>
        </p:nvGraphicFramePr>
        <p:xfrm>
          <a:off x="1068796" y="3588658"/>
          <a:ext cx="7302500" cy="1171575"/>
        </p:xfrm>
        <a:graphic>
          <a:graphicData uri="http://schemas.openxmlformats.org/drawingml/2006/table">
            <a:tbl>
              <a:tblPr/>
              <a:tblGrid>
                <a:gridCol w="1509987"/>
                <a:gridCol w="977050"/>
                <a:gridCol w="1284758"/>
                <a:gridCol w="1208624"/>
                <a:gridCol w="1154696"/>
                <a:gridCol w="1167385"/>
              </a:tblGrid>
              <a:tr h="361950">
                <a:tc gridSpan="6">
                  <a:txBody>
                    <a:bodyPr/>
                    <a:lstStyle/>
                    <a:p>
                      <a:pPr algn="ctr" fontAlgn="b"/>
                      <a:r>
                        <a:rPr lang="en-GB" sz="1400" b="1" i="0" u="none" strike="noStrike" dirty="0">
                          <a:solidFill>
                            <a:srgbClr val="993366"/>
                          </a:solidFill>
                          <a:effectLst/>
                          <a:latin typeface="Arial" panose="020B0604020202020204" pitchFamily="34" charset="0"/>
                        </a:rPr>
                        <a:t>Trigger Figure amounts August 2015-16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61925">
                <a:tc>
                  <a:txBody>
                    <a:bodyPr/>
                    <a:lstStyle/>
                    <a:p>
                      <a:pPr algn="l" fontAlgn="b"/>
                      <a:r>
                        <a:rPr lang="en-GB"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a:effectLst/>
                          <a:latin typeface="Arial" panose="020B0604020202020204" pitchFamily="34" charset="0"/>
                        </a:rPr>
                        <a:t>First Adult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a:effectLst/>
                          <a:latin typeface="Arial" panose="020B0604020202020204" pitchFamily="34" charset="0"/>
                        </a:rPr>
                        <a:t>Additional Adults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a:effectLst/>
                          <a:latin typeface="Arial" panose="020B0604020202020204" pitchFamily="34" charset="0"/>
                        </a:rPr>
                        <a:t>Children Under 14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a:effectLst/>
                          <a:latin typeface="Arial" panose="020B0604020202020204" pitchFamily="34" charset="0"/>
                        </a:rPr>
                        <a:t>Children 14 - 18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a:effectLst/>
                          <a:latin typeface="Arial" panose="020B0604020202020204" pitchFamily="34" charset="0"/>
                        </a:rPr>
                        <a:t>Own Vehicle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GB" sz="1000" b="1" i="0" u="none" strike="noStrike">
                          <a:effectLst/>
                          <a:latin typeface="Arial" panose="020B0604020202020204" pitchFamily="34" charset="0"/>
                        </a:rPr>
                        <a:t>Phone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0" i="0" u="none" strike="noStrike">
                          <a:effectLst/>
                          <a:latin typeface="Arial" panose="020B0604020202020204" pitchFamily="34" charset="0"/>
                        </a:rPr>
                        <a:t>£45.00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0" i="0" u="none" strike="noStrike">
                          <a:effectLst/>
                          <a:latin typeface="Arial" panose="020B0604020202020204" pitchFamily="34" charset="0"/>
                        </a:rPr>
                        <a:t>£20.00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0" i="0" u="none" strike="noStrike">
                          <a:effectLst/>
                          <a:latin typeface="Arial" panose="020B0604020202020204" pitchFamily="34" charset="0"/>
                        </a:rPr>
                        <a:t>£10.00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0" i="0" u="none" strike="noStrike">
                          <a:effectLst/>
                          <a:latin typeface="Arial" panose="020B0604020202020204" pitchFamily="34" charset="0"/>
                        </a:rPr>
                        <a:t>£15.00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1" i="0" u="none" strike="noStrike">
                          <a:effectLst/>
                          <a:latin typeface="Arial" panose="020B060402020202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GB" sz="1000" b="1" i="0" u="none" strike="noStrike" dirty="0">
                          <a:effectLst/>
                          <a:latin typeface="Arial" panose="020B0604020202020204" pitchFamily="34" charset="0"/>
                        </a:rPr>
                        <a:t>Travel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0" i="0" u="none" strike="noStrike">
                          <a:effectLst/>
                          <a:latin typeface="Arial" panose="020B0604020202020204" pitchFamily="34" charset="0"/>
                        </a:rPr>
                        <a:t>£96.00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0" i="0" u="none" strike="noStrike">
                          <a:effectLst/>
                          <a:latin typeface="Arial" panose="020B0604020202020204" pitchFamily="34" charset="0"/>
                        </a:rPr>
                        <a:t>£83.00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0" i="0" u="none" strike="noStrike">
                          <a:effectLst/>
                          <a:latin typeface="Arial" panose="020B0604020202020204" pitchFamily="34" charset="0"/>
                        </a:rPr>
                        <a:t>£33.00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0" i="0" u="none" strike="noStrike">
                          <a:effectLst/>
                          <a:latin typeface="Arial" panose="020B0604020202020204" pitchFamily="34" charset="0"/>
                        </a:rPr>
                        <a:t>£56.00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0" i="0" u="none" strike="noStrike">
                          <a:effectLst/>
                          <a:latin typeface="Arial" panose="020B0604020202020204" pitchFamily="34" charset="0"/>
                        </a:rPr>
                        <a:t>£202.00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GB" sz="1000" b="1" i="0" u="none" strike="noStrike">
                          <a:effectLst/>
                          <a:latin typeface="Arial" panose="020B0604020202020204" pitchFamily="34" charset="0"/>
                        </a:rPr>
                        <a:t>Housekeeping</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0" i="0" u="none" strike="noStrike">
                          <a:effectLst/>
                          <a:latin typeface="Arial" panose="020B0604020202020204" pitchFamily="34" charset="0"/>
                        </a:rPr>
                        <a:t>£348.00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0" i="0" u="none" strike="noStrike">
                          <a:effectLst/>
                          <a:latin typeface="Arial" panose="020B0604020202020204" pitchFamily="34" charset="0"/>
                        </a:rPr>
                        <a:t>£236.00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0" i="0" u="none" strike="noStrike">
                          <a:effectLst/>
                          <a:latin typeface="Arial" panose="020B0604020202020204" pitchFamily="34" charset="0"/>
                        </a:rPr>
                        <a:t>£96.00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0" i="0" u="none" strike="noStrike">
                          <a:effectLst/>
                          <a:latin typeface="Arial" panose="020B0604020202020204" pitchFamily="34" charset="0"/>
                        </a:rPr>
                        <a:t>£170.00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GB" sz="1000" b="1" i="0" u="none" strike="noStrike" dirty="0">
                          <a:effectLst/>
                          <a:latin typeface="Arial" panose="020B0604020202020204" pitchFamily="34" charset="0"/>
                        </a:rPr>
                        <a:t>Other Expenditure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0" i="0" u="none" strike="noStrike">
                          <a:effectLst/>
                          <a:latin typeface="Arial" panose="020B0604020202020204" pitchFamily="34" charset="0"/>
                        </a:rPr>
                        <a:t>£176.00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0" i="0" u="none" strike="noStrike">
                          <a:effectLst/>
                          <a:latin typeface="Arial" panose="020B0604020202020204" pitchFamily="34" charset="0"/>
                        </a:rPr>
                        <a:t>£118.00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0" i="0" u="none" strike="noStrike">
                          <a:effectLst/>
                          <a:latin typeface="Arial" panose="020B0604020202020204" pitchFamily="34" charset="0"/>
                        </a:rPr>
                        <a:t>£67.00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000" b="0" i="0" u="none" strike="noStrike">
                          <a:effectLst/>
                          <a:latin typeface="Arial" panose="020B0604020202020204" pitchFamily="34" charset="0"/>
                        </a:rPr>
                        <a:t>£104.00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000" b="0" i="0" u="none" strike="noStrike" dirty="0">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57199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Weekly to monthly</a:t>
            </a:r>
            <a:endParaRPr lang="en-GB" dirty="0"/>
          </a:p>
        </p:txBody>
      </p:sp>
      <p:sp>
        <p:nvSpPr>
          <p:cNvPr id="3" name="Content Placeholder 2"/>
          <p:cNvSpPr>
            <a:spLocks noGrp="1"/>
          </p:cNvSpPr>
          <p:nvPr>
            <p:ph idx="1"/>
          </p:nvPr>
        </p:nvSpPr>
        <p:spPr>
          <a:xfrm>
            <a:off x="3066106" y="1700213"/>
            <a:ext cx="5103402" cy="1728787"/>
          </a:xfrm>
        </p:spPr>
        <p:txBody>
          <a:bodyPr/>
          <a:lstStyle/>
          <a:p>
            <a:pPr marL="457200" indent="-457200">
              <a:buFont typeface="+mj-lt"/>
              <a:buAutoNum type="arabicPeriod"/>
            </a:pPr>
            <a:r>
              <a:rPr lang="en-GB" dirty="0"/>
              <a:t>Start with weekly sum</a:t>
            </a:r>
          </a:p>
          <a:p>
            <a:pPr marL="457200" indent="-457200">
              <a:buFont typeface="+mj-lt"/>
              <a:buAutoNum type="arabicPeriod"/>
            </a:pPr>
            <a:r>
              <a:rPr lang="en-GB" dirty="0"/>
              <a:t>Multiply by 52 weeks  </a:t>
            </a:r>
          </a:p>
          <a:p>
            <a:pPr marL="457200" indent="-457200">
              <a:buFont typeface="+mj-lt"/>
              <a:buAutoNum type="arabicPeriod"/>
            </a:pPr>
            <a:r>
              <a:rPr lang="en-GB" dirty="0"/>
              <a:t>Divide by 12 months</a:t>
            </a:r>
          </a:p>
        </p:txBody>
      </p:sp>
      <p:sp>
        <p:nvSpPr>
          <p:cNvPr id="4" name="Date Placeholder 3"/>
          <p:cNvSpPr>
            <a:spLocks noGrp="1"/>
          </p:cNvSpPr>
          <p:nvPr>
            <p:ph type="dt" sz="half" idx="10"/>
          </p:nvPr>
        </p:nvSpPr>
        <p:spPr/>
        <p:txBody>
          <a:body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p>
            <a:pPr>
              <a:defRPr/>
            </a:pPr>
            <a:r>
              <a:rPr lang="en-GB" dirty="0"/>
              <a:t>Debt 1: Introduction to Money Advice</a:t>
            </a:r>
          </a:p>
        </p:txBody>
      </p:sp>
      <p:sp>
        <p:nvSpPr>
          <p:cNvPr id="6" name="Slide Number Placeholder 5"/>
          <p:cNvSpPr>
            <a:spLocks noGrp="1"/>
          </p:cNvSpPr>
          <p:nvPr>
            <p:ph type="sldNum" sz="quarter" idx="12"/>
          </p:nvPr>
        </p:nvSpPr>
        <p:spPr/>
        <p:txBody>
          <a:bodyPr/>
          <a:lstStyle/>
          <a:p>
            <a:pPr>
              <a:defRPr/>
            </a:pPr>
            <a:r>
              <a:rPr lang="en-GB" smtClean="0"/>
              <a:t>Slide </a:t>
            </a:r>
            <a:fld id="{4D0BC01C-EEC7-479B-B406-46AFBA3FD230}" type="slidenum">
              <a:rPr lang="en-GB" smtClean="0"/>
              <a:pPr>
                <a:defRPr/>
              </a:pPr>
              <a:t>11</a:t>
            </a:fld>
            <a:endParaRPr lang="en-GB"/>
          </a:p>
        </p:txBody>
      </p:sp>
      <p:sp>
        <p:nvSpPr>
          <p:cNvPr id="9" name="Rounded Rectangle 8"/>
          <p:cNvSpPr/>
          <p:nvPr/>
        </p:nvSpPr>
        <p:spPr bwMode="auto">
          <a:xfrm>
            <a:off x="5239151" y="3632201"/>
            <a:ext cx="3068469" cy="2338294"/>
          </a:xfrm>
          <a:prstGeom prst="roundRect">
            <a:avLst/>
          </a:prstGeom>
          <a:solidFill>
            <a:schemeClr val="bg1">
              <a:lumMod val="95000"/>
            </a:schemeClr>
          </a:solidFill>
          <a:ln w="12700" cap="sq" cmpd="sng" algn="ctr">
            <a:solidFill>
              <a:schemeClr val="bg1">
                <a:lumMod val="85000"/>
              </a:schemeClr>
            </a:solidFill>
            <a:prstDash val="solid"/>
            <a:round/>
            <a:headEnd type="none" w="sm" len="sm"/>
            <a:tailEnd type="none" w="sm" len="sm"/>
          </a:ln>
          <a:effectLst/>
        </p:spPr>
        <p:txBody>
          <a:bodyPr/>
          <a:lstStyle/>
          <a:p>
            <a:pPr>
              <a:defRPr/>
            </a:pPr>
            <a:endParaRPr lang="en-GB"/>
          </a:p>
        </p:txBody>
      </p:sp>
      <p:sp>
        <p:nvSpPr>
          <p:cNvPr id="10" name="TextBox 9"/>
          <p:cNvSpPr txBox="1"/>
          <p:nvPr/>
        </p:nvSpPr>
        <p:spPr>
          <a:xfrm>
            <a:off x="5497334" y="3822700"/>
            <a:ext cx="2624866" cy="1938992"/>
          </a:xfrm>
          <a:prstGeom prst="rect">
            <a:avLst/>
          </a:prstGeom>
          <a:noFill/>
        </p:spPr>
        <p:txBody>
          <a:bodyPr wrap="square">
            <a:spAutoFit/>
          </a:bodyPr>
          <a:lstStyle/>
          <a:p>
            <a:pPr>
              <a:defRPr/>
            </a:pPr>
            <a:r>
              <a:rPr lang="en-GB" sz="2000" dirty="0">
                <a:solidFill>
                  <a:srgbClr val="0066CB"/>
                </a:solidFill>
                <a:latin typeface="+mn-lt"/>
              </a:rPr>
              <a:t>So, for example, if food costs £99 / week: </a:t>
            </a:r>
          </a:p>
          <a:p>
            <a:pPr>
              <a:defRPr/>
            </a:pPr>
            <a:endParaRPr lang="en-GB" sz="2000" dirty="0">
              <a:solidFill>
                <a:srgbClr val="0066CB"/>
              </a:solidFill>
              <a:latin typeface="+mn-lt"/>
            </a:endParaRPr>
          </a:p>
          <a:p>
            <a:pPr>
              <a:defRPr/>
            </a:pPr>
            <a:r>
              <a:rPr lang="en-GB" sz="2000" dirty="0">
                <a:solidFill>
                  <a:srgbClr val="0066CB"/>
                </a:solidFill>
                <a:latin typeface="+mn-lt"/>
              </a:rPr>
              <a:t>£99 </a:t>
            </a:r>
            <a:r>
              <a:rPr lang="en-GB" sz="2000" dirty="0">
                <a:solidFill>
                  <a:srgbClr val="0066CB"/>
                </a:solidFill>
                <a:latin typeface="+mn-lt"/>
                <a:sym typeface="Symbol" pitchFamily="18" charset="2"/>
              </a:rPr>
              <a:t> 52 </a:t>
            </a:r>
            <a:r>
              <a:rPr lang="en-GB" sz="2000" dirty="0" smtClean="0">
                <a:solidFill>
                  <a:srgbClr val="0066CB"/>
                </a:solidFill>
                <a:latin typeface="+mn-lt"/>
                <a:sym typeface="Symbol" pitchFamily="18" charset="2"/>
              </a:rPr>
              <a:t> 12 </a:t>
            </a:r>
            <a:r>
              <a:rPr lang="en-GB" sz="2000" dirty="0">
                <a:solidFill>
                  <a:srgbClr val="0066CB"/>
                </a:solidFill>
                <a:latin typeface="+mn-lt"/>
                <a:sym typeface="Symbol" pitchFamily="18" charset="2"/>
              </a:rPr>
              <a:t></a:t>
            </a:r>
          </a:p>
          <a:p>
            <a:pPr>
              <a:defRPr/>
            </a:pPr>
            <a:endParaRPr lang="en-GB" sz="2000" dirty="0">
              <a:solidFill>
                <a:srgbClr val="0066CB"/>
              </a:solidFill>
              <a:latin typeface="+mn-lt"/>
              <a:sym typeface="Symbol" pitchFamily="18" charset="2"/>
            </a:endParaRPr>
          </a:p>
          <a:p>
            <a:pPr>
              <a:defRPr/>
            </a:pPr>
            <a:r>
              <a:rPr lang="en-GB" sz="2000" b="1" dirty="0">
                <a:solidFill>
                  <a:srgbClr val="0066CB"/>
                </a:solidFill>
                <a:latin typeface="+mn-lt"/>
                <a:sym typeface="Symbol" pitchFamily="18" charset="2"/>
              </a:rPr>
              <a:t>£429 per month</a:t>
            </a:r>
            <a:endParaRPr lang="en-GB" sz="2000" dirty="0">
              <a:solidFill>
                <a:srgbClr val="0066CB"/>
              </a:solidFill>
            </a:endParaRPr>
          </a:p>
        </p:txBody>
      </p:sp>
      <p:sp>
        <p:nvSpPr>
          <p:cNvPr id="11" name="Right Arrow 6"/>
          <p:cNvSpPr>
            <a:spLocks noChangeArrowheads="1"/>
          </p:cNvSpPr>
          <p:nvPr/>
        </p:nvSpPr>
        <p:spPr bwMode="auto">
          <a:xfrm rot="3210184">
            <a:off x="6053849" y="2987113"/>
            <a:ext cx="579089" cy="477294"/>
          </a:xfrm>
          <a:prstGeom prst="rightArrow">
            <a:avLst>
              <a:gd name="adj1" fmla="val 50000"/>
              <a:gd name="adj2" fmla="val 50002"/>
            </a:avLst>
          </a:prstGeom>
          <a:solidFill>
            <a:srgbClr val="89FF89"/>
          </a:solidFill>
          <a:ln w="28575" cap="sq" algn="ctr">
            <a:solidFill>
              <a:srgbClr val="006600"/>
            </a:solidFill>
            <a:round/>
            <a:headEnd type="none" w="sm" len="sm"/>
            <a:tailEnd type="none" w="sm" len="sm"/>
          </a:ln>
        </p:spPr>
        <p:txBody>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endParaRPr lang="en-GB" altLang="en-US"/>
          </a:p>
        </p:txBody>
      </p:sp>
      <p:pic>
        <p:nvPicPr>
          <p:cNvPr id="8" name="Picture 7"/>
          <p:cNvPicPr>
            <a:picLocks noChangeAspect="1"/>
          </p:cNvPicPr>
          <p:nvPr/>
        </p:nvPicPr>
        <p:blipFill>
          <a:blip r:embed="rId3"/>
          <a:stretch>
            <a:fillRect/>
          </a:stretch>
        </p:blipFill>
        <p:spPr>
          <a:xfrm>
            <a:off x="845333" y="3465464"/>
            <a:ext cx="3189948" cy="2464391"/>
          </a:xfrm>
          <a:prstGeom prst="rect">
            <a:avLst/>
          </a:prstGeom>
        </p:spPr>
      </p:pic>
    </p:spTree>
    <p:extLst>
      <p:ext uri="{BB962C8B-B14F-4D97-AF65-F5344CB8AC3E}">
        <p14:creationId xmlns:p14="http://schemas.microsoft.com/office/powerpoint/2010/main" val="11599662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expenditure</a:t>
            </a:r>
            <a:endParaRPr lang="en-GB" dirty="0"/>
          </a:p>
        </p:txBody>
      </p:sp>
      <p:sp>
        <p:nvSpPr>
          <p:cNvPr id="3" name="Content Placeholder 2"/>
          <p:cNvSpPr>
            <a:spLocks noGrp="1"/>
          </p:cNvSpPr>
          <p:nvPr>
            <p:ph idx="1"/>
          </p:nvPr>
        </p:nvSpPr>
        <p:spPr>
          <a:xfrm>
            <a:off x="684213" y="1700213"/>
            <a:ext cx="3887787" cy="4425950"/>
          </a:xfrm>
        </p:spPr>
        <p:txBody>
          <a:bodyPr/>
          <a:lstStyle/>
          <a:p>
            <a:pPr>
              <a:spcAft>
                <a:spcPts val="2400"/>
              </a:spcAft>
            </a:pPr>
            <a:r>
              <a:rPr lang="en-GB" dirty="0"/>
              <a:t>Child-related</a:t>
            </a:r>
          </a:p>
          <a:p>
            <a:pPr>
              <a:spcAft>
                <a:spcPts val="2400"/>
              </a:spcAft>
            </a:pPr>
            <a:r>
              <a:rPr lang="en-GB" dirty="0"/>
              <a:t>Car / travel</a:t>
            </a:r>
          </a:p>
          <a:p>
            <a:pPr>
              <a:spcAft>
                <a:spcPts val="2400"/>
              </a:spcAft>
            </a:pPr>
            <a:r>
              <a:rPr lang="en-GB" dirty="0"/>
              <a:t>Personal</a:t>
            </a:r>
          </a:p>
          <a:p>
            <a:pPr>
              <a:spcAft>
                <a:spcPts val="2400"/>
              </a:spcAft>
            </a:pPr>
            <a:r>
              <a:rPr lang="en-GB" dirty="0"/>
              <a:t>Work-related</a:t>
            </a:r>
          </a:p>
          <a:p>
            <a:pPr>
              <a:spcAft>
                <a:spcPts val="2400"/>
              </a:spcAft>
            </a:pPr>
            <a:r>
              <a:rPr lang="en-GB" dirty="0"/>
              <a:t>Other household costs</a:t>
            </a:r>
          </a:p>
        </p:txBody>
      </p:sp>
      <p:sp>
        <p:nvSpPr>
          <p:cNvPr id="4" name="Date Placeholder 3"/>
          <p:cNvSpPr>
            <a:spLocks noGrp="1"/>
          </p:cNvSpPr>
          <p:nvPr>
            <p:ph type="dt" sz="half" idx="10"/>
          </p:nvPr>
        </p:nvSpPr>
        <p:spPr/>
        <p:txBody>
          <a:body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p>
            <a:pPr>
              <a:defRPr/>
            </a:pPr>
            <a:r>
              <a:rPr lang="en-GB" dirty="0"/>
              <a:t>Debt 1: Introduction to Money Advice</a:t>
            </a:r>
          </a:p>
        </p:txBody>
      </p:sp>
      <p:sp>
        <p:nvSpPr>
          <p:cNvPr id="6" name="Slide Number Placeholder 5"/>
          <p:cNvSpPr>
            <a:spLocks noGrp="1"/>
          </p:cNvSpPr>
          <p:nvPr>
            <p:ph type="sldNum" sz="quarter" idx="12"/>
          </p:nvPr>
        </p:nvSpPr>
        <p:spPr/>
        <p:txBody>
          <a:bodyPr/>
          <a:lstStyle/>
          <a:p>
            <a:pPr>
              <a:defRPr/>
            </a:pPr>
            <a:r>
              <a:rPr lang="en-GB" smtClean="0"/>
              <a:t>Slide </a:t>
            </a:r>
            <a:fld id="{4D0BC01C-EEC7-479B-B406-46AFBA3FD230}" type="slidenum">
              <a:rPr lang="en-GB" smtClean="0"/>
              <a:pPr>
                <a:defRPr/>
              </a:pPr>
              <a:t>12</a:t>
            </a:fld>
            <a:endParaRPr lang="en-GB"/>
          </a:p>
        </p:txBody>
      </p:sp>
      <p:pic>
        <p:nvPicPr>
          <p:cNvPr id="8" name="Picture 7"/>
          <p:cNvPicPr>
            <a:picLocks noChangeAspect="1"/>
          </p:cNvPicPr>
          <p:nvPr/>
        </p:nvPicPr>
        <p:blipFill>
          <a:blip r:embed="rId3"/>
          <a:stretch>
            <a:fillRect/>
          </a:stretch>
        </p:blipFill>
        <p:spPr>
          <a:xfrm>
            <a:off x="4572000" y="1700213"/>
            <a:ext cx="3706721" cy="2776463"/>
          </a:xfrm>
          <a:prstGeom prst="rect">
            <a:avLst/>
          </a:prstGeom>
        </p:spPr>
      </p:pic>
    </p:spTree>
    <p:extLst>
      <p:ext uri="{BB962C8B-B14F-4D97-AF65-F5344CB8AC3E}">
        <p14:creationId xmlns:p14="http://schemas.microsoft.com/office/powerpoint/2010/main" val="3065368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Study: The </a:t>
            </a:r>
            <a:r>
              <a:rPr lang="en-GB" dirty="0" err="1" smtClean="0"/>
              <a:t>Cramb’s</a:t>
            </a:r>
            <a:endParaRPr lang="en-GB" dirty="0"/>
          </a:p>
        </p:txBody>
      </p:sp>
      <p:sp>
        <p:nvSpPr>
          <p:cNvPr id="3" name="Content Placeholder 2"/>
          <p:cNvSpPr>
            <a:spLocks noGrp="1"/>
          </p:cNvSpPr>
          <p:nvPr>
            <p:ph idx="1"/>
          </p:nvPr>
        </p:nvSpPr>
        <p:spPr/>
        <p:txBody>
          <a:bodyPr/>
          <a:lstStyle/>
          <a:p>
            <a:pPr marL="0" indent="0" algn="just">
              <a:buNone/>
            </a:pPr>
            <a:r>
              <a:rPr lang="en-GB" dirty="0" smtClean="0"/>
              <a:t>Using your estimated expenditure for the </a:t>
            </a:r>
            <a:r>
              <a:rPr lang="en-GB" dirty="0" err="1" smtClean="0"/>
              <a:t>Cramb’s</a:t>
            </a:r>
            <a:r>
              <a:rPr lang="en-GB" dirty="0" smtClean="0"/>
              <a:t> from the Personal Finance training, compare this now by using the trigger figures.</a:t>
            </a:r>
          </a:p>
          <a:p>
            <a:pPr marL="0" indent="0" algn="just">
              <a:buNone/>
            </a:pPr>
            <a:r>
              <a:rPr lang="en-GB" dirty="0" smtClean="0"/>
              <a:t>Think about the following:</a:t>
            </a:r>
          </a:p>
          <a:p>
            <a:pPr algn="just"/>
            <a:r>
              <a:rPr lang="en-GB" dirty="0" smtClean="0"/>
              <a:t>Do the clients appear to be living within their means?</a:t>
            </a:r>
          </a:p>
          <a:p>
            <a:pPr algn="just"/>
            <a:r>
              <a:rPr lang="en-GB" dirty="0" smtClean="0"/>
              <a:t>Do they exceed the expected trigger figures?</a:t>
            </a:r>
          </a:p>
          <a:p>
            <a:pPr algn="just"/>
            <a:r>
              <a:rPr lang="en-GB" dirty="0" smtClean="0"/>
              <a:t>Do you feel their expenditure is unreasonable?</a:t>
            </a:r>
          </a:p>
          <a:p>
            <a:pPr algn="just"/>
            <a:r>
              <a:rPr lang="en-GB" dirty="0" smtClean="0"/>
              <a:t>What do you think of the idea of having trigger figures in money advice?</a:t>
            </a:r>
            <a:endParaRPr lang="en-GB" dirty="0"/>
          </a:p>
        </p:txBody>
      </p:sp>
      <p:sp>
        <p:nvSpPr>
          <p:cNvPr id="4" name="Date Placeholder 3"/>
          <p:cNvSpPr>
            <a:spLocks noGrp="1"/>
          </p:cNvSpPr>
          <p:nvPr>
            <p:ph type="dt" sz="half" idx="10"/>
          </p:nvPr>
        </p:nvSpPr>
        <p:spPr/>
        <p:txBody>
          <a:body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p>
            <a:pPr>
              <a:defRPr/>
            </a:pPr>
            <a:r>
              <a:rPr lang="en-GB" smtClean="0"/>
              <a:t>Debt 1: Introduction to Money Advice</a:t>
            </a:r>
            <a:endParaRPr lang="en-GB" dirty="0" smtClean="0"/>
          </a:p>
        </p:txBody>
      </p:sp>
      <p:sp>
        <p:nvSpPr>
          <p:cNvPr id="6" name="Slide Number Placeholder 5"/>
          <p:cNvSpPr>
            <a:spLocks noGrp="1"/>
          </p:cNvSpPr>
          <p:nvPr>
            <p:ph type="sldNum" sz="quarter" idx="12"/>
          </p:nvPr>
        </p:nvSpPr>
        <p:spPr/>
        <p:txBody>
          <a:bodyPr/>
          <a:lstStyle/>
          <a:p>
            <a:pPr>
              <a:defRPr/>
            </a:pPr>
            <a:r>
              <a:rPr lang="en-GB" smtClean="0"/>
              <a:t>Slide </a:t>
            </a:r>
            <a:fld id="{4D0BC01C-EEC7-479B-B406-46AFBA3FD230}" type="slidenum">
              <a:rPr lang="en-GB" smtClean="0"/>
              <a:pPr>
                <a:defRPr/>
              </a:pPr>
              <a:t>13</a:t>
            </a:fld>
            <a:endParaRPr lang="en-GB"/>
          </a:p>
        </p:txBody>
      </p:sp>
    </p:spTree>
    <p:extLst>
      <p:ext uri="{BB962C8B-B14F-4D97-AF65-F5344CB8AC3E}">
        <p14:creationId xmlns:p14="http://schemas.microsoft.com/office/powerpoint/2010/main" val="187311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8"/>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90550" y="1515672"/>
            <a:ext cx="1871663" cy="280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Title 1"/>
          <p:cNvSpPr>
            <a:spLocks noGrp="1"/>
          </p:cNvSpPr>
          <p:nvPr>
            <p:ph type="title"/>
          </p:nvPr>
        </p:nvSpPr>
        <p:spPr>
          <a:xfrm>
            <a:off x="684213" y="274638"/>
            <a:ext cx="5975350" cy="993775"/>
          </a:xfrm>
        </p:spPr>
        <p:txBody>
          <a:bodyPr/>
          <a:lstStyle/>
          <a:p>
            <a:pPr eaLnBrk="1" hangingPunct="1"/>
            <a:r>
              <a:rPr altLang="en-US" smtClean="0"/>
              <a:t>Summary</a:t>
            </a:r>
          </a:p>
        </p:txBody>
      </p:sp>
      <p:sp>
        <p:nvSpPr>
          <p:cNvPr id="32772" name="Content Placeholder 2"/>
          <p:cNvSpPr>
            <a:spLocks noGrp="1"/>
          </p:cNvSpPr>
          <p:nvPr>
            <p:ph idx="1"/>
          </p:nvPr>
        </p:nvSpPr>
        <p:spPr>
          <a:xfrm>
            <a:off x="2771775" y="1607747"/>
            <a:ext cx="5673725" cy="4425950"/>
          </a:xfrm>
        </p:spPr>
        <p:txBody>
          <a:bodyPr/>
          <a:lstStyle/>
          <a:p>
            <a:pPr>
              <a:spcAft>
                <a:spcPts val="2400"/>
              </a:spcAft>
            </a:pPr>
            <a:r>
              <a:rPr lang="en-GB" altLang="en-US" dirty="0"/>
              <a:t>Clients get into debt for many reasons, many of which are outwith </a:t>
            </a:r>
            <a:r>
              <a:rPr lang="en-GB" altLang="en-US" dirty="0" smtClean="0"/>
              <a:t>their </a:t>
            </a:r>
            <a:r>
              <a:rPr lang="en-GB" altLang="en-US" dirty="0"/>
              <a:t>control</a:t>
            </a:r>
          </a:p>
          <a:p>
            <a:pPr>
              <a:spcAft>
                <a:spcPts val="2400"/>
              </a:spcAft>
            </a:pPr>
            <a:r>
              <a:rPr lang="en-GB" altLang="en-US" dirty="0"/>
              <a:t>The five-step debt process underpins the handling of debt problems</a:t>
            </a:r>
          </a:p>
          <a:p>
            <a:pPr>
              <a:spcAft>
                <a:spcPts val="2400"/>
              </a:spcAft>
            </a:pPr>
            <a:r>
              <a:rPr lang="en-GB" altLang="en-US" dirty="0"/>
              <a:t>Advisers must be able to identify priorities, emergencies and liability at the initial interview</a:t>
            </a:r>
          </a:p>
          <a:p>
            <a:pPr>
              <a:spcAft>
                <a:spcPts val="2400"/>
              </a:spcAft>
            </a:pPr>
            <a:r>
              <a:rPr lang="en-GB" altLang="en-US" dirty="0"/>
              <a:t>The adviser should collect all income and expenditure </a:t>
            </a:r>
            <a:r>
              <a:rPr lang="en-GB" altLang="en-US" dirty="0" smtClean="0"/>
              <a:t>details &amp; info on debt checklist (debt packs should not normally be given home)</a:t>
            </a:r>
          </a:p>
        </p:txBody>
      </p:sp>
      <p:sp>
        <p:nvSpPr>
          <p:cNvPr id="4" name="Date Placeholder 3"/>
          <p:cNvSpPr>
            <a:spLocks noGrp="1"/>
          </p:cNvSpPr>
          <p:nvPr>
            <p:ph type="dt" sz="quarter" idx="10"/>
          </p:nvPr>
        </p:nvSpPr>
        <p:spPr/>
        <p:txBody>
          <a:body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p>
            <a:pPr>
              <a:defRPr/>
            </a:pPr>
            <a:r>
              <a:rPr lang="en-GB" dirty="0"/>
              <a:t>Debt 1: Introduction to Money Advice</a:t>
            </a:r>
          </a:p>
        </p:txBody>
      </p:sp>
      <p:sp>
        <p:nvSpPr>
          <p:cNvPr id="6" name="Slide Number Placeholder 5"/>
          <p:cNvSpPr>
            <a:spLocks noGrp="1"/>
          </p:cNvSpPr>
          <p:nvPr>
            <p:ph type="sldNum" sz="quarter" idx="12"/>
          </p:nvPr>
        </p:nvSpPr>
        <p:spPr/>
        <p:txBody>
          <a:bodyPr/>
          <a:lstStyle/>
          <a:p>
            <a:pPr>
              <a:defRPr/>
            </a:pPr>
            <a:r>
              <a:rPr lang="en-GB" smtClean="0"/>
              <a:t>Slide </a:t>
            </a:r>
            <a:fld id="{9920B0CE-8CC8-4646-9926-EECDF89BAE51}" type="slidenum">
              <a:rPr lang="en-GB" smtClean="0"/>
              <a:pPr>
                <a:defRPr/>
              </a:pPr>
              <a:t>14</a:t>
            </a:fld>
            <a:endParaRPr lang="en-GB"/>
          </a:p>
        </p:txBody>
      </p:sp>
      <p:sp>
        <p:nvSpPr>
          <p:cNvPr id="7" name="Text Box 5"/>
          <p:cNvSpPr txBox="1">
            <a:spLocks noChangeArrowheads="1"/>
          </p:cNvSpPr>
          <p:nvPr/>
        </p:nvSpPr>
        <p:spPr bwMode="auto">
          <a:xfrm>
            <a:off x="869950" y="2001447"/>
            <a:ext cx="1354138" cy="1646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a:spcAft>
                <a:spcPts val="600"/>
              </a:spcAft>
              <a:defRPr/>
            </a:pPr>
            <a:r>
              <a:rPr lang="en-GB" altLang="en-US" sz="1100" b="1" dirty="0" smtClean="0">
                <a:latin typeface="Comic Sans MS" pitchFamily="66" charset="0"/>
              </a:rPr>
              <a:t>Debt 1</a:t>
            </a:r>
            <a:endParaRPr lang="en-US" altLang="en-US" sz="1100" dirty="0" smtClean="0">
              <a:latin typeface="Comic Sans MS" pitchFamily="66" charset="0"/>
            </a:endParaRPr>
          </a:p>
          <a:p>
            <a:pPr marL="144000" indent="-144000">
              <a:spcAft>
                <a:spcPts val="600"/>
              </a:spcAft>
              <a:buFontTx/>
              <a:buChar char="•"/>
              <a:tabLst>
                <a:tab pos="182563" algn="l"/>
              </a:tabLst>
              <a:defRPr/>
            </a:pPr>
            <a:r>
              <a:rPr lang="en-US" altLang="en-US" sz="1000" dirty="0" smtClean="0">
                <a:latin typeface="Comic Sans MS" pitchFamily="66" charset="0"/>
              </a:rPr>
              <a:t>Many reasons</a:t>
            </a:r>
          </a:p>
          <a:p>
            <a:pPr marL="144000" indent="-144000">
              <a:spcAft>
                <a:spcPts val="600"/>
              </a:spcAft>
              <a:buFontTx/>
              <a:buChar char="•"/>
              <a:tabLst>
                <a:tab pos="182563" algn="l"/>
              </a:tabLst>
              <a:defRPr/>
            </a:pPr>
            <a:r>
              <a:rPr lang="en-US" altLang="en-US" sz="1000" dirty="0" smtClean="0">
                <a:latin typeface="Comic Sans MS" pitchFamily="66" charset="0"/>
              </a:rPr>
              <a:t>5-step process</a:t>
            </a:r>
          </a:p>
          <a:p>
            <a:pPr marL="144000" indent="-144000">
              <a:spcAft>
                <a:spcPts val="600"/>
              </a:spcAft>
              <a:buFontTx/>
              <a:buChar char="•"/>
              <a:tabLst>
                <a:tab pos="182563" algn="l"/>
              </a:tabLst>
              <a:defRPr/>
            </a:pPr>
            <a:r>
              <a:rPr lang="en-US" altLang="en-US" sz="1000" dirty="0" smtClean="0">
                <a:latin typeface="Comic Sans MS" pitchFamily="66" charset="0"/>
              </a:rPr>
              <a:t>Priorities, emergencies, liability</a:t>
            </a:r>
          </a:p>
          <a:p>
            <a:pPr marL="144000" indent="-144000">
              <a:spcAft>
                <a:spcPts val="600"/>
              </a:spcAft>
              <a:buFontTx/>
              <a:buChar char="•"/>
              <a:tabLst>
                <a:tab pos="182563" algn="l"/>
              </a:tabLst>
              <a:defRPr/>
            </a:pPr>
            <a:r>
              <a:rPr lang="en-US" altLang="en-US" sz="1000" dirty="0" smtClean="0">
                <a:latin typeface="Comic Sans MS" pitchFamily="66" charset="0"/>
              </a:rPr>
              <a:t>Income and expenditure</a:t>
            </a:r>
          </a:p>
        </p:txBody>
      </p:sp>
    </p:spTree>
    <p:extLst>
      <p:ext uri="{BB962C8B-B14F-4D97-AF65-F5344CB8AC3E}">
        <p14:creationId xmlns:p14="http://schemas.microsoft.com/office/powerpoint/2010/main" val="1639192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Debt 1 Introduction to Money Advice_Page_1.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auto">
          <a:xfrm>
            <a:off x="825186" y="1741715"/>
            <a:ext cx="2600186" cy="3677256"/>
          </a:xfrm>
          <a:prstGeom prst="rect">
            <a:avLst/>
          </a:prstGeom>
          <a:ln>
            <a:solidFill>
              <a:schemeClr val="bg1">
                <a:lumMod val="75000"/>
              </a:schemeClr>
            </a:solidFill>
          </a:ln>
          <a:effectLst>
            <a:outerShdw blurRad="101600" dist="101600" dir="2700000" algn="tl" rotWithShape="0">
              <a:prstClr val="black">
                <a:alpha val="40000"/>
              </a:prstClr>
            </a:outerShdw>
          </a:effectLst>
        </p:spPr>
      </p:pic>
      <p:sp>
        <p:nvSpPr>
          <p:cNvPr id="2" name="Title 1"/>
          <p:cNvSpPr>
            <a:spLocks noGrp="1"/>
          </p:cNvSpPr>
          <p:nvPr>
            <p:ph type="title"/>
          </p:nvPr>
        </p:nvSpPr>
        <p:spPr/>
        <p:txBody>
          <a:bodyPr/>
          <a:lstStyle/>
          <a:p>
            <a:r>
              <a:rPr lang="en-GB" dirty="0" smtClean="0"/>
              <a:t>Training unit</a:t>
            </a:r>
            <a:endParaRPr lang="en-GB" dirty="0"/>
          </a:p>
        </p:txBody>
      </p:sp>
      <p:sp>
        <p:nvSpPr>
          <p:cNvPr id="3" name="Content Placeholder 2"/>
          <p:cNvSpPr>
            <a:spLocks noGrp="1"/>
          </p:cNvSpPr>
          <p:nvPr>
            <p:ph idx="1"/>
          </p:nvPr>
        </p:nvSpPr>
        <p:spPr>
          <a:xfrm>
            <a:off x="4078514" y="1706563"/>
            <a:ext cx="4381273" cy="4327134"/>
          </a:xfrm>
        </p:spPr>
        <p:txBody>
          <a:bodyPr/>
          <a:lstStyle/>
          <a:p>
            <a:pPr>
              <a:spcAft>
                <a:spcPts val="2400"/>
              </a:spcAft>
            </a:pPr>
            <a:r>
              <a:rPr lang="en-GB" altLang="en-US" dirty="0"/>
              <a:t>Can be found as part of this topic’s learning route (course) on </a:t>
            </a:r>
            <a:r>
              <a:rPr lang="en-GB" altLang="en-US" dirty="0" err="1"/>
              <a:t>CASlearn</a:t>
            </a:r>
            <a:endParaRPr lang="en-GB" altLang="en-US" dirty="0"/>
          </a:p>
        </p:txBody>
      </p:sp>
      <p:sp>
        <p:nvSpPr>
          <p:cNvPr id="4" name="Date Placeholder 3"/>
          <p:cNvSpPr>
            <a:spLocks noGrp="1"/>
          </p:cNvSpPr>
          <p:nvPr>
            <p:ph type="dt" sz="half" idx="10"/>
          </p:nvPr>
        </p:nvSpPr>
        <p:spPr/>
        <p:txBody>
          <a:body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p>
            <a:pPr>
              <a:defRPr/>
            </a:pPr>
            <a:r>
              <a:rPr lang="en-GB" dirty="0"/>
              <a:t>Debt 1: Introduction to Money Advice</a:t>
            </a:r>
          </a:p>
        </p:txBody>
      </p:sp>
      <p:sp>
        <p:nvSpPr>
          <p:cNvPr id="6" name="Slide Number Placeholder 5"/>
          <p:cNvSpPr>
            <a:spLocks noGrp="1"/>
          </p:cNvSpPr>
          <p:nvPr>
            <p:ph type="sldNum" sz="quarter" idx="12"/>
          </p:nvPr>
        </p:nvSpPr>
        <p:spPr/>
        <p:txBody>
          <a:bodyPr/>
          <a:lstStyle/>
          <a:p>
            <a:pPr>
              <a:defRPr/>
            </a:pPr>
            <a:r>
              <a:rPr lang="en-GB" dirty="0"/>
              <a:t>Slide </a:t>
            </a:r>
            <a:fld id="{A4A0BB30-7B71-4485-A34C-FA849FD7AD5B}" type="slidenum">
              <a:rPr lang="en-GB" smtClean="0"/>
              <a:pPr>
                <a:defRPr/>
              </a:pPr>
              <a:t>15</a:t>
            </a:fld>
            <a:endParaRPr lang="en-GB" dirty="0"/>
          </a:p>
        </p:txBody>
      </p:sp>
      <p:sp>
        <p:nvSpPr>
          <p:cNvPr id="8" name="Rectangle 7"/>
          <p:cNvSpPr/>
          <p:nvPr/>
        </p:nvSpPr>
        <p:spPr>
          <a:xfrm>
            <a:off x="2512467" y="3294744"/>
            <a:ext cx="685459" cy="4582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488567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Credits</a:t>
            </a:r>
            <a:endParaRPr lang="en-GB" dirty="0"/>
          </a:p>
        </p:txBody>
      </p:sp>
      <p:sp>
        <p:nvSpPr>
          <p:cNvPr id="3" name="Content Placeholder 2"/>
          <p:cNvSpPr>
            <a:spLocks noGrp="1"/>
          </p:cNvSpPr>
          <p:nvPr>
            <p:ph idx="1"/>
          </p:nvPr>
        </p:nvSpPr>
        <p:spPr/>
        <p:txBody>
          <a:bodyPr/>
          <a:lstStyle/>
          <a:p>
            <a:pPr marL="0" indent="0">
              <a:spcAft>
                <a:spcPts val="1200"/>
              </a:spcAft>
              <a:buNone/>
            </a:pPr>
            <a:r>
              <a:rPr lang="en-GB" b="1" dirty="0">
                <a:solidFill>
                  <a:srgbClr val="0066CB"/>
                </a:solidFill>
              </a:rPr>
              <a:t>Copyright</a:t>
            </a:r>
          </a:p>
          <a:p>
            <a:pPr>
              <a:spcAft>
                <a:spcPts val="2400"/>
              </a:spcAft>
            </a:pPr>
            <a:r>
              <a:rPr lang="en-GB" dirty="0"/>
              <a:t>The material contained in this presentation is the copyright of The Scottish Association of Citizens Advice Bureaux – Citizens Advice Scotland (Scottish charity number SC016637) and may not be reproduced, except by bureaux, without the written consent of the CAS Training Team.</a:t>
            </a:r>
          </a:p>
          <a:p>
            <a:pPr marL="0" indent="0">
              <a:spcAft>
                <a:spcPts val="1200"/>
              </a:spcAft>
              <a:buNone/>
            </a:pPr>
            <a:r>
              <a:rPr lang="en-GB" b="1" dirty="0">
                <a:solidFill>
                  <a:srgbClr val="0066CB"/>
                </a:solidFill>
              </a:rPr>
              <a:t>Images</a:t>
            </a:r>
          </a:p>
          <a:p>
            <a:r>
              <a:rPr lang="en-GB" dirty="0"/>
              <a:t>Please note that the images used in this presentation do not depict actual people or events; they are used for illustration purposes only. Non-CAB images are courtesy of </a:t>
            </a:r>
            <a:r>
              <a:rPr lang="en-GB" dirty="0" err="1"/>
              <a:t>istockphoto</a:t>
            </a:r>
            <a:r>
              <a:rPr lang="en-GB" dirty="0"/>
              <a:t> and/or Microsoft Clip Art.</a:t>
            </a:r>
          </a:p>
        </p:txBody>
      </p:sp>
      <p:sp>
        <p:nvSpPr>
          <p:cNvPr id="4" name="Date Placeholder 3"/>
          <p:cNvSpPr>
            <a:spLocks noGrp="1"/>
          </p:cNvSpPr>
          <p:nvPr>
            <p:ph type="dt" sz="half" idx="10"/>
          </p:nvPr>
        </p:nvSpPr>
        <p:spPr/>
        <p:txBody>
          <a:body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p>
            <a:pPr>
              <a:defRPr/>
            </a:pPr>
            <a:r>
              <a:rPr lang="en-GB" dirty="0"/>
              <a:t>Debt 1: Introduction to Money Advice</a:t>
            </a:r>
          </a:p>
        </p:txBody>
      </p:sp>
      <p:sp>
        <p:nvSpPr>
          <p:cNvPr id="6" name="Slide Number Placeholder 5"/>
          <p:cNvSpPr>
            <a:spLocks noGrp="1"/>
          </p:cNvSpPr>
          <p:nvPr>
            <p:ph type="sldNum" sz="quarter" idx="12"/>
          </p:nvPr>
        </p:nvSpPr>
        <p:spPr/>
        <p:txBody>
          <a:bodyPr/>
          <a:lstStyle/>
          <a:p>
            <a:pPr>
              <a:defRPr/>
            </a:pPr>
            <a:r>
              <a:rPr lang="en-GB" dirty="0"/>
              <a:t>Slide </a:t>
            </a:r>
            <a:fld id="{A4A0BB30-7B71-4485-A34C-FA849FD7AD5B}" type="slidenum">
              <a:rPr lang="en-GB" smtClean="0"/>
              <a:pPr>
                <a:defRPr/>
              </a:pPr>
              <a:t>16</a:t>
            </a:fld>
            <a:endParaRPr lang="en-GB" dirty="0"/>
          </a:p>
        </p:txBody>
      </p:sp>
    </p:spTree>
    <p:extLst>
      <p:ext uri="{BB962C8B-B14F-4D97-AF65-F5344CB8AC3E}">
        <p14:creationId xmlns:p14="http://schemas.microsoft.com/office/powerpoint/2010/main" val="1512385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This session will cover…</a:t>
            </a:r>
            <a:endParaRPr lang="en-GB" dirty="0"/>
          </a:p>
        </p:txBody>
      </p:sp>
      <p:sp>
        <p:nvSpPr>
          <p:cNvPr id="3" name="Content Placeholder 2"/>
          <p:cNvSpPr>
            <a:spLocks noGrp="1"/>
          </p:cNvSpPr>
          <p:nvPr>
            <p:ph idx="1"/>
          </p:nvPr>
        </p:nvSpPr>
        <p:spPr/>
        <p:txBody>
          <a:bodyPr/>
          <a:lstStyle/>
          <a:p>
            <a:r>
              <a:rPr lang="en-GB" dirty="0" smtClean="0"/>
              <a:t>the </a:t>
            </a:r>
            <a:r>
              <a:rPr lang="en-GB" dirty="0"/>
              <a:t>five-step advice process for dealing with a client with debt problems</a:t>
            </a:r>
          </a:p>
          <a:p>
            <a:r>
              <a:rPr lang="en-GB" dirty="0" smtClean="0"/>
              <a:t>the </a:t>
            </a:r>
            <a:r>
              <a:rPr lang="en-GB" dirty="0"/>
              <a:t>importance of finding out the whole situation</a:t>
            </a:r>
          </a:p>
          <a:p>
            <a:r>
              <a:rPr lang="en-GB" dirty="0" smtClean="0"/>
              <a:t>emergency </a:t>
            </a:r>
            <a:r>
              <a:rPr lang="en-GB" dirty="0"/>
              <a:t>situations, priority and non-priority debts and liability issues</a:t>
            </a:r>
          </a:p>
          <a:p>
            <a:r>
              <a:rPr lang="en-GB" dirty="0" smtClean="0"/>
              <a:t>how to help </a:t>
            </a:r>
            <a:r>
              <a:rPr lang="en-GB" dirty="0"/>
              <a:t>a client maximise their income</a:t>
            </a:r>
          </a:p>
          <a:p>
            <a:r>
              <a:rPr lang="en-GB" dirty="0" smtClean="0"/>
              <a:t>essential </a:t>
            </a:r>
            <a:r>
              <a:rPr lang="en-GB" dirty="0"/>
              <a:t>expenditure </a:t>
            </a:r>
            <a:endParaRPr lang="en-GB" dirty="0" smtClean="0"/>
          </a:p>
          <a:p>
            <a:r>
              <a:rPr lang="en-GB" dirty="0" smtClean="0"/>
              <a:t>the </a:t>
            </a:r>
            <a:r>
              <a:rPr lang="en-GB" dirty="0"/>
              <a:t>main elements of a financial </a:t>
            </a:r>
            <a:r>
              <a:rPr lang="en-GB" dirty="0" smtClean="0"/>
              <a:t>statement and the Common Financial Statement</a:t>
            </a:r>
            <a:endParaRPr lang="en-GB" dirty="0"/>
          </a:p>
        </p:txBody>
      </p:sp>
      <p:sp>
        <p:nvSpPr>
          <p:cNvPr id="4" name="Date Placeholder 3"/>
          <p:cNvSpPr>
            <a:spLocks noGrp="1"/>
          </p:cNvSpPr>
          <p:nvPr>
            <p:ph type="dt" sz="half" idx="10"/>
          </p:nvPr>
        </p:nvSpPr>
        <p:spPr/>
        <p:txBody>
          <a:body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p>
            <a:pPr>
              <a:defRPr/>
            </a:pPr>
            <a:r>
              <a:rPr lang="en-GB" smtClean="0"/>
              <a:t>Debt 1: Introduction to Money Advice</a:t>
            </a:r>
            <a:endParaRPr lang="en-GB" dirty="0" smtClean="0"/>
          </a:p>
        </p:txBody>
      </p:sp>
      <p:sp>
        <p:nvSpPr>
          <p:cNvPr id="6" name="Slide Number Placeholder 5"/>
          <p:cNvSpPr>
            <a:spLocks noGrp="1"/>
          </p:cNvSpPr>
          <p:nvPr>
            <p:ph type="sldNum" sz="quarter" idx="12"/>
          </p:nvPr>
        </p:nvSpPr>
        <p:spPr/>
        <p:txBody>
          <a:bodyPr/>
          <a:lstStyle/>
          <a:p>
            <a:pPr>
              <a:defRPr/>
            </a:pPr>
            <a:r>
              <a:rPr lang="en-GB" smtClean="0"/>
              <a:t>Slide </a:t>
            </a:r>
            <a:fld id="{4D0BC01C-EEC7-479B-B406-46AFBA3FD230}" type="slidenum">
              <a:rPr lang="en-GB" smtClean="0"/>
              <a:pPr>
                <a:defRPr/>
              </a:pPr>
              <a:t>2</a:t>
            </a:fld>
            <a:endParaRPr lang="en-GB"/>
          </a:p>
        </p:txBody>
      </p:sp>
    </p:spTree>
    <p:extLst>
      <p:ext uri="{BB962C8B-B14F-4D97-AF65-F5344CB8AC3E}">
        <p14:creationId xmlns:p14="http://schemas.microsoft.com/office/powerpoint/2010/main" val="997411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GB" altLang="en-US" dirty="0" smtClean="0"/>
              <a:t>Causes of problem debt</a:t>
            </a:r>
            <a:endParaRPr altLang="en-US" dirty="0" smtClean="0"/>
          </a:p>
        </p:txBody>
      </p:sp>
      <p:sp>
        <p:nvSpPr>
          <p:cNvPr id="4" name="Date Placeholder 3"/>
          <p:cNvSpPr>
            <a:spLocks noGrp="1"/>
          </p:cNvSpPr>
          <p:nvPr>
            <p:ph type="dt" sz="quarter" idx="10"/>
          </p:nvPr>
        </p:nvSpPr>
        <p:spPr/>
        <p:txBody>
          <a:body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p>
            <a:pPr>
              <a:defRPr/>
            </a:pPr>
            <a:r>
              <a:rPr lang="en-GB" dirty="0" smtClean="0"/>
              <a:t>Debt 1: Introduction to Money Advice</a:t>
            </a:r>
            <a:endParaRPr lang="en-GB" dirty="0"/>
          </a:p>
        </p:txBody>
      </p:sp>
      <p:sp>
        <p:nvSpPr>
          <p:cNvPr id="6" name="Slide Number Placeholder 5"/>
          <p:cNvSpPr>
            <a:spLocks noGrp="1"/>
          </p:cNvSpPr>
          <p:nvPr>
            <p:ph type="sldNum" sz="quarter" idx="12"/>
          </p:nvPr>
        </p:nvSpPr>
        <p:spPr/>
        <p:txBody>
          <a:bodyPr/>
          <a:lstStyle/>
          <a:p>
            <a:pPr>
              <a:defRPr/>
            </a:pPr>
            <a:r>
              <a:rPr lang="en-GB"/>
              <a:t>Slide </a:t>
            </a:r>
            <a:fld id="{86C093DB-0D9D-41FF-8E3C-92B566FFBF62}" type="slidenum">
              <a:rPr lang="en-GB"/>
              <a:pPr>
                <a:defRPr/>
              </a:pPr>
              <a:t>3</a:t>
            </a:fld>
            <a:endParaRPr lang="en-GB"/>
          </a:p>
        </p:txBody>
      </p:sp>
      <p:sp>
        <p:nvSpPr>
          <p:cNvPr id="2" name="TextBox 1"/>
          <p:cNvSpPr txBox="1"/>
          <p:nvPr/>
        </p:nvSpPr>
        <p:spPr>
          <a:xfrm>
            <a:off x="740221" y="1672046"/>
            <a:ext cx="6217920"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Relationship breakdown</a:t>
            </a:r>
          </a:p>
        </p:txBody>
      </p:sp>
      <p:sp>
        <p:nvSpPr>
          <p:cNvPr id="3" name="TextBox 2"/>
          <p:cNvSpPr txBox="1"/>
          <p:nvPr/>
        </p:nvSpPr>
        <p:spPr>
          <a:xfrm>
            <a:off x="757641" y="2279931"/>
            <a:ext cx="4310743"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Zero-hours contract</a:t>
            </a:r>
            <a:endParaRPr lang="en-GB" dirty="0"/>
          </a:p>
        </p:txBody>
      </p:sp>
      <p:sp>
        <p:nvSpPr>
          <p:cNvPr id="15" name="TextBox 14"/>
          <p:cNvSpPr txBox="1"/>
          <p:nvPr/>
        </p:nvSpPr>
        <p:spPr>
          <a:xfrm>
            <a:off x="757641" y="2880822"/>
            <a:ext cx="6731726"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Change in employment </a:t>
            </a:r>
            <a:r>
              <a:rPr lang="en-GB" sz="1000" dirty="0" smtClean="0"/>
              <a:t>e.g. reduced hours, temporary contracts</a:t>
            </a:r>
            <a:endParaRPr lang="en-GB" sz="1000" dirty="0"/>
          </a:p>
        </p:txBody>
      </p:sp>
      <p:sp>
        <p:nvSpPr>
          <p:cNvPr id="16" name="TextBox 15"/>
          <p:cNvSpPr txBox="1"/>
          <p:nvPr/>
        </p:nvSpPr>
        <p:spPr>
          <a:xfrm>
            <a:off x="757641" y="3501194"/>
            <a:ext cx="6026331"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Ill-health</a:t>
            </a:r>
            <a:endParaRPr lang="en-GB" dirty="0"/>
          </a:p>
        </p:txBody>
      </p:sp>
      <p:sp>
        <p:nvSpPr>
          <p:cNvPr id="17" name="TextBox 16"/>
          <p:cNvSpPr txBox="1"/>
          <p:nvPr/>
        </p:nvSpPr>
        <p:spPr>
          <a:xfrm>
            <a:off x="757641" y="4100092"/>
            <a:ext cx="5947954"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Pregnancy</a:t>
            </a:r>
            <a:endParaRPr lang="en-GB" dirty="0"/>
          </a:p>
        </p:txBody>
      </p:sp>
      <p:sp>
        <p:nvSpPr>
          <p:cNvPr id="18" name="TextBox 17"/>
          <p:cNvSpPr txBox="1"/>
          <p:nvPr/>
        </p:nvSpPr>
        <p:spPr>
          <a:xfrm>
            <a:off x="757641" y="4696048"/>
            <a:ext cx="5259977"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Moving home</a:t>
            </a:r>
            <a:endParaRPr lang="en-GB" dirty="0"/>
          </a:p>
        </p:txBody>
      </p:sp>
      <p:sp>
        <p:nvSpPr>
          <p:cNvPr id="19" name="TextBox 18"/>
          <p:cNvSpPr txBox="1"/>
          <p:nvPr/>
        </p:nvSpPr>
        <p:spPr>
          <a:xfrm>
            <a:off x="757641" y="5218561"/>
            <a:ext cx="6409508"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Bereavement</a:t>
            </a:r>
            <a:endParaRPr lang="en-GB" dirty="0"/>
          </a:p>
        </p:txBody>
      </p:sp>
      <p:sp>
        <p:nvSpPr>
          <p:cNvPr id="20" name="TextBox 19"/>
          <p:cNvSpPr txBox="1"/>
          <p:nvPr/>
        </p:nvSpPr>
        <p:spPr>
          <a:xfrm>
            <a:off x="757641" y="5735071"/>
            <a:ext cx="5756366"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Retirement</a:t>
            </a:r>
            <a:endParaRPr lang="en-GB" dirty="0"/>
          </a:p>
        </p:txBody>
      </p:sp>
      <p:sp>
        <p:nvSpPr>
          <p:cNvPr id="21" name="TextBox 20"/>
          <p:cNvSpPr txBox="1"/>
          <p:nvPr/>
        </p:nvSpPr>
        <p:spPr>
          <a:xfrm>
            <a:off x="5974080" y="1673832"/>
            <a:ext cx="3300549" cy="365760"/>
          </a:xfrm>
          <a:prstGeom prst="rect">
            <a:avLst/>
          </a:prstGeom>
          <a:noFill/>
        </p:spPr>
        <p:txBody>
          <a:bodyPr wrap="square" rtlCol="0">
            <a:spAutoFit/>
          </a:bodyPr>
          <a:lstStyle/>
          <a:p>
            <a:pPr marL="285750" indent="-285750">
              <a:buFont typeface="Arial" panose="020B0604020202020204" pitchFamily="34" charset="0"/>
              <a:buChar char="•"/>
            </a:pPr>
            <a:r>
              <a:rPr lang="en-GB" dirty="0" smtClean="0"/>
              <a:t>Marriage</a:t>
            </a:r>
            <a:endParaRPr lang="en-GB" dirty="0"/>
          </a:p>
        </p:txBody>
      </p:sp>
      <p:sp>
        <p:nvSpPr>
          <p:cNvPr id="22" name="TextBox 21"/>
          <p:cNvSpPr txBox="1"/>
          <p:nvPr/>
        </p:nvSpPr>
        <p:spPr>
          <a:xfrm>
            <a:off x="5974080" y="2229494"/>
            <a:ext cx="2682240"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Education</a:t>
            </a:r>
            <a:endParaRPr lang="en-GB" dirty="0"/>
          </a:p>
        </p:txBody>
      </p:sp>
      <p:sp>
        <p:nvSpPr>
          <p:cNvPr id="23" name="TextBox 22"/>
          <p:cNvSpPr txBox="1"/>
          <p:nvPr/>
        </p:nvSpPr>
        <p:spPr>
          <a:xfrm>
            <a:off x="5974080" y="2832413"/>
            <a:ext cx="2566216"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Welfare reform</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5" grpId="0"/>
      <p:bldP spid="16" grpId="0"/>
      <p:bldP spid="17" grpId="0"/>
      <p:bldP spid="18" grpId="0"/>
      <p:bldP spid="19" grpId="0"/>
      <p:bldP spid="20" grpId="0"/>
      <p:bldP spid="21" grpId="0"/>
      <p:bldP spid="22" grpId="0"/>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five-step process</a:t>
            </a:r>
            <a:endParaRPr lang="en-GB" dirty="0"/>
          </a:p>
        </p:txBody>
      </p:sp>
      <p:sp>
        <p:nvSpPr>
          <p:cNvPr id="3" name="Content Placeholder 2"/>
          <p:cNvSpPr>
            <a:spLocks noGrp="1"/>
          </p:cNvSpPr>
          <p:nvPr>
            <p:ph idx="1"/>
          </p:nvPr>
        </p:nvSpPr>
        <p:spPr>
          <a:xfrm>
            <a:off x="3851238" y="1700213"/>
            <a:ext cx="4608550" cy="3292701"/>
          </a:xfrm>
        </p:spPr>
        <p:txBody>
          <a:bodyPr/>
          <a:lstStyle/>
          <a:p>
            <a:pPr marL="457200" indent="-457200">
              <a:spcAft>
                <a:spcPts val="2400"/>
              </a:spcAft>
              <a:buFont typeface="+mj-lt"/>
              <a:buAutoNum type="arabicPeriod"/>
            </a:pPr>
            <a:r>
              <a:rPr lang="en-GB" dirty="0"/>
              <a:t>Find out the whole situation</a:t>
            </a:r>
          </a:p>
          <a:p>
            <a:pPr marL="457200" indent="-457200">
              <a:spcAft>
                <a:spcPts val="2400"/>
              </a:spcAft>
              <a:buFont typeface="+mj-lt"/>
              <a:buAutoNum type="arabicPeriod"/>
            </a:pPr>
            <a:r>
              <a:rPr lang="en-GB" dirty="0"/>
              <a:t>Deal with any emergencies</a:t>
            </a:r>
          </a:p>
          <a:p>
            <a:pPr marL="457200" indent="-457200">
              <a:spcAft>
                <a:spcPts val="2400"/>
              </a:spcAft>
              <a:buFont typeface="+mj-lt"/>
              <a:buAutoNum type="arabicPeriod"/>
            </a:pPr>
            <a:r>
              <a:rPr lang="en-GB" dirty="0"/>
              <a:t>List all creditors and debts</a:t>
            </a:r>
          </a:p>
          <a:p>
            <a:pPr marL="457200" indent="-457200">
              <a:spcAft>
                <a:spcPts val="2400"/>
              </a:spcAft>
              <a:buFont typeface="+mj-lt"/>
              <a:buAutoNum type="arabicPeriod"/>
            </a:pPr>
            <a:r>
              <a:rPr lang="en-GB" dirty="0"/>
              <a:t>Maximise income</a:t>
            </a:r>
          </a:p>
          <a:p>
            <a:pPr marL="457200" indent="-457200">
              <a:spcAft>
                <a:spcPts val="2400"/>
              </a:spcAft>
              <a:buFont typeface="+mj-lt"/>
              <a:buAutoNum type="arabicPeriod"/>
            </a:pPr>
            <a:r>
              <a:rPr lang="en-GB" dirty="0"/>
              <a:t>Identify essential expenditure and prepare a financial statement</a:t>
            </a:r>
          </a:p>
        </p:txBody>
      </p:sp>
      <p:sp>
        <p:nvSpPr>
          <p:cNvPr id="4" name="Date Placeholder 3"/>
          <p:cNvSpPr>
            <a:spLocks noGrp="1"/>
          </p:cNvSpPr>
          <p:nvPr>
            <p:ph type="dt" sz="half" idx="10"/>
          </p:nvPr>
        </p:nvSpPr>
        <p:spPr/>
        <p:txBody>
          <a:body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p>
            <a:pPr>
              <a:defRPr/>
            </a:pPr>
            <a:r>
              <a:rPr lang="en-GB" dirty="0"/>
              <a:t>Debt 1: Introduction to Money Advice</a:t>
            </a:r>
          </a:p>
        </p:txBody>
      </p:sp>
      <p:sp>
        <p:nvSpPr>
          <p:cNvPr id="6" name="Slide Number Placeholder 5"/>
          <p:cNvSpPr>
            <a:spLocks noGrp="1"/>
          </p:cNvSpPr>
          <p:nvPr>
            <p:ph type="sldNum" sz="quarter" idx="12"/>
          </p:nvPr>
        </p:nvSpPr>
        <p:spPr/>
        <p:txBody>
          <a:bodyPr/>
          <a:lstStyle/>
          <a:p>
            <a:pPr>
              <a:defRPr/>
            </a:pPr>
            <a:r>
              <a:rPr lang="en-GB" smtClean="0"/>
              <a:t>Slide </a:t>
            </a:r>
            <a:fld id="{4D0BC01C-EEC7-479B-B406-46AFBA3FD230}" type="slidenum">
              <a:rPr lang="en-GB" smtClean="0"/>
              <a:pPr>
                <a:defRPr/>
              </a:pPr>
              <a:t>4</a:t>
            </a:fld>
            <a:endParaRPr lang="en-GB"/>
          </a:p>
        </p:txBody>
      </p:sp>
      <p:pic>
        <p:nvPicPr>
          <p:cNvPr id="8" name="Picture 7"/>
          <p:cNvPicPr>
            <a:picLocks noChangeAspect="1"/>
          </p:cNvPicPr>
          <p:nvPr/>
        </p:nvPicPr>
        <p:blipFill>
          <a:blip r:embed="rId3"/>
          <a:stretch>
            <a:fillRect/>
          </a:stretch>
        </p:blipFill>
        <p:spPr>
          <a:xfrm>
            <a:off x="776506" y="2323101"/>
            <a:ext cx="3074732" cy="2046923"/>
          </a:xfrm>
          <a:prstGeom prst="rect">
            <a:avLst/>
          </a:prstGeom>
        </p:spPr>
      </p:pic>
    </p:spTree>
    <p:extLst>
      <p:ext uri="{BB962C8B-B14F-4D97-AF65-F5344CB8AC3E}">
        <p14:creationId xmlns:p14="http://schemas.microsoft.com/office/powerpoint/2010/main" val="2519722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Step 1: Find out the whole situation</a:t>
            </a:r>
          </a:p>
        </p:txBody>
      </p:sp>
      <p:sp>
        <p:nvSpPr>
          <p:cNvPr id="3" name="Content Placeholder 2"/>
          <p:cNvSpPr>
            <a:spLocks noGrp="1"/>
          </p:cNvSpPr>
          <p:nvPr>
            <p:ph idx="1"/>
          </p:nvPr>
        </p:nvSpPr>
        <p:spPr/>
        <p:txBody>
          <a:bodyPr/>
          <a:lstStyle/>
          <a:p>
            <a:pPr>
              <a:spcAft>
                <a:spcPts val="2400"/>
              </a:spcAft>
            </a:pPr>
            <a:r>
              <a:rPr lang="en-GB" dirty="0"/>
              <a:t>Explain the advice process and give reassurance</a:t>
            </a:r>
          </a:p>
          <a:p>
            <a:pPr>
              <a:spcAft>
                <a:spcPts val="2400"/>
              </a:spcAft>
            </a:pPr>
            <a:r>
              <a:rPr lang="en-GB" dirty="0"/>
              <a:t>Explain confidentiality and right to decide</a:t>
            </a:r>
          </a:p>
          <a:p>
            <a:pPr>
              <a:spcAft>
                <a:spcPts val="1200"/>
              </a:spcAft>
            </a:pPr>
            <a:r>
              <a:rPr lang="en-GB" dirty="0"/>
              <a:t>Gather information about client’s:</a:t>
            </a:r>
          </a:p>
          <a:p>
            <a:pPr lvl="1">
              <a:spcAft>
                <a:spcPts val="1200"/>
              </a:spcAft>
            </a:pPr>
            <a:r>
              <a:rPr lang="en-GB" dirty="0"/>
              <a:t>personal circumstances</a:t>
            </a:r>
          </a:p>
          <a:p>
            <a:pPr lvl="1">
              <a:spcAft>
                <a:spcPts val="1200"/>
              </a:spcAft>
            </a:pPr>
            <a:r>
              <a:rPr lang="en-GB" dirty="0"/>
              <a:t>creditors and debts</a:t>
            </a:r>
          </a:p>
          <a:p>
            <a:pPr lvl="1">
              <a:spcAft>
                <a:spcPts val="1200"/>
              </a:spcAft>
            </a:pPr>
            <a:r>
              <a:rPr lang="en-GB" dirty="0"/>
              <a:t>income</a:t>
            </a:r>
          </a:p>
          <a:p>
            <a:pPr lvl="1">
              <a:spcAft>
                <a:spcPts val="1200"/>
              </a:spcAft>
            </a:pPr>
            <a:r>
              <a:rPr lang="en-GB" dirty="0"/>
              <a:t>assets</a:t>
            </a:r>
          </a:p>
          <a:p>
            <a:pPr lvl="1">
              <a:spcAft>
                <a:spcPts val="1200"/>
              </a:spcAft>
            </a:pPr>
            <a:r>
              <a:rPr lang="en-GB" dirty="0"/>
              <a:t>household expenditure.</a:t>
            </a:r>
          </a:p>
        </p:txBody>
      </p:sp>
      <p:sp>
        <p:nvSpPr>
          <p:cNvPr id="4" name="Date Placeholder 3"/>
          <p:cNvSpPr>
            <a:spLocks noGrp="1"/>
          </p:cNvSpPr>
          <p:nvPr>
            <p:ph type="dt" sz="half" idx="10"/>
          </p:nvPr>
        </p:nvSpPr>
        <p:spPr/>
        <p:txBody>
          <a:body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p>
            <a:pPr>
              <a:defRPr/>
            </a:pPr>
            <a:r>
              <a:rPr lang="en-GB" dirty="0"/>
              <a:t>Debt 1: Introduction to Money Advice</a:t>
            </a:r>
          </a:p>
        </p:txBody>
      </p:sp>
      <p:sp>
        <p:nvSpPr>
          <p:cNvPr id="6" name="Slide Number Placeholder 5"/>
          <p:cNvSpPr>
            <a:spLocks noGrp="1"/>
          </p:cNvSpPr>
          <p:nvPr>
            <p:ph type="sldNum" sz="quarter" idx="12"/>
          </p:nvPr>
        </p:nvSpPr>
        <p:spPr/>
        <p:txBody>
          <a:bodyPr/>
          <a:lstStyle/>
          <a:p>
            <a:pPr>
              <a:defRPr/>
            </a:pPr>
            <a:r>
              <a:rPr lang="en-GB" smtClean="0"/>
              <a:t>Slide </a:t>
            </a:r>
            <a:fld id="{4D0BC01C-EEC7-479B-B406-46AFBA3FD230}" type="slidenum">
              <a:rPr lang="en-GB" smtClean="0"/>
              <a:pPr>
                <a:defRPr/>
              </a:pPr>
              <a:t>5</a:t>
            </a:fld>
            <a:endParaRPr lang="en-GB"/>
          </a:p>
        </p:txBody>
      </p:sp>
    </p:spTree>
    <p:extLst>
      <p:ext uri="{BB962C8B-B14F-4D97-AF65-F5344CB8AC3E}">
        <p14:creationId xmlns:p14="http://schemas.microsoft.com/office/powerpoint/2010/main" val="293651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 2: Deal with any emergencies</a:t>
            </a:r>
            <a:endParaRPr lang="en-GB" dirty="0"/>
          </a:p>
        </p:txBody>
      </p:sp>
      <p:sp>
        <p:nvSpPr>
          <p:cNvPr id="3" name="Content Placeholder 2"/>
          <p:cNvSpPr>
            <a:spLocks noGrp="1"/>
          </p:cNvSpPr>
          <p:nvPr>
            <p:ph idx="1"/>
          </p:nvPr>
        </p:nvSpPr>
        <p:spPr>
          <a:xfrm>
            <a:off x="3700631" y="1700213"/>
            <a:ext cx="4759157" cy="4425950"/>
          </a:xfrm>
        </p:spPr>
        <p:txBody>
          <a:bodyPr/>
          <a:lstStyle/>
          <a:p>
            <a:pPr>
              <a:spcAft>
                <a:spcPts val="1200"/>
              </a:spcAft>
            </a:pPr>
            <a:r>
              <a:rPr lang="en-GB" dirty="0"/>
              <a:t>Identify any emergencies such as:</a:t>
            </a:r>
          </a:p>
          <a:p>
            <a:pPr lvl="1">
              <a:spcAft>
                <a:spcPts val="1200"/>
              </a:spcAft>
            </a:pPr>
            <a:r>
              <a:rPr lang="en-GB" dirty="0"/>
              <a:t>client due in court the next day</a:t>
            </a:r>
          </a:p>
          <a:p>
            <a:pPr lvl="1">
              <a:spcAft>
                <a:spcPts val="1200"/>
              </a:spcAft>
            </a:pPr>
            <a:r>
              <a:rPr lang="en-GB" dirty="0" smtClean="0"/>
              <a:t>essential services such as fuel about to be disconnected</a:t>
            </a:r>
          </a:p>
          <a:p>
            <a:pPr lvl="1">
              <a:spcAft>
                <a:spcPts val="2400"/>
              </a:spcAft>
            </a:pPr>
            <a:r>
              <a:rPr lang="en-GB" dirty="0" smtClean="0"/>
              <a:t>client </a:t>
            </a:r>
            <a:r>
              <a:rPr lang="en-GB" dirty="0"/>
              <a:t>at risk of eviction</a:t>
            </a:r>
          </a:p>
          <a:p>
            <a:r>
              <a:rPr lang="en-GB" dirty="0"/>
              <a:t>With support, take any necessary action</a:t>
            </a:r>
          </a:p>
        </p:txBody>
      </p:sp>
      <p:sp>
        <p:nvSpPr>
          <p:cNvPr id="4" name="Date Placeholder 3"/>
          <p:cNvSpPr>
            <a:spLocks noGrp="1"/>
          </p:cNvSpPr>
          <p:nvPr>
            <p:ph type="dt" sz="half" idx="10"/>
          </p:nvPr>
        </p:nvSpPr>
        <p:spPr/>
        <p:txBody>
          <a:body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p>
            <a:pPr>
              <a:defRPr/>
            </a:pPr>
            <a:r>
              <a:rPr lang="en-GB" dirty="0"/>
              <a:t>Debt 1: Introduction to Money Advice</a:t>
            </a:r>
          </a:p>
        </p:txBody>
      </p:sp>
      <p:sp>
        <p:nvSpPr>
          <p:cNvPr id="6" name="Slide Number Placeholder 5"/>
          <p:cNvSpPr>
            <a:spLocks noGrp="1"/>
          </p:cNvSpPr>
          <p:nvPr>
            <p:ph type="sldNum" sz="quarter" idx="12"/>
          </p:nvPr>
        </p:nvSpPr>
        <p:spPr/>
        <p:txBody>
          <a:bodyPr/>
          <a:lstStyle/>
          <a:p>
            <a:pPr>
              <a:defRPr/>
            </a:pPr>
            <a:r>
              <a:rPr lang="en-GB" smtClean="0"/>
              <a:t>Slide </a:t>
            </a:r>
            <a:fld id="{4D0BC01C-EEC7-479B-B406-46AFBA3FD230}" type="slidenum">
              <a:rPr lang="en-GB" smtClean="0"/>
              <a:pPr>
                <a:defRPr/>
              </a:pPr>
              <a:t>6</a:t>
            </a:fld>
            <a:endParaRPr lang="en-GB"/>
          </a:p>
        </p:txBody>
      </p:sp>
      <p:pic>
        <p:nvPicPr>
          <p:cNvPr id="9" name="Picture 8"/>
          <p:cNvPicPr>
            <a:picLocks noChangeAspect="1"/>
          </p:cNvPicPr>
          <p:nvPr/>
        </p:nvPicPr>
        <p:blipFill>
          <a:blip r:embed="rId3"/>
          <a:stretch>
            <a:fillRect/>
          </a:stretch>
        </p:blipFill>
        <p:spPr>
          <a:xfrm>
            <a:off x="588419" y="2127115"/>
            <a:ext cx="2988320" cy="2209754"/>
          </a:xfrm>
          <a:prstGeom prst="rect">
            <a:avLst/>
          </a:prstGeom>
        </p:spPr>
      </p:pic>
    </p:spTree>
    <p:extLst>
      <p:ext uri="{BB962C8B-B14F-4D97-AF65-F5344CB8AC3E}">
        <p14:creationId xmlns:p14="http://schemas.microsoft.com/office/powerpoint/2010/main" val="160661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Step 3: List all creditors and debts</a:t>
            </a:r>
          </a:p>
        </p:txBody>
      </p:sp>
      <p:sp>
        <p:nvSpPr>
          <p:cNvPr id="3" name="Content Placeholder 2"/>
          <p:cNvSpPr>
            <a:spLocks noGrp="1"/>
          </p:cNvSpPr>
          <p:nvPr>
            <p:ph idx="1"/>
          </p:nvPr>
        </p:nvSpPr>
        <p:spPr>
          <a:xfrm>
            <a:off x="3240350" y="1700213"/>
            <a:ext cx="5344357" cy="4425950"/>
          </a:xfrm>
        </p:spPr>
        <p:txBody>
          <a:bodyPr/>
          <a:lstStyle/>
          <a:p>
            <a:pPr>
              <a:spcAft>
                <a:spcPts val="2400"/>
              </a:spcAft>
            </a:pPr>
            <a:r>
              <a:rPr lang="en-GB" dirty="0"/>
              <a:t>Collect details of all creditors and list all debts, including those with no arrears</a:t>
            </a:r>
          </a:p>
          <a:p>
            <a:pPr>
              <a:spcAft>
                <a:spcPts val="2400"/>
              </a:spcAft>
            </a:pPr>
            <a:r>
              <a:rPr lang="en-GB" dirty="0"/>
              <a:t>Check client is liable for debts</a:t>
            </a:r>
          </a:p>
          <a:p>
            <a:pPr>
              <a:spcAft>
                <a:spcPts val="2400"/>
              </a:spcAft>
            </a:pPr>
            <a:r>
              <a:rPr lang="en-GB" dirty="0"/>
              <a:t>Check the contracts are valid and enforceable</a:t>
            </a:r>
          </a:p>
          <a:p>
            <a:pPr>
              <a:spcAft>
                <a:spcPts val="2400"/>
              </a:spcAft>
            </a:pPr>
            <a:r>
              <a:rPr lang="en-GB" dirty="0"/>
              <a:t>Divide debts into priority and non-priority</a:t>
            </a:r>
          </a:p>
          <a:p>
            <a:pPr>
              <a:spcAft>
                <a:spcPts val="2400"/>
              </a:spcAft>
            </a:pPr>
            <a:r>
              <a:rPr lang="en-GB" dirty="0"/>
              <a:t>Contact the creditors (first contact / holding letter)</a:t>
            </a:r>
          </a:p>
        </p:txBody>
      </p:sp>
      <p:sp>
        <p:nvSpPr>
          <p:cNvPr id="4" name="Date Placeholder 3"/>
          <p:cNvSpPr>
            <a:spLocks noGrp="1"/>
          </p:cNvSpPr>
          <p:nvPr>
            <p:ph type="dt" sz="half" idx="10"/>
          </p:nvPr>
        </p:nvSpPr>
        <p:spPr/>
        <p:txBody>
          <a:body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p>
            <a:pPr>
              <a:defRPr/>
            </a:pPr>
            <a:r>
              <a:rPr lang="en-GB" dirty="0"/>
              <a:t>Debt 1: Introduction to Money Advice</a:t>
            </a:r>
          </a:p>
        </p:txBody>
      </p:sp>
      <p:sp>
        <p:nvSpPr>
          <p:cNvPr id="6" name="Slide Number Placeholder 5"/>
          <p:cNvSpPr>
            <a:spLocks noGrp="1"/>
          </p:cNvSpPr>
          <p:nvPr>
            <p:ph type="sldNum" sz="quarter" idx="12"/>
          </p:nvPr>
        </p:nvSpPr>
        <p:spPr/>
        <p:txBody>
          <a:bodyPr/>
          <a:lstStyle/>
          <a:p>
            <a:pPr>
              <a:defRPr/>
            </a:pPr>
            <a:r>
              <a:rPr lang="en-GB" smtClean="0"/>
              <a:t>Slide </a:t>
            </a:r>
            <a:fld id="{4D0BC01C-EEC7-479B-B406-46AFBA3FD230}" type="slidenum">
              <a:rPr lang="en-GB" smtClean="0"/>
              <a:pPr>
                <a:defRPr/>
              </a:pPr>
              <a:t>7</a:t>
            </a:fld>
            <a:endParaRPr lang="en-GB"/>
          </a:p>
        </p:txBody>
      </p:sp>
      <p:pic>
        <p:nvPicPr>
          <p:cNvPr id="9" name="Picture 8"/>
          <p:cNvPicPr>
            <a:picLocks noChangeAspect="1"/>
          </p:cNvPicPr>
          <p:nvPr/>
        </p:nvPicPr>
        <p:blipFill>
          <a:blip r:embed="rId3"/>
          <a:stretch>
            <a:fillRect/>
          </a:stretch>
        </p:blipFill>
        <p:spPr>
          <a:xfrm>
            <a:off x="442912" y="2731633"/>
            <a:ext cx="2619375" cy="1743075"/>
          </a:xfrm>
          <a:prstGeom prst="rect">
            <a:avLst/>
          </a:prstGeom>
        </p:spPr>
      </p:pic>
    </p:spTree>
    <p:extLst>
      <p:ext uri="{BB962C8B-B14F-4D97-AF65-F5344CB8AC3E}">
        <p14:creationId xmlns:p14="http://schemas.microsoft.com/office/powerpoint/2010/main" val="32853465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Priority and non-priority debts</a:t>
            </a:r>
            <a:endParaRPr lang="en-GB" dirty="0"/>
          </a:p>
        </p:txBody>
      </p:sp>
      <p:sp>
        <p:nvSpPr>
          <p:cNvPr id="3" name="Text Placeholder 2"/>
          <p:cNvSpPr>
            <a:spLocks noGrp="1"/>
          </p:cNvSpPr>
          <p:nvPr>
            <p:ph type="body" idx="1"/>
          </p:nvPr>
        </p:nvSpPr>
        <p:spPr/>
        <p:txBody>
          <a:bodyPr/>
          <a:lstStyle/>
          <a:p>
            <a:r>
              <a:rPr lang="en-GB" dirty="0" smtClean="0">
                <a:solidFill>
                  <a:srgbClr val="0066CB"/>
                </a:solidFill>
              </a:rPr>
              <a:t>Priority debts</a:t>
            </a:r>
            <a:endParaRPr lang="en-GB" dirty="0">
              <a:solidFill>
                <a:srgbClr val="0066CB"/>
              </a:solidFill>
            </a:endParaRPr>
          </a:p>
        </p:txBody>
      </p:sp>
      <p:sp>
        <p:nvSpPr>
          <p:cNvPr id="4" name="Content Placeholder 3"/>
          <p:cNvSpPr>
            <a:spLocks noGrp="1"/>
          </p:cNvSpPr>
          <p:nvPr>
            <p:ph sz="half" idx="2"/>
          </p:nvPr>
        </p:nvSpPr>
        <p:spPr>
          <a:xfrm>
            <a:off x="684212" y="2388197"/>
            <a:ext cx="3565059" cy="3737965"/>
          </a:xfrm>
        </p:spPr>
        <p:txBody>
          <a:bodyPr/>
          <a:lstStyle/>
          <a:p>
            <a:r>
              <a:rPr lang="en-GB" dirty="0"/>
              <a:t>serious action (sanctions) can be taken against the client if they don't pay what they owe</a:t>
            </a:r>
          </a:p>
          <a:p>
            <a:r>
              <a:rPr lang="en-GB" dirty="0"/>
              <a:t>other debts may also be considered priority debts due to client need</a:t>
            </a:r>
          </a:p>
        </p:txBody>
      </p:sp>
      <p:sp>
        <p:nvSpPr>
          <p:cNvPr id="5" name="Text Placeholder 4"/>
          <p:cNvSpPr>
            <a:spLocks noGrp="1"/>
          </p:cNvSpPr>
          <p:nvPr>
            <p:ph type="body" sz="quarter" idx="3"/>
          </p:nvPr>
        </p:nvSpPr>
        <p:spPr/>
        <p:txBody>
          <a:bodyPr/>
          <a:lstStyle/>
          <a:p>
            <a:r>
              <a:rPr lang="en-GB" dirty="0" smtClean="0">
                <a:solidFill>
                  <a:srgbClr val="0066CB"/>
                </a:solidFill>
              </a:rPr>
              <a:t>Non-priority debts</a:t>
            </a:r>
            <a:endParaRPr lang="en-GB" dirty="0">
              <a:solidFill>
                <a:srgbClr val="0066CB"/>
              </a:solidFill>
            </a:endParaRPr>
          </a:p>
        </p:txBody>
      </p:sp>
      <p:sp>
        <p:nvSpPr>
          <p:cNvPr id="6" name="Content Placeholder 5"/>
          <p:cNvSpPr>
            <a:spLocks noGrp="1"/>
          </p:cNvSpPr>
          <p:nvPr>
            <p:ph sz="quarter" idx="4"/>
          </p:nvPr>
        </p:nvSpPr>
        <p:spPr>
          <a:xfrm>
            <a:off x="4645025" y="2388197"/>
            <a:ext cx="3814763" cy="3737965"/>
          </a:xfrm>
        </p:spPr>
        <p:txBody>
          <a:bodyPr/>
          <a:lstStyle/>
          <a:p>
            <a:r>
              <a:rPr lang="en-GB" dirty="0"/>
              <a:t>would not result in such severe action against the client</a:t>
            </a:r>
          </a:p>
        </p:txBody>
      </p:sp>
      <p:sp>
        <p:nvSpPr>
          <p:cNvPr id="7" name="Date Placeholder 6"/>
          <p:cNvSpPr>
            <a:spLocks noGrp="1"/>
          </p:cNvSpPr>
          <p:nvPr>
            <p:ph type="dt" sz="half" idx="10"/>
          </p:nvPr>
        </p:nvSpPr>
        <p:spPr/>
        <p:txBody>
          <a:bodyPr/>
          <a:lstStyle/>
          <a:p>
            <a:pPr>
              <a:defRPr/>
            </a:pPr>
            <a:r>
              <a:rPr lang="en-US" smtClean="0"/>
              <a:t>Last updated March 2016</a:t>
            </a:r>
            <a:endParaRPr lang="en-GB" dirty="0"/>
          </a:p>
        </p:txBody>
      </p:sp>
      <p:sp>
        <p:nvSpPr>
          <p:cNvPr id="8" name="Footer Placeholder 7"/>
          <p:cNvSpPr>
            <a:spLocks noGrp="1"/>
          </p:cNvSpPr>
          <p:nvPr>
            <p:ph type="ftr" sz="quarter" idx="11"/>
          </p:nvPr>
        </p:nvSpPr>
        <p:spPr/>
        <p:txBody>
          <a:bodyPr/>
          <a:lstStyle/>
          <a:p>
            <a:pPr>
              <a:defRPr/>
            </a:pPr>
            <a:r>
              <a:rPr lang="en-GB" dirty="0"/>
              <a:t>Debt 1: Introduction to Money Advice</a:t>
            </a:r>
          </a:p>
        </p:txBody>
      </p:sp>
      <p:sp>
        <p:nvSpPr>
          <p:cNvPr id="9" name="Slide Number Placeholder 8"/>
          <p:cNvSpPr>
            <a:spLocks noGrp="1"/>
          </p:cNvSpPr>
          <p:nvPr>
            <p:ph type="sldNum" sz="quarter" idx="12"/>
          </p:nvPr>
        </p:nvSpPr>
        <p:spPr/>
        <p:txBody>
          <a:bodyPr/>
          <a:lstStyle/>
          <a:p>
            <a:pPr>
              <a:defRPr/>
            </a:pPr>
            <a:r>
              <a:rPr lang="en-GB" smtClean="0"/>
              <a:t>Slide </a:t>
            </a:r>
            <a:fld id="{1646F721-AE29-4598-9EB5-771DBE522BFE}" type="slidenum">
              <a:rPr lang="en-GB" smtClean="0"/>
              <a:pPr>
                <a:defRPr/>
              </a:pPr>
              <a:t>8</a:t>
            </a:fld>
            <a:endParaRPr lang="en-GB"/>
          </a:p>
        </p:txBody>
      </p:sp>
      <p:pic>
        <p:nvPicPr>
          <p:cNvPr id="10" name="Picture 3" descr="C:\Users\hadleyc\AppData\Local\Microsoft\Windows\Temporary Internet Files\Content.IE5\IW4195VV\MC900431509[1].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633743" y="1624404"/>
            <a:ext cx="688490" cy="68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 descr="C:\Users\hadleyc\AppData\Local\Microsoft\Windows\Temporary Internet Files\Content.IE5\IW4195VV\MC900431509[1].png"/>
          <p:cNvPicPr>
            <a:picLocks noChangeAspect="1" noChangeArrowheads="1"/>
          </p:cNvPicPr>
          <p:nvPr/>
        </p:nvPicPr>
        <p:blipFill>
          <a:blip r:embed="rId3" cstate="screen">
            <a:grayscl/>
            <a:extLst>
              <a:ext uri="{28A0092B-C50C-407E-A947-70E740481C1C}">
                <a14:useLocalDpi xmlns:a14="http://schemas.microsoft.com/office/drawing/2010/main"/>
              </a:ext>
            </a:extLst>
          </a:blip>
          <a:srcRect/>
          <a:stretch>
            <a:fillRect/>
          </a:stretch>
        </p:blipFill>
        <p:spPr bwMode="auto">
          <a:xfrm>
            <a:off x="7218073" y="1625294"/>
            <a:ext cx="687600" cy="68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8266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 4: Maximise income</a:t>
            </a:r>
            <a:endParaRPr lang="en-GB" dirty="0"/>
          </a:p>
        </p:txBody>
      </p:sp>
      <p:sp>
        <p:nvSpPr>
          <p:cNvPr id="3" name="Content Placeholder 2"/>
          <p:cNvSpPr>
            <a:spLocks noGrp="1"/>
          </p:cNvSpPr>
          <p:nvPr>
            <p:ph idx="1"/>
          </p:nvPr>
        </p:nvSpPr>
        <p:spPr>
          <a:xfrm>
            <a:off x="684213" y="1700213"/>
            <a:ext cx="5876385" cy="4425950"/>
          </a:xfrm>
        </p:spPr>
        <p:txBody>
          <a:bodyPr/>
          <a:lstStyle/>
          <a:p>
            <a:pPr>
              <a:spcAft>
                <a:spcPts val="2400"/>
              </a:spcAft>
            </a:pPr>
            <a:r>
              <a:rPr lang="en-GB" dirty="0"/>
              <a:t>Is the debt household or individual debt?</a:t>
            </a:r>
          </a:p>
          <a:p>
            <a:pPr>
              <a:spcAft>
                <a:spcPts val="2400"/>
              </a:spcAft>
            </a:pPr>
            <a:r>
              <a:rPr lang="en-GB" dirty="0"/>
              <a:t>Include all relevant persons’ income</a:t>
            </a:r>
          </a:p>
          <a:p>
            <a:pPr>
              <a:spcAft>
                <a:spcPts val="2400"/>
              </a:spcAft>
            </a:pPr>
            <a:r>
              <a:rPr lang="en-GB" dirty="0"/>
              <a:t>Find other ways to maximise income</a:t>
            </a:r>
          </a:p>
        </p:txBody>
      </p:sp>
      <p:sp>
        <p:nvSpPr>
          <p:cNvPr id="4" name="Date Placeholder 3"/>
          <p:cNvSpPr>
            <a:spLocks noGrp="1"/>
          </p:cNvSpPr>
          <p:nvPr>
            <p:ph type="dt" sz="half" idx="10"/>
          </p:nvPr>
        </p:nvSpPr>
        <p:spPr/>
        <p:txBody>
          <a:bodyPr/>
          <a:lstStyle/>
          <a:p>
            <a:pPr>
              <a:defRPr/>
            </a:pPr>
            <a:r>
              <a:rPr lang="en-US" smtClean="0"/>
              <a:t>Last updated March 2016</a:t>
            </a:r>
            <a:endParaRPr lang="en-GB" dirty="0"/>
          </a:p>
        </p:txBody>
      </p:sp>
      <p:sp>
        <p:nvSpPr>
          <p:cNvPr id="5" name="Footer Placeholder 4"/>
          <p:cNvSpPr>
            <a:spLocks noGrp="1"/>
          </p:cNvSpPr>
          <p:nvPr>
            <p:ph type="ftr" sz="quarter" idx="11"/>
          </p:nvPr>
        </p:nvSpPr>
        <p:spPr/>
        <p:txBody>
          <a:bodyPr/>
          <a:lstStyle/>
          <a:p>
            <a:pPr>
              <a:defRPr/>
            </a:pPr>
            <a:r>
              <a:rPr lang="en-GB" dirty="0"/>
              <a:t>Debt 1: Introduction to Money Advice</a:t>
            </a:r>
          </a:p>
        </p:txBody>
      </p:sp>
      <p:sp>
        <p:nvSpPr>
          <p:cNvPr id="6" name="Slide Number Placeholder 5"/>
          <p:cNvSpPr>
            <a:spLocks noGrp="1"/>
          </p:cNvSpPr>
          <p:nvPr>
            <p:ph type="sldNum" sz="quarter" idx="12"/>
          </p:nvPr>
        </p:nvSpPr>
        <p:spPr/>
        <p:txBody>
          <a:bodyPr/>
          <a:lstStyle/>
          <a:p>
            <a:pPr>
              <a:defRPr/>
            </a:pPr>
            <a:r>
              <a:rPr lang="en-GB" smtClean="0"/>
              <a:t>Slide </a:t>
            </a:r>
            <a:fld id="{4D0BC01C-EEC7-479B-B406-46AFBA3FD230}" type="slidenum">
              <a:rPr lang="en-GB" smtClean="0"/>
              <a:pPr>
                <a:defRPr/>
              </a:pPr>
              <a:t>9</a:t>
            </a:fld>
            <a:endParaRPr lang="en-GB"/>
          </a:p>
        </p:txBody>
      </p:sp>
      <p:pic>
        <p:nvPicPr>
          <p:cNvPr id="8" name="Picture 7"/>
          <p:cNvPicPr>
            <a:picLocks noChangeAspect="1"/>
          </p:cNvPicPr>
          <p:nvPr/>
        </p:nvPicPr>
        <p:blipFill>
          <a:blip r:embed="rId3"/>
          <a:stretch>
            <a:fillRect/>
          </a:stretch>
        </p:blipFill>
        <p:spPr>
          <a:xfrm>
            <a:off x="6381205" y="4250531"/>
            <a:ext cx="2286000" cy="1990725"/>
          </a:xfrm>
          <a:prstGeom prst="rect">
            <a:avLst/>
          </a:prstGeom>
        </p:spPr>
      </p:pic>
    </p:spTree>
    <p:extLst>
      <p:ext uri="{BB962C8B-B14F-4D97-AF65-F5344CB8AC3E}">
        <p14:creationId xmlns:p14="http://schemas.microsoft.com/office/powerpoint/2010/main" val="141703059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12594a2c9e7a88d835aec3fd03f37dd3aa67e5"/>
</p:tagLst>
</file>

<file path=ppt/theme/theme1.xml><?xml version="1.0" encoding="utf-8"?>
<a:theme xmlns:a="http://schemas.openxmlformats.org/drawingml/2006/main" name="2013 TUTOR NOTE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2013 TUTOR NOTES TEMPLATE</Template>
  <TotalTime>413</TotalTime>
  <Words>1588</Words>
  <Application>Microsoft Office PowerPoint</Application>
  <PresentationFormat>On-screen Show (4:3)</PresentationFormat>
  <Paragraphs>236</Paragraphs>
  <Slides>16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Comic Sans MS</vt:lpstr>
      <vt:lpstr>Symbol</vt:lpstr>
      <vt:lpstr>Times New Roman</vt:lpstr>
      <vt:lpstr>2013 TUTOR NOTES TEMPLATE</vt:lpstr>
      <vt:lpstr>Debt 1: Introduction to Money Advice</vt:lpstr>
      <vt:lpstr>This session will cover…</vt:lpstr>
      <vt:lpstr>Causes of problem debt</vt:lpstr>
      <vt:lpstr>The five-step process</vt:lpstr>
      <vt:lpstr>Step 1: Find out the whole situation</vt:lpstr>
      <vt:lpstr>Step 2: Deal with any emergencies</vt:lpstr>
      <vt:lpstr>Step 3: List all creditors and debts</vt:lpstr>
      <vt:lpstr>Priority and non-priority debts</vt:lpstr>
      <vt:lpstr>Step 4: Maximise income</vt:lpstr>
      <vt:lpstr>Step 5: Prepare financial statement</vt:lpstr>
      <vt:lpstr>Weekly to monthly</vt:lpstr>
      <vt:lpstr>Other expenditure</vt:lpstr>
      <vt:lpstr>Case Study: The Cramb’s</vt:lpstr>
      <vt:lpstr>Summary</vt:lpstr>
      <vt:lpstr>Training unit</vt:lpstr>
      <vt:lpstr>Credits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Debt 1: Introduction to Money Advice</dc:title>
  <dc:creator>connollyc</dc:creator>
  <cp:lastModifiedBy>Caitlin Daly</cp:lastModifiedBy>
  <cp:revision>40</cp:revision>
  <cp:lastPrinted>2016-08-11T09:18:02Z</cp:lastPrinted>
  <dcterms:created xsi:type="dcterms:W3CDTF">2013-09-30T15:03:37Z</dcterms:created>
  <dcterms:modified xsi:type="dcterms:W3CDTF">2016-09-15T16:00:51Z</dcterms:modified>
</cp:coreProperties>
</file>