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0" r:id="rId2"/>
    <p:sldId id="261" r:id="rId3"/>
    <p:sldId id="282" r:id="rId4"/>
    <p:sldId id="308" r:id="rId5"/>
    <p:sldId id="311" r:id="rId6"/>
    <p:sldId id="305" r:id="rId7"/>
    <p:sldId id="320" r:id="rId8"/>
    <p:sldId id="312" r:id="rId9"/>
    <p:sldId id="293" r:id="rId10"/>
    <p:sldId id="302" r:id="rId11"/>
    <p:sldId id="280" r:id="rId12"/>
    <p:sldId id="294" r:id="rId13"/>
    <p:sldId id="295" r:id="rId14"/>
    <p:sldId id="298" r:id="rId15"/>
    <p:sldId id="319" r:id="rId16"/>
    <p:sldId id="301" r:id="rId17"/>
    <p:sldId id="306" r:id="rId18"/>
    <p:sldId id="313" r:id="rId19"/>
    <p:sldId id="315" r:id="rId20"/>
    <p:sldId id="316" r:id="rId21"/>
    <p:sldId id="317" r:id="rId22"/>
    <p:sldId id="318" r:id="rId23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9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2898"/>
    <a:srgbClr val="AD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9" autoAdjust="0"/>
    <p:restoredTop sz="74885" autoAdjust="0"/>
  </p:normalViewPr>
  <p:slideViewPr>
    <p:cSldViewPr snapToGrid="0">
      <p:cViewPr varScale="1">
        <p:scale>
          <a:sx n="87" d="100"/>
          <a:sy n="87" d="100"/>
        </p:scale>
        <p:origin x="1362" y="84"/>
      </p:cViewPr>
      <p:guideLst>
        <p:guide orient="horz" pos="172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B3819E-9226-42AF-8066-49A8B10E4AA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53A4675-059C-4A4A-B852-3CC4EC8D8609}">
      <dgm:prSet phldrT="[Text]"/>
      <dgm:spPr>
        <a:solidFill>
          <a:schemeClr val="accent5">
            <a:lumMod val="75000"/>
          </a:schemeClr>
        </a:solidFill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n-GB" b="1" dirty="0" smtClean="0">
              <a:solidFill>
                <a:schemeClr val="bg1"/>
              </a:solidFill>
              <a:latin typeface="+mj-lt"/>
            </a:rPr>
            <a:t>Applicable Amount [need]</a:t>
          </a:r>
          <a:endParaRPr lang="en-GB" b="1" dirty="0">
            <a:solidFill>
              <a:schemeClr val="bg1"/>
            </a:solidFill>
            <a:latin typeface="+mj-lt"/>
          </a:endParaRPr>
        </a:p>
      </dgm:t>
    </dgm:pt>
    <dgm:pt modelId="{544375FD-6408-4843-A7C5-4FBC56AC9907}" type="parTrans" cxnId="{366A51C6-6E93-4B6A-9BFA-506345609FC2}">
      <dgm:prSet/>
      <dgm:spPr/>
      <dgm:t>
        <a:bodyPr/>
        <a:lstStyle/>
        <a:p>
          <a:endParaRPr lang="en-GB"/>
        </a:p>
      </dgm:t>
    </dgm:pt>
    <dgm:pt modelId="{FC65E59E-509F-41BB-AF03-DA2A3778965C}" type="sibTrans" cxnId="{366A51C6-6E93-4B6A-9BFA-506345609FC2}">
      <dgm:prSet/>
      <dgm:spPr/>
      <dgm:t>
        <a:bodyPr/>
        <a:lstStyle/>
        <a:p>
          <a:endParaRPr lang="en-GB"/>
        </a:p>
      </dgm:t>
    </dgm:pt>
    <dgm:pt modelId="{B8B31804-7187-4DA4-9F4A-1133E5FFF12C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 smtClean="0">
              <a:latin typeface="+mj-lt"/>
            </a:rPr>
            <a:t>Health issues</a:t>
          </a:r>
          <a:endParaRPr lang="en-GB" dirty="0">
            <a:latin typeface="+mj-lt"/>
          </a:endParaRPr>
        </a:p>
      </dgm:t>
    </dgm:pt>
    <dgm:pt modelId="{24A4D339-8E83-4D38-9EB9-ACEA2B526D99}" type="parTrans" cxnId="{71A5475F-666F-4326-828F-6618F98DDAB1}">
      <dgm:prSet/>
      <dgm:spPr/>
      <dgm:t>
        <a:bodyPr/>
        <a:lstStyle/>
        <a:p>
          <a:endParaRPr lang="en-GB"/>
        </a:p>
      </dgm:t>
    </dgm:pt>
    <dgm:pt modelId="{F46286FC-C66B-4D25-8800-165DC6D495AA}" type="sibTrans" cxnId="{71A5475F-666F-4326-828F-6618F98DDAB1}">
      <dgm:prSet/>
      <dgm:spPr/>
      <dgm:t>
        <a:bodyPr/>
        <a:lstStyle/>
        <a:p>
          <a:endParaRPr lang="en-GB"/>
        </a:p>
      </dgm:t>
    </dgm:pt>
    <dgm:pt modelId="{1D6256D7-9913-41F8-A110-C98918CB98D4}">
      <dgm:prSet phldrT="[Text]"/>
      <dgm:spPr/>
      <dgm:t>
        <a:bodyPr/>
        <a:lstStyle/>
        <a:p>
          <a:r>
            <a:rPr lang="en-GB" dirty="0" smtClean="0">
              <a:latin typeface="+mj-lt"/>
            </a:rPr>
            <a:t>Personal allowance</a:t>
          </a:r>
          <a:endParaRPr lang="en-GB" dirty="0">
            <a:latin typeface="+mj-lt"/>
          </a:endParaRPr>
        </a:p>
      </dgm:t>
    </dgm:pt>
    <dgm:pt modelId="{EADB2D82-261F-4611-A48F-2080860B6AC7}" type="parTrans" cxnId="{234614E6-B469-4C66-8D3F-780BE9AC2D7F}">
      <dgm:prSet/>
      <dgm:spPr/>
      <dgm:t>
        <a:bodyPr/>
        <a:lstStyle/>
        <a:p>
          <a:endParaRPr lang="en-GB"/>
        </a:p>
      </dgm:t>
    </dgm:pt>
    <dgm:pt modelId="{1115667F-08E5-4435-8122-9BE4B30C64BA}" type="sibTrans" cxnId="{234614E6-B469-4C66-8D3F-780BE9AC2D7F}">
      <dgm:prSet/>
      <dgm:spPr/>
      <dgm:t>
        <a:bodyPr/>
        <a:lstStyle/>
        <a:p>
          <a:endParaRPr lang="en-GB"/>
        </a:p>
      </dgm:t>
    </dgm:pt>
    <dgm:pt modelId="{8061AC00-3963-4D88-B030-53999F8B6F91}">
      <dgm:prSet phldrT="[Text]"/>
      <dgm:spPr>
        <a:solidFill>
          <a:schemeClr val="accent4"/>
        </a:solidFill>
        <a:ln w="3810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n-GB" b="1" dirty="0" smtClean="0">
              <a:solidFill>
                <a:schemeClr val="bg1"/>
              </a:solidFill>
              <a:latin typeface="+mj-lt"/>
            </a:rPr>
            <a:t>Client’s financial circumstances [means]</a:t>
          </a:r>
          <a:endParaRPr lang="en-GB" b="1" dirty="0">
            <a:solidFill>
              <a:schemeClr val="bg1"/>
            </a:solidFill>
            <a:latin typeface="+mj-lt"/>
          </a:endParaRPr>
        </a:p>
      </dgm:t>
    </dgm:pt>
    <dgm:pt modelId="{5D05D06C-653B-47C8-B2C6-2615CAEC8DD3}" type="parTrans" cxnId="{A170A16F-4721-4B25-A257-BB81776EA67C}">
      <dgm:prSet/>
      <dgm:spPr/>
      <dgm:t>
        <a:bodyPr/>
        <a:lstStyle/>
        <a:p>
          <a:endParaRPr lang="en-GB"/>
        </a:p>
      </dgm:t>
    </dgm:pt>
    <dgm:pt modelId="{C6730E11-25CD-454E-BF45-2A658236B1C0}" type="sibTrans" cxnId="{A170A16F-4721-4B25-A257-BB81776EA67C}">
      <dgm:prSet/>
      <dgm:spPr/>
      <dgm:t>
        <a:bodyPr/>
        <a:lstStyle/>
        <a:p>
          <a:endParaRPr lang="en-GB"/>
        </a:p>
      </dgm:t>
    </dgm:pt>
    <dgm:pt modelId="{C100058E-2039-4BD9-BCD3-E45B60B9D76E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dirty="0" smtClean="0">
              <a:latin typeface="+mj-lt"/>
            </a:rPr>
            <a:t>Savings</a:t>
          </a:r>
          <a:endParaRPr lang="en-GB" dirty="0">
            <a:latin typeface="+mj-lt"/>
          </a:endParaRPr>
        </a:p>
      </dgm:t>
    </dgm:pt>
    <dgm:pt modelId="{8AAA0E0C-1144-4D3C-AC22-B84F738FD283}" type="parTrans" cxnId="{7393F73B-E0B5-4F67-8115-4BA4681FBA6B}">
      <dgm:prSet/>
      <dgm:spPr/>
      <dgm:t>
        <a:bodyPr/>
        <a:lstStyle/>
        <a:p>
          <a:endParaRPr lang="en-GB"/>
        </a:p>
      </dgm:t>
    </dgm:pt>
    <dgm:pt modelId="{14B3276B-7F35-497A-87A6-268997896616}" type="sibTrans" cxnId="{7393F73B-E0B5-4F67-8115-4BA4681FBA6B}">
      <dgm:prSet/>
      <dgm:spPr/>
      <dgm:t>
        <a:bodyPr/>
        <a:lstStyle/>
        <a:p>
          <a:endParaRPr lang="en-GB"/>
        </a:p>
      </dgm:t>
    </dgm:pt>
    <dgm:pt modelId="{29DB6829-F6E5-4299-9F60-C47B82413F2F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>
              <a:latin typeface="+mj-lt"/>
            </a:rPr>
            <a:t>Partner’s income</a:t>
          </a:r>
          <a:endParaRPr lang="en-GB" dirty="0">
            <a:latin typeface="+mj-lt"/>
          </a:endParaRPr>
        </a:p>
      </dgm:t>
    </dgm:pt>
    <dgm:pt modelId="{E2415DFD-BB44-4687-921B-2FFF7E75B3FF}" type="parTrans" cxnId="{17F2A9EA-3590-449D-BD23-5BB41A7D88B6}">
      <dgm:prSet/>
      <dgm:spPr/>
      <dgm:t>
        <a:bodyPr/>
        <a:lstStyle/>
        <a:p>
          <a:endParaRPr lang="en-GB"/>
        </a:p>
      </dgm:t>
    </dgm:pt>
    <dgm:pt modelId="{BAD35407-4AE6-4C2C-ACD2-B3F25DBF0442}" type="sibTrans" cxnId="{17F2A9EA-3590-449D-BD23-5BB41A7D88B6}">
      <dgm:prSet/>
      <dgm:spPr/>
      <dgm:t>
        <a:bodyPr/>
        <a:lstStyle/>
        <a:p>
          <a:endParaRPr lang="en-GB"/>
        </a:p>
      </dgm:t>
    </dgm:pt>
    <dgm:pt modelId="{0C6FDAE0-1EAB-438F-8220-B379DCAC73D6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GB" dirty="0" smtClean="0">
              <a:latin typeface="+mj-lt"/>
            </a:rPr>
            <a:t>Part of a couple</a:t>
          </a:r>
          <a:endParaRPr lang="en-GB" dirty="0">
            <a:latin typeface="+mj-lt"/>
          </a:endParaRPr>
        </a:p>
      </dgm:t>
    </dgm:pt>
    <dgm:pt modelId="{9880AC5C-47EE-464C-A551-2878B65770A3}" type="parTrans" cxnId="{B1E20182-5770-4333-8DE7-D2B01F8B2C21}">
      <dgm:prSet/>
      <dgm:spPr/>
      <dgm:t>
        <a:bodyPr/>
        <a:lstStyle/>
        <a:p>
          <a:endParaRPr lang="en-GB"/>
        </a:p>
      </dgm:t>
    </dgm:pt>
    <dgm:pt modelId="{6D16C4BE-2681-43BD-AA6F-106C5D3C13CC}" type="sibTrans" cxnId="{B1E20182-5770-4333-8DE7-D2B01F8B2C21}">
      <dgm:prSet/>
      <dgm:spPr/>
      <dgm:t>
        <a:bodyPr/>
        <a:lstStyle/>
        <a:p>
          <a:endParaRPr lang="en-GB"/>
        </a:p>
      </dgm:t>
    </dgm:pt>
    <dgm:pt modelId="{0C935483-519A-4F89-ABFC-9AA2CADC52CA}" type="pres">
      <dgm:prSet presAssocID="{8CB3819E-9226-42AF-8066-49A8B10E4AA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4A62DEC-DF9A-481B-B407-B890F3CFF66C}" type="pres">
      <dgm:prSet presAssocID="{B53A4675-059C-4A4A-B852-3CC4EC8D8609}" presName="compNode" presStyleCnt="0"/>
      <dgm:spPr/>
    </dgm:pt>
    <dgm:pt modelId="{D6985F4E-DACE-419C-B4AD-36423EEE24E8}" type="pres">
      <dgm:prSet presAssocID="{B53A4675-059C-4A4A-B852-3CC4EC8D8609}" presName="aNode" presStyleLbl="bgShp" presStyleIdx="0" presStyleCnt="2" custScaleX="77285"/>
      <dgm:spPr/>
      <dgm:t>
        <a:bodyPr/>
        <a:lstStyle/>
        <a:p>
          <a:endParaRPr lang="en-GB"/>
        </a:p>
      </dgm:t>
    </dgm:pt>
    <dgm:pt modelId="{561C5A64-9508-46F5-AB45-C3EC4220B807}" type="pres">
      <dgm:prSet presAssocID="{B53A4675-059C-4A4A-B852-3CC4EC8D8609}" presName="textNode" presStyleLbl="bgShp" presStyleIdx="0" presStyleCnt="2"/>
      <dgm:spPr/>
      <dgm:t>
        <a:bodyPr/>
        <a:lstStyle/>
        <a:p>
          <a:endParaRPr lang="en-GB"/>
        </a:p>
      </dgm:t>
    </dgm:pt>
    <dgm:pt modelId="{1D848493-EB7F-46C5-9486-F065F8A62454}" type="pres">
      <dgm:prSet presAssocID="{B53A4675-059C-4A4A-B852-3CC4EC8D8609}" presName="compChildNode" presStyleCnt="0"/>
      <dgm:spPr/>
    </dgm:pt>
    <dgm:pt modelId="{B322CED4-5243-40E7-A7B9-D943265F7C38}" type="pres">
      <dgm:prSet presAssocID="{B53A4675-059C-4A4A-B852-3CC4EC8D8609}" presName="theInnerList" presStyleCnt="0"/>
      <dgm:spPr/>
    </dgm:pt>
    <dgm:pt modelId="{72A328D8-AA7D-43BF-A75C-BC922A95E0ED}" type="pres">
      <dgm:prSet presAssocID="{B8B31804-7187-4DA4-9F4A-1133E5FFF12C}" presName="childNode" presStyleLbl="node1" presStyleIdx="0" presStyleCnt="5" custScaleX="776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6D5DFE-64F5-4EF6-B09F-09A922314BD7}" type="pres">
      <dgm:prSet presAssocID="{B8B31804-7187-4DA4-9F4A-1133E5FFF12C}" presName="aSpace2" presStyleCnt="0"/>
      <dgm:spPr/>
    </dgm:pt>
    <dgm:pt modelId="{3EFAF8D0-F8A7-47C1-A4CF-6415163EE485}" type="pres">
      <dgm:prSet presAssocID="{0C6FDAE0-1EAB-438F-8220-B379DCAC73D6}" presName="childNode" presStyleLbl="node1" presStyleIdx="1" presStyleCnt="5" custScaleX="776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78023C-74C7-42E2-B1B0-3BB68CC97F40}" type="pres">
      <dgm:prSet presAssocID="{0C6FDAE0-1EAB-438F-8220-B379DCAC73D6}" presName="aSpace2" presStyleCnt="0"/>
      <dgm:spPr/>
    </dgm:pt>
    <dgm:pt modelId="{6027F6EE-2B6B-4E7D-8CCC-83063DD6167A}" type="pres">
      <dgm:prSet presAssocID="{1D6256D7-9913-41F8-A110-C98918CB98D4}" presName="childNode" presStyleLbl="node1" presStyleIdx="2" presStyleCnt="5" custScaleX="776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267AF1-4F73-48D1-8D21-B9F4603C234F}" type="pres">
      <dgm:prSet presAssocID="{B53A4675-059C-4A4A-B852-3CC4EC8D8609}" presName="aSpace" presStyleCnt="0"/>
      <dgm:spPr/>
    </dgm:pt>
    <dgm:pt modelId="{D9466DC0-7476-4A78-B042-C1C8C6465DF1}" type="pres">
      <dgm:prSet presAssocID="{8061AC00-3963-4D88-B030-53999F8B6F91}" presName="compNode" presStyleCnt="0"/>
      <dgm:spPr/>
    </dgm:pt>
    <dgm:pt modelId="{A4B0D956-394E-4DDF-8183-14FF06AF2E97}" type="pres">
      <dgm:prSet presAssocID="{8061AC00-3963-4D88-B030-53999F8B6F91}" presName="aNode" presStyleLbl="bgShp" presStyleIdx="1" presStyleCnt="2" custScaleX="70570" custScaleY="75468" custLinFactNeighborY="13137"/>
      <dgm:spPr/>
      <dgm:t>
        <a:bodyPr/>
        <a:lstStyle/>
        <a:p>
          <a:endParaRPr lang="en-GB"/>
        </a:p>
      </dgm:t>
    </dgm:pt>
    <dgm:pt modelId="{CFB0D67B-17A5-4CA7-B8ED-2496692D081C}" type="pres">
      <dgm:prSet presAssocID="{8061AC00-3963-4D88-B030-53999F8B6F91}" presName="textNode" presStyleLbl="bgShp" presStyleIdx="1" presStyleCnt="2"/>
      <dgm:spPr/>
      <dgm:t>
        <a:bodyPr/>
        <a:lstStyle/>
        <a:p>
          <a:endParaRPr lang="en-GB"/>
        </a:p>
      </dgm:t>
    </dgm:pt>
    <dgm:pt modelId="{AC8EAF6A-D5F8-4C37-A0AC-FF2DCEB1F461}" type="pres">
      <dgm:prSet presAssocID="{8061AC00-3963-4D88-B030-53999F8B6F91}" presName="compChildNode" presStyleCnt="0"/>
      <dgm:spPr/>
    </dgm:pt>
    <dgm:pt modelId="{85CA2021-52CD-457A-81F9-FF976670AB63}" type="pres">
      <dgm:prSet presAssocID="{8061AC00-3963-4D88-B030-53999F8B6F91}" presName="theInnerList" presStyleCnt="0"/>
      <dgm:spPr/>
    </dgm:pt>
    <dgm:pt modelId="{D52DB8E6-4C9D-4AD7-BEC7-6BE5B6BA0375}" type="pres">
      <dgm:prSet presAssocID="{C100058E-2039-4BD9-BCD3-E45B60B9D76E}" presName="childNode" presStyleLbl="node1" presStyleIdx="3" presStyleCnt="5" custScaleX="72738" custScaleY="35007" custLinFactY="4826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63088E-0224-4F57-94AE-64DE22147519}" type="pres">
      <dgm:prSet presAssocID="{C100058E-2039-4BD9-BCD3-E45B60B9D76E}" presName="aSpace2" presStyleCnt="0"/>
      <dgm:spPr/>
    </dgm:pt>
    <dgm:pt modelId="{EEC30053-3310-4711-B5ED-C50FD37E4486}" type="pres">
      <dgm:prSet presAssocID="{29DB6829-F6E5-4299-9F60-C47B82413F2F}" presName="childNode" presStyleLbl="node1" presStyleIdx="4" presStyleCnt="5" custScaleX="72738" custScaleY="35007" custLinFactNeighborX="272" custLinFactNeighborY="6802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E20182-5770-4333-8DE7-D2B01F8B2C21}" srcId="{B53A4675-059C-4A4A-B852-3CC4EC8D8609}" destId="{0C6FDAE0-1EAB-438F-8220-B379DCAC73D6}" srcOrd="1" destOrd="0" parTransId="{9880AC5C-47EE-464C-A551-2878B65770A3}" sibTransId="{6D16C4BE-2681-43BD-AA6F-106C5D3C13CC}"/>
    <dgm:cxn modelId="{3B3C0FDF-B7F0-4DD0-BBA8-6D14393BA5EB}" type="presOf" srcId="{B53A4675-059C-4A4A-B852-3CC4EC8D8609}" destId="{D6985F4E-DACE-419C-B4AD-36423EEE24E8}" srcOrd="0" destOrd="0" presId="urn:microsoft.com/office/officeart/2005/8/layout/lProcess2"/>
    <dgm:cxn modelId="{2DF49EDD-B67F-49CD-ACBD-B3A7893C090A}" type="presOf" srcId="{8CB3819E-9226-42AF-8066-49A8B10E4AA8}" destId="{0C935483-519A-4F89-ABFC-9AA2CADC52CA}" srcOrd="0" destOrd="0" presId="urn:microsoft.com/office/officeart/2005/8/layout/lProcess2"/>
    <dgm:cxn modelId="{7393F73B-E0B5-4F67-8115-4BA4681FBA6B}" srcId="{8061AC00-3963-4D88-B030-53999F8B6F91}" destId="{C100058E-2039-4BD9-BCD3-E45B60B9D76E}" srcOrd="0" destOrd="0" parTransId="{8AAA0E0C-1144-4D3C-AC22-B84F738FD283}" sibTransId="{14B3276B-7F35-497A-87A6-268997896616}"/>
    <dgm:cxn modelId="{E150F4A9-4AB2-4591-AFE6-5A476DA0A01E}" type="presOf" srcId="{B53A4675-059C-4A4A-B852-3CC4EC8D8609}" destId="{561C5A64-9508-46F5-AB45-C3EC4220B807}" srcOrd="1" destOrd="0" presId="urn:microsoft.com/office/officeart/2005/8/layout/lProcess2"/>
    <dgm:cxn modelId="{396AECA7-F872-42F0-B84D-7A53F84C0B58}" type="presOf" srcId="{B8B31804-7187-4DA4-9F4A-1133E5FFF12C}" destId="{72A328D8-AA7D-43BF-A75C-BC922A95E0ED}" srcOrd="0" destOrd="0" presId="urn:microsoft.com/office/officeart/2005/8/layout/lProcess2"/>
    <dgm:cxn modelId="{71A5475F-666F-4326-828F-6618F98DDAB1}" srcId="{B53A4675-059C-4A4A-B852-3CC4EC8D8609}" destId="{B8B31804-7187-4DA4-9F4A-1133E5FFF12C}" srcOrd="0" destOrd="0" parTransId="{24A4D339-8E83-4D38-9EB9-ACEA2B526D99}" sibTransId="{F46286FC-C66B-4D25-8800-165DC6D495AA}"/>
    <dgm:cxn modelId="{04242899-C959-4AD4-8165-A3A5A0AE83E3}" type="presOf" srcId="{C100058E-2039-4BD9-BCD3-E45B60B9D76E}" destId="{D52DB8E6-4C9D-4AD7-BEC7-6BE5B6BA0375}" srcOrd="0" destOrd="0" presId="urn:microsoft.com/office/officeart/2005/8/layout/lProcess2"/>
    <dgm:cxn modelId="{5829A1BC-A7A1-43B4-9CF0-2852B1E4C382}" type="presOf" srcId="{0C6FDAE0-1EAB-438F-8220-B379DCAC73D6}" destId="{3EFAF8D0-F8A7-47C1-A4CF-6415163EE485}" srcOrd="0" destOrd="0" presId="urn:microsoft.com/office/officeart/2005/8/layout/lProcess2"/>
    <dgm:cxn modelId="{234614E6-B469-4C66-8D3F-780BE9AC2D7F}" srcId="{B53A4675-059C-4A4A-B852-3CC4EC8D8609}" destId="{1D6256D7-9913-41F8-A110-C98918CB98D4}" srcOrd="2" destOrd="0" parTransId="{EADB2D82-261F-4611-A48F-2080860B6AC7}" sibTransId="{1115667F-08E5-4435-8122-9BE4B30C64BA}"/>
    <dgm:cxn modelId="{A9523726-0EDD-42C3-8B01-74DB39963815}" type="presOf" srcId="{1D6256D7-9913-41F8-A110-C98918CB98D4}" destId="{6027F6EE-2B6B-4E7D-8CCC-83063DD6167A}" srcOrd="0" destOrd="0" presId="urn:microsoft.com/office/officeart/2005/8/layout/lProcess2"/>
    <dgm:cxn modelId="{A170A16F-4721-4B25-A257-BB81776EA67C}" srcId="{8CB3819E-9226-42AF-8066-49A8B10E4AA8}" destId="{8061AC00-3963-4D88-B030-53999F8B6F91}" srcOrd="1" destOrd="0" parTransId="{5D05D06C-653B-47C8-B2C6-2615CAEC8DD3}" sibTransId="{C6730E11-25CD-454E-BF45-2A658236B1C0}"/>
    <dgm:cxn modelId="{366A51C6-6E93-4B6A-9BFA-506345609FC2}" srcId="{8CB3819E-9226-42AF-8066-49A8B10E4AA8}" destId="{B53A4675-059C-4A4A-B852-3CC4EC8D8609}" srcOrd="0" destOrd="0" parTransId="{544375FD-6408-4843-A7C5-4FBC56AC9907}" sibTransId="{FC65E59E-509F-41BB-AF03-DA2A3778965C}"/>
    <dgm:cxn modelId="{17F2A9EA-3590-449D-BD23-5BB41A7D88B6}" srcId="{8061AC00-3963-4D88-B030-53999F8B6F91}" destId="{29DB6829-F6E5-4299-9F60-C47B82413F2F}" srcOrd="1" destOrd="0" parTransId="{E2415DFD-BB44-4687-921B-2FFF7E75B3FF}" sibTransId="{BAD35407-4AE6-4C2C-ACD2-B3F25DBF0442}"/>
    <dgm:cxn modelId="{DB723F27-7724-4600-B511-F6E1F59F6407}" type="presOf" srcId="{8061AC00-3963-4D88-B030-53999F8B6F91}" destId="{A4B0D956-394E-4DDF-8183-14FF06AF2E97}" srcOrd="0" destOrd="0" presId="urn:microsoft.com/office/officeart/2005/8/layout/lProcess2"/>
    <dgm:cxn modelId="{CA93C95C-50E6-48FA-91C4-A019F6172A21}" type="presOf" srcId="{8061AC00-3963-4D88-B030-53999F8B6F91}" destId="{CFB0D67B-17A5-4CA7-B8ED-2496692D081C}" srcOrd="1" destOrd="0" presId="urn:microsoft.com/office/officeart/2005/8/layout/lProcess2"/>
    <dgm:cxn modelId="{0AF0B82E-71BB-44CC-97CE-9961B8878942}" type="presOf" srcId="{29DB6829-F6E5-4299-9F60-C47B82413F2F}" destId="{EEC30053-3310-4711-B5ED-C50FD37E4486}" srcOrd="0" destOrd="0" presId="urn:microsoft.com/office/officeart/2005/8/layout/lProcess2"/>
    <dgm:cxn modelId="{6C176232-A7FE-491B-B42B-7F8245BDF782}" type="presParOf" srcId="{0C935483-519A-4F89-ABFC-9AA2CADC52CA}" destId="{A4A62DEC-DF9A-481B-B407-B890F3CFF66C}" srcOrd="0" destOrd="0" presId="urn:microsoft.com/office/officeart/2005/8/layout/lProcess2"/>
    <dgm:cxn modelId="{E4AE5EA8-7F36-459D-B652-17F2F5233CBA}" type="presParOf" srcId="{A4A62DEC-DF9A-481B-B407-B890F3CFF66C}" destId="{D6985F4E-DACE-419C-B4AD-36423EEE24E8}" srcOrd="0" destOrd="0" presId="urn:microsoft.com/office/officeart/2005/8/layout/lProcess2"/>
    <dgm:cxn modelId="{643CDAA7-7418-4493-B864-A7AB54F99CDA}" type="presParOf" srcId="{A4A62DEC-DF9A-481B-B407-B890F3CFF66C}" destId="{561C5A64-9508-46F5-AB45-C3EC4220B807}" srcOrd="1" destOrd="0" presId="urn:microsoft.com/office/officeart/2005/8/layout/lProcess2"/>
    <dgm:cxn modelId="{F522BCE8-0FBF-4B32-81A8-DA4094A72371}" type="presParOf" srcId="{A4A62DEC-DF9A-481B-B407-B890F3CFF66C}" destId="{1D848493-EB7F-46C5-9486-F065F8A62454}" srcOrd="2" destOrd="0" presId="urn:microsoft.com/office/officeart/2005/8/layout/lProcess2"/>
    <dgm:cxn modelId="{2D71C40E-503C-4D4C-A6A9-9EF2ADFEC7B7}" type="presParOf" srcId="{1D848493-EB7F-46C5-9486-F065F8A62454}" destId="{B322CED4-5243-40E7-A7B9-D943265F7C38}" srcOrd="0" destOrd="0" presId="urn:microsoft.com/office/officeart/2005/8/layout/lProcess2"/>
    <dgm:cxn modelId="{BE0004DA-7B9E-4EAE-AE7D-72F158779D37}" type="presParOf" srcId="{B322CED4-5243-40E7-A7B9-D943265F7C38}" destId="{72A328D8-AA7D-43BF-A75C-BC922A95E0ED}" srcOrd="0" destOrd="0" presId="urn:microsoft.com/office/officeart/2005/8/layout/lProcess2"/>
    <dgm:cxn modelId="{4B209DE6-537C-4BE4-854F-CC926A085F63}" type="presParOf" srcId="{B322CED4-5243-40E7-A7B9-D943265F7C38}" destId="{A16D5DFE-64F5-4EF6-B09F-09A922314BD7}" srcOrd="1" destOrd="0" presId="urn:microsoft.com/office/officeart/2005/8/layout/lProcess2"/>
    <dgm:cxn modelId="{DA1D8E04-77D5-45DD-BFCB-796391D6AA6F}" type="presParOf" srcId="{B322CED4-5243-40E7-A7B9-D943265F7C38}" destId="{3EFAF8D0-F8A7-47C1-A4CF-6415163EE485}" srcOrd="2" destOrd="0" presId="urn:microsoft.com/office/officeart/2005/8/layout/lProcess2"/>
    <dgm:cxn modelId="{B6E19539-FEDF-41F4-931C-212DCC7BDD21}" type="presParOf" srcId="{B322CED4-5243-40E7-A7B9-D943265F7C38}" destId="{CA78023C-74C7-42E2-B1B0-3BB68CC97F40}" srcOrd="3" destOrd="0" presId="urn:microsoft.com/office/officeart/2005/8/layout/lProcess2"/>
    <dgm:cxn modelId="{FA779121-21CE-43E1-B454-E5D7E42A4328}" type="presParOf" srcId="{B322CED4-5243-40E7-A7B9-D943265F7C38}" destId="{6027F6EE-2B6B-4E7D-8CCC-83063DD6167A}" srcOrd="4" destOrd="0" presId="urn:microsoft.com/office/officeart/2005/8/layout/lProcess2"/>
    <dgm:cxn modelId="{6DB75736-EA86-497F-957C-F8991AA865B8}" type="presParOf" srcId="{0C935483-519A-4F89-ABFC-9AA2CADC52CA}" destId="{79267AF1-4F73-48D1-8D21-B9F4603C234F}" srcOrd="1" destOrd="0" presId="urn:microsoft.com/office/officeart/2005/8/layout/lProcess2"/>
    <dgm:cxn modelId="{CFDADBA8-D7DE-4E7C-9C00-29149D0475EE}" type="presParOf" srcId="{0C935483-519A-4F89-ABFC-9AA2CADC52CA}" destId="{D9466DC0-7476-4A78-B042-C1C8C6465DF1}" srcOrd="2" destOrd="0" presId="urn:microsoft.com/office/officeart/2005/8/layout/lProcess2"/>
    <dgm:cxn modelId="{B682BB72-D389-4EDB-B6A1-5A7F30330B09}" type="presParOf" srcId="{D9466DC0-7476-4A78-B042-C1C8C6465DF1}" destId="{A4B0D956-394E-4DDF-8183-14FF06AF2E97}" srcOrd="0" destOrd="0" presId="urn:microsoft.com/office/officeart/2005/8/layout/lProcess2"/>
    <dgm:cxn modelId="{485DCD8C-8173-40C8-B436-5D792C5E00EA}" type="presParOf" srcId="{D9466DC0-7476-4A78-B042-C1C8C6465DF1}" destId="{CFB0D67B-17A5-4CA7-B8ED-2496692D081C}" srcOrd="1" destOrd="0" presId="urn:microsoft.com/office/officeart/2005/8/layout/lProcess2"/>
    <dgm:cxn modelId="{E21CFA54-5DDC-4045-A10A-57528495E6C7}" type="presParOf" srcId="{D9466DC0-7476-4A78-B042-C1C8C6465DF1}" destId="{AC8EAF6A-D5F8-4C37-A0AC-FF2DCEB1F461}" srcOrd="2" destOrd="0" presId="urn:microsoft.com/office/officeart/2005/8/layout/lProcess2"/>
    <dgm:cxn modelId="{039A532E-82FB-42FA-834F-B9D151F75B80}" type="presParOf" srcId="{AC8EAF6A-D5F8-4C37-A0AC-FF2DCEB1F461}" destId="{85CA2021-52CD-457A-81F9-FF976670AB63}" srcOrd="0" destOrd="0" presId="urn:microsoft.com/office/officeart/2005/8/layout/lProcess2"/>
    <dgm:cxn modelId="{B6A93F21-59D5-429F-8492-BE480842D921}" type="presParOf" srcId="{85CA2021-52CD-457A-81F9-FF976670AB63}" destId="{D52DB8E6-4C9D-4AD7-BEC7-6BE5B6BA0375}" srcOrd="0" destOrd="0" presId="urn:microsoft.com/office/officeart/2005/8/layout/lProcess2"/>
    <dgm:cxn modelId="{300BB37E-6127-46FF-BA13-B0411127C1AC}" type="presParOf" srcId="{85CA2021-52CD-457A-81F9-FF976670AB63}" destId="{E863088E-0224-4F57-94AE-64DE22147519}" srcOrd="1" destOrd="0" presId="urn:microsoft.com/office/officeart/2005/8/layout/lProcess2"/>
    <dgm:cxn modelId="{4C50B37C-EB18-4859-9C57-FAADC97EF6B6}" type="presParOf" srcId="{85CA2021-52CD-457A-81F9-FF976670AB63}" destId="{EEC30053-3310-4711-B5ED-C50FD37E448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2393" cy="4666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992" y="2"/>
            <a:ext cx="2972392" cy="4666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0826C-4735-4FEC-AFB5-E0184CCA4081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710"/>
            <a:ext cx="2972393" cy="466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992" y="8829710"/>
            <a:ext cx="2972392" cy="466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A48C3-4E92-46E2-9E42-E019A81F3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29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3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C4112-9B05-4B2A-BA36-9A1435D495F4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8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AABF0-8987-4990-A90F-A0FC98C5F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16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227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At its</a:t>
            </a:r>
            <a:r>
              <a:rPr lang="en-GB" baseline="0" dirty="0" smtClean="0"/>
              <a:t> simplest……..</a:t>
            </a:r>
          </a:p>
          <a:p>
            <a:endParaRPr lang="en-GB" baseline="0" dirty="0" smtClean="0"/>
          </a:p>
          <a:p>
            <a:r>
              <a:rPr lang="en-GB" baseline="0" dirty="0" smtClean="0"/>
              <a:t>What is need? The state defines this under a system of applicable amounts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FBB2B-4CE5-42CD-A5DB-0B3054EC5FE6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531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As the very beginning, jumping off point – This is often referred to as a claimant’s NEED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The basic living amounts everyone should receive – If a claimant has a source of income, but it is below these amounts, then relevant benefits can be applied to ‘top-up’ their income to these levels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NOTE: Differ depend on benefit’s criteria</a:t>
            </a: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FBB2B-4CE5-42CD-A5DB-0B3054EC5FE6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0151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The level of need increases with each applicable amount – Applicable</a:t>
            </a:r>
            <a:r>
              <a:rPr lang="en-GB" altLang="en-US" baseline="0" dirty="0" smtClean="0"/>
              <a:t> amounts on top of the basic are often called “</a:t>
            </a:r>
            <a:r>
              <a:rPr lang="en-GB" altLang="en-US" u="sng" baseline="0" dirty="0" smtClean="0"/>
              <a:t>premiums</a:t>
            </a:r>
            <a:r>
              <a:rPr lang="en-GB" altLang="en-US" baseline="0" dirty="0" smtClean="0"/>
              <a:t>” for work age, “”</a:t>
            </a:r>
            <a:r>
              <a:rPr lang="en-GB" altLang="en-US" u="sng" baseline="0" dirty="0" smtClean="0"/>
              <a:t>additions</a:t>
            </a:r>
            <a:r>
              <a:rPr lang="en-GB" altLang="en-US" baseline="0" dirty="0" smtClean="0"/>
              <a:t>” for retirement age and “</a:t>
            </a:r>
            <a:r>
              <a:rPr lang="en-GB" altLang="en-US" u="sng" baseline="0" dirty="0" smtClean="0"/>
              <a:t>element</a:t>
            </a:r>
            <a:r>
              <a:rPr lang="en-GB" altLang="en-US" baseline="0" dirty="0" smtClean="0"/>
              <a:t>s” for Universal Credits;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An amount is then set for each of these ‘needs’ </a:t>
            </a: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FBB2B-4CE5-42CD-A5DB-0B3054EC5FE6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20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4F1F7D-CA9D-4F09-9FFB-E593498E0D64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996" y="4092512"/>
            <a:ext cx="5120467" cy="3877115"/>
          </a:xfrm>
        </p:spPr>
        <p:txBody>
          <a:bodyPr/>
          <a:lstStyle/>
          <a:p>
            <a:endParaRPr lang="en-GB" altLang="en-US" sz="1400" b="1" u="sng" dirty="0" smtClean="0"/>
          </a:p>
          <a:p>
            <a:endParaRPr lang="en-GB" altLang="en-US" sz="1400" b="1" u="sng" dirty="0" smtClean="0"/>
          </a:p>
          <a:p>
            <a:r>
              <a:rPr lang="en-GB" altLang="en-US" sz="1400" b="1" u="sng" dirty="0" smtClean="0"/>
              <a:t>EXERCISE A </a:t>
            </a:r>
            <a:r>
              <a:rPr lang="en-GB" altLang="en-US" sz="1400" b="1" u="none" dirty="0" smtClean="0"/>
              <a:t>(pairs)</a:t>
            </a:r>
            <a:endParaRPr lang="en-GB" altLang="en-US" sz="1400" b="1" u="sng" dirty="0" smtClean="0"/>
          </a:p>
          <a:p>
            <a:endParaRPr lang="en-GB" altLang="en-US" b="1" dirty="0" smtClean="0"/>
          </a:p>
          <a:p>
            <a:r>
              <a:rPr lang="en-GB" altLang="en-US" b="1" dirty="0" smtClean="0"/>
              <a:t>The reason we do this is because clients may be receiving</a:t>
            </a:r>
            <a:r>
              <a:rPr lang="en-GB" altLang="en-US" b="1" baseline="0" dirty="0" smtClean="0"/>
              <a:t> an award that doesn’t take into account all the elements (In my experience different benefit agencies only talk when it’s bad!), such as non-auto SDP</a:t>
            </a:r>
          </a:p>
          <a:p>
            <a:endParaRPr lang="en-GB" altLang="en-US" b="1" u="sng" baseline="0" dirty="0" smtClean="0"/>
          </a:p>
          <a:p>
            <a:r>
              <a:rPr lang="en-GB" altLang="en-US" b="1" u="sng" baseline="0" dirty="0" smtClean="0"/>
              <a:t>WILL COME BACK TO THESE CASES IN A MINUTE FOR EXERCISE B!!!!</a:t>
            </a:r>
            <a:endParaRPr lang="en-GB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2373150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646FB-1426-447A-947E-45C353882AA5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996" y="4092512"/>
            <a:ext cx="5120467" cy="3877115"/>
          </a:xfrm>
        </p:spPr>
        <p:txBody>
          <a:bodyPr/>
          <a:lstStyle/>
          <a:p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Savings – People ask often! Give handout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Tariff income</a:t>
            </a:r>
            <a:r>
              <a:rPr lang="en-GB" altLang="en-US" baseline="0" dirty="0" smtClean="0"/>
              <a:t> – A charge put on for savings over amounts (usually 6-16k)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There are benefit guidebooks (DRHB &amp; CPAG) – ALWAYS CHECK THEM IF IN DOUBT (Some are difficult - injuries comp </a:t>
            </a:r>
            <a:r>
              <a:rPr lang="en-GB" altLang="en-US" dirty="0" err="1" smtClean="0"/>
              <a:t>etc</a:t>
            </a:r>
            <a:r>
              <a:rPr lang="en-GB" altLang="en-US" dirty="0" smtClean="0"/>
              <a:t>, disregarded</a:t>
            </a:r>
            <a:r>
              <a:rPr lang="en-GB" altLang="en-US" baseline="0" dirty="0" smtClean="0"/>
              <a:t> income on JSA is £5pw, UC different</a:t>
            </a:r>
            <a:r>
              <a:rPr lang="en-GB" altLang="en-US" dirty="0" smtClean="0"/>
              <a:t>);</a:t>
            </a:r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b="1" dirty="0"/>
          </a:p>
        </p:txBody>
      </p:sp>
    </p:spTree>
    <p:extLst>
      <p:ext uri="{BB962C8B-B14F-4D97-AF65-F5344CB8AC3E}">
        <p14:creationId xmlns:p14="http://schemas.microsoft.com/office/powerpoint/2010/main" val="38778976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66A49-0E88-41D7-A88F-EF849FEA9FA5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996" y="4092512"/>
            <a:ext cx="5120467" cy="3877115"/>
          </a:xfrm>
        </p:spPr>
        <p:txBody>
          <a:bodyPr/>
          <a:lstStyle/>
          <a:p>
            <a:r>
              <a:rPr lang="en-GB" altLang="en-US" dirty="0" smtClean="0"/>
              <a:t>Explain/remind that there are </a:t>
            </a:r>
            <a:r>
              <a:rPr lang="en-GB" altLang="en-US" dirty="0"/>
              <a:t>different situations and permeations for </a:t>
            </a:r>
            <a:r>
              <a:rPr lang="en-GB" altLang="en-US" dirty="0" smtClean="0"/>
              <a:t>each – You would check criteria rather</a:t>
            </a:r>
            <a:r>
              <a:rPr lang="en-GB" altLang="en-US" baseline="0" dirty="0" smtClean="0"/>
              <a:t> than means</a:t>
            </a:r>
          </a:p>
          <a:p>
            <a:endParaRPr lang="en-GB" altLang="en-US" baseline="0" dirty="0" smtClean="0"/>
          </a:p>
          <a:p>
            <a:r>
              <a:rPr lang="en-GB" altLang="en-US" dirty="0" smtClean="0"/>
              <a:t>Benefits where it’s either paid because of NI contributions (stamp) or solely because of need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*Child Benefit is a slight </a:t>
            </a:r>
            <a:r>
              <a:rPr lang="en-GB" altLang="en-US" dirty="0" err="1" smtClean="0"/>
              <a:t>anomoly</a:t>
            </a:r>
            <a:r>
              <a:rPr lang="en-GB" altLang="en-US" dirty="0" smtClean="0"/>
              <a:t>, given £50,000 ‘taxation’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05205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If you chose, you can carry</a:t>
            </a:r>
            <a:r>
              <a:rPr lang="en-GB" baseline="0" dirty="0" smtClean="0"/>
              <a:t> out checks manually… However, we use software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51FDF5-1DB9-4637-9B60-769391E8C18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3944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r>
              <a:rPr lang="en-GB" baseline="0" dirty="0" smtClean="0"/>
              <a:t>To get the most out of these programmes, you need to understand what info it needs and WHY it needs it – You need to know the eligibility for each benefit (check </a:t>
            </a:r>
            <a:r>
              <a:rPr lang="en-GB" baseline="0" dirty="0" err="1" smtClean="0"/>
              <a:t>Advisernet</a:t>
            </a:r>
            <a:r>
              <a:rPr lang="en-GB" baseline="0" dirty="0" smtClean="0"/>
              <a:t>/disability books)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9425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r>
              <a:rPr lang="en-GB" baseline="0" dirty="0" smtClean="0"/>
              <a:t>We run a session on this, though it is a platform that need you to use it regularly to be competent (most requested training subject by advisers!)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7751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r>
              <a:rPr lang="en-GB" baseline="0" dirty="0" smtClean="0"/>
              <a:t>Free to access, bit slower (asks everything)</a:t>
            </a:r>
          </a:p>
          <a:p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Entitled-To works identically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188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Part of a series which includes using the calculation software</a:t>
            </a:r>
          </a:p>
          <a:p>
            <a:endParaRPr lang="en-GB" dirty="0" smtClean="0"/>
          </a:p>
          <a:p>
            <a:r>
              <a:rPr lang="en-GB" dirty="0" smtClean="0"/>
              <a:t>Apologies for running out of sequence</a:t>
            </a:r>
            <a:r>
              <a:rPr lang="en-GB" baseline="0" dirty="0" smtClean="0"/>
              <a:t> and sickness benefits usually would have taken place….. Which Benefits session in week 2 is linked into this (this is next step)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7966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We’ve now looked at</a:t>
            </a:r>
            <a:r>
              <a:rPr lang="en-GB" baseline="0" dirty="0" smtClean="0"/>
              <a:t> all the steps</a:t>
            </a:r>
          </a:p>
          <a:p>
            <a:endParaRPr lang="en-GB" baseline="0" dirty="0" smtClean="0"/>
          </a:p>
          <a:p>
            <a:r>
              <a:rPr lang="en-GB" baseline="0" dirty="0" smtClean="0"/>
              <a:t>Session to come on using </a:t>
            </a:r>
            <a:r>
              <a:rPr lang="en-GB" baseline="0" dirty="0" err="1" smtClean="0"/>
              <a:t>calc</a:t>
            </a:r>
            <a:r>
              <a:rPr lang="en-GB" baseline="0" dirty="0" smtClean="0"/>
              <a:t>, but (1) will see in office and (2) can practice online</a:t>
            </a:r>
          </a:p>
          <a:p>
            <a:endParaRPr lang="en-GB" baseline="0" dirty="0" smtClean="0"/>
          </a:p>
          <a:p>
            <a:r>
              <a:rPr lang="en-GB" baseline="0" dirty="0" smtClean="0"/>
              <a:t>Any Qs???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65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CAS membership</a:t>
            </a:r>
            <a:r>
              <a:rPr lang="en-GB" baseline="0" dirty="0" smtClean="0"/>
              <a:t> requirement that ALL offered – Doesn’t mean done at that point…..</a:t>
            </a:r>
          </a:p>
          <a:p>
            <a:endParaRPr lang="en-GB" dirty="0" smtClean="0"/>
          </a:p>
          <a:p>
            <a:r>
              <a:rPr lang="en-GB" baseline="0" dirty="0" smtClean="0"/>
              <a:t>Some stigma around benefit claiming and lack of understanding of system to blame </a:t>
            </a:r>
          </a:p>
          <a:p>
            <a:endParaRPr lang="en-GB" dirty="0" smtClean="0"/>
          </a:p>
          <a:p>
            <a:r>
              <a:rPr lang="en-GB" dirty="0" smtClean="0"/>
              <a:t>Various groups project figures from £10 to £15 billion</a:t>
            </a:r>
            <a:r>
              <a:rPr lang="en-GB" baseline="0" dirty="0" smtClean="0"/>
              <a:t> in total unclaimed benefits (things like pension credits, housing benefit)</a:t>
            </a:r>
          </a:p>
          <a:p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Some benefits can trigger others, but the stages to get there are complex</a:t>
            </a:r>
          </a:p>
          <a:p>
            <a:endParaRPr lang="en-GB" baseline="0" dirty="0" smtClean="0"/>
          </a:p>
          <a:p>
            <a:r>
              <a:rPr lang="en-GB" b="1" baseline="0" dirty="0" smtClean="0"/>
              <a:t>ASK THEIR EXPERIENCES SO FAR IN OFFICE&gt;&gt;&gt;&gt;&gt;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FBB2B-4CE5-42CD-A5DB-0B3054EC5FE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723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Broken</a:t>
            </a:r>
            <a:r>
              <a:rPr lang="en-GB" b="1" baseline="0" dirty="0" smtClean="0"/>
              <a:t> down, at it’s simplest this is the process – Like most things at CAB, the process is a bit more reactive and not always straight forward getting to this point!</a:t>
            </a:r>
          </a:p>
          <a:p>
            <a:endParaRPr lang="en-GB" dirty="0" smtClean="0"/>
          </a:p>
          <a:p>
            <a:r>
              <a:rPr lang="en-GB" baseline="0" dirty="0" smtClean="0"/>
              <a:t>We’ll work our way through the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973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Now</a:t>
            </a:r>
            <a:r>
              <a:rPr lang="en-GB" baseline="0" dirty="0" smtClean="0"/>
              <a:t> we know where to look, we need to think of info to gather?</a:t>
            </a:r>
          </a:p>
          <a:p>
            <a:endParaRPr lang="en-GB" baseline="0" dirty="0" smtClean="0"/>
          </a:p>
          <a:p>
            <a:r>
              <a:rPr lang="en-GB" b="1" u="sng" baseline="0" dirty="0" smtClean="0"/>
              <a:t>EXERCISE : </a:t>
            </a:r>
            <a:r>
              <a:rPr lang="en-GB" baseline="0" dirty="0" smtClean="0"/>
              <a:t>Use flipchart (or  In groups make lists)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834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23BDB-2E54-47D5-AD41-C5B2B36F1F76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996" y="4092512"/>
            <a:ext cx="5120467" cy="3877115"/>
          </a:xfrm>
        </p:spPr>
        <p:txBody>
          <a:bodyPr/>
          <a:lstStyle/>
          <a:p>
            <a:r>
              <a:rPr lang="en-US" altLang="en-US" dirty="0" smtClean="0"/>
              <a:t>Lots of things have an impact</a:t>
            </a:r>
            <a:r>
              <a:rPr lang="en-US" altLang="en-US" baseline="0" dirty="0" smtClean="0"/>
              <a:t> and need to be taken into account….. Discuss and ask why?</a:t>
            </a:r>
          </a:p>
          <a:p>
            <a:endParaRPr lang="en-US" alt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aseline="0" dirty="0" smtClean="0"/>
              <a:t>Immigration and residency effects (EU, UK out of country long time …) recourse to public funds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aseline="0" dirty="0" smtClean="0"/>
              <a:t>Non-dependents income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aseline="0" dirty="0" smtClean="0"/>
              <a:t>How long in employment before (NI </a:t>
            </a:r>
            <a:r>
              <a:rPr lang="en-US" altLang="en-US" baseline="0" dirty="0" err="1" smtClean="0"/>
              <a:t>contruibutions</a:t>
            </a:r>
            <a:r>
              <a:rPr lang="en-US" altLang="en-US" baseline="0" dirty="0" smtClean="0"/>
              <a:t>)</a:t>
            </a:r>
            <a:endParaRPr lang="en-US" altLang="en-US" dirty="0" smtClean="0"/>
          </a:p>
          <a:p>
            <a:r>
              <a:rPr lang="en-US" altLang="en-US" baseline="0" dirty="0" smtClean="0"/>
              <a:t/>
            </a:r>
            <a:br>
              <a:rPr lang="en-US" altLang="en-US" baseline="0" dirty="0" smtClean="0"/>
            </a:br>
            <a:r>
              <a:rPr lang="en-US" altLang="en-US" baseline="0" dirty="0" smtClean="0"/>
              <a:t>When we talk about checking entitlement we need to be aware that </a:t>
            </a:r>
            <a:r>
              <a:rPr lang="en-US" altLang="en-US" u="sng" baseline="0" dirty="0" smtClean="0"/>
              <a:t>different benefits have different criteria</a:t>
            </a:r>
            <a:r>
              <a:rPr lang="en-US" altLang="en-US" baseline="0" dirty="0" smtClean="0"/>
              <a:t> and that it isn’t universal – Think back to “Which Benefits?” session!!!</a:t>
            </a:r>
          </a:p>
          <a:p>
            <a:endParaRPr lang="en-US" altLang="en-US" baseline="0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9970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TOOL TO HELP YPU GET ALL NEEDED INFO</a:t>
            </a:r>
            <a:r>
              <a:rPr lang="en-GB" baseline="0" dirty="0" smtClean="0"/>
              <a:t> / A REMINDER PROMPT (will see advisers in and out of interview rooms to get more info when not using it!)</a:t>
            </a:r>
          </a:p>
          <a:p>
            <a:endParaRPr lang="en-GB" dirty="0" smtClean="0"/>
          </a:p>
          <a:p>
            <a:r>
              <a:rPr lang="en-GB" dirty="0" smtClean="0"/>
              <a:t>On The Hub (internal</a:t>
            </a:r>
            <a:r>
              <a:rPr lang="en-GB" baseline="0" dirty="0" smtClean="0"/>
              <a:t> info system) to download or through CAS website…. May find Basic Info Questions Handbook (to be given at end of BTP and available in office) easier to use</a:t>
            </a:r>
          </a:p>
          <a:p>
            <a:endParaRPr lang="en-GB" baseline="0" dirty="0" smtClean="0"/>
          </a:p>
          <a:p>
            <a:r>
              <a:rPr lang="en-GB" b="1" u="sng" baseline="0" dirty="0" smtClean="0"/>
              <a:t>GIVE HANDOUT</a:t>
            </a:r>
            <a:endParaRPr lang="en-GB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253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need to be aware of what</a:t>
            </a:r>
            <a:r>
              <a:rPr lang="en-GB" baseline="0" dirty="0" smtClean="0"/>
              <a:t> type of benefits we’re looking a when carrying out a benefit check</a:t>
            </a:r>
          </a:p>
          <a:p>
            <a:endParaRPr lang="en-GB" dirty="0" smtClean="0"/>
          </a:p>
          <a:p>
            <a:r>
              <a:rPr lang="en-GB" dirty="0" smtClean="0"/>
              <a:t>Most unclaimed benefits</a:t>
            </a:r>
            <a:r>
              <a:rPr lang="en-GB" baseline="0" dirty="0" smtClean="0"/>
              <a:t> are means-tested and this is the starting point for a benefit entitlement check – Important to have a basic understanding of means </a:t>
            </a:r>
            <a:r>
              <a:rPr lang="en-GB" baseline="0" dirty="0" err="1" smtClean="0"/>
              <a:t>teasting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="1" u="sng" baseline="0" dirty="0" smtClean="0"/>
              <a:t>EXERCISE</a:t>
            </a:r>
            <a:r>
              <a:rPr lang="en-GB" u="sng" baseline="0" dirty="0" smtClean="0"/>
              <a:t> – ASK TO NAME SOME MEANS-TESTED???</a:t>
            </a:r>
            <a:endParaRPr lang="en-GB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FBB2B-4CE5-42CD-A5DB-0B3054EC5FE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48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66A49-0E88-41D7-A88F-EF849FEA9FA5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996" y="4092512"/>
            <a:ext cx="5120467" cy="3877115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 smtClean="0"/>
              <a:t>Won’t </a:t>
            </a:r>
            <a:r>
              <a:rPr lang="en-GB" altLang="en-US" dirty="0"/>
              <a:t>look at how to work out Tax Credits today (separate session)</a:t>
            </a:r>
          </a:p>
          <a:p>
            <a:endParaRPr lang="en-GB" altLang="en-US" dirty="0"/>
          </a:p>
          <a:p>
            <a:r>
              <a:rPr lang="en-GB" altLang="en-US" dirty="0"/>
              <a:t>Explain/remind </a:t>
            </a:r>
            <a:r>
              <a:rPr lang="en-GB" altLang="en-US" dirty="0" smtClean="0"/>
              <a:t>that there are </a:t>
            </a:r>
            <a:r>
              <a:rPr lang="en-GB" altLang="en-US" dirty="0"/>
              <a:t>different situations and permeations for each</a:t>
            </a:r>
          </a:p>
        </p:txBody>
      </p:sp>
    </p:spTree>
    <p:extLst>
      <p:ext uri="{BB962C8B-B14F-4D97-AF65-F5344CB8AC3E}">
        <p14:creationId xmlns:p14="http://schemas.microsoft.com/office/powerpoint/2010/main" val="268836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baseline="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West Dunbartonshire Citizens Advice Bureau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0070C0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9CFC-9123-41CC-9FF5-00DEDAB1E8C9}" type="datetime1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latin typeface="+mj-lt"/>
              </a:defRPr>
            </a:lvl1pPr>
          </a:lstStyle>
          <a:p>
            <a:r>
              <a:rPr lang="en-GB" dirty="0" smtClean="0"/>
              <a:t>August 2015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2655" y="400874"/>
            <a:ext cx="1258827" cy="125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5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4A2-1086-436B-B6FD-52127F30F625}" type="datetime1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41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3A52-4FBC-4546-8BFF-7877AF71A079}" type="datetime1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93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+mj-lt"/>
              </a:defRPr>
            </a:lvl1pPr>
            <a:lvl2pPr>
              <a:defRPr>
                <a:solidFill>
                  <a:srgbClr val="0070C0"/>
                </a:solidFill>
                <a:latin typeface="+mj-lt"/>
              </a:defRPr>
            </a:lvl2pPr>
            <a:lvl3pPr>
              <a:defRPr>
                <a:solidFill>
                  <a:srgbClr val="0070C0"/>
                </a:solidFill>
                <a:latin typeface="+mj-lt"/>
              </a:defRPr>
            </a:lvl3pPr>
            <a:lvl4pPr>
              <a:defRPr>
                <a:solidFill>
                  <a:srgbClr val="0070C0"/>
                </a:solidFill>
                <a:latin typeface="+mj-lt"/>
              </a:defRPr>
            </a:lvl4pPr>
            <a:lvl5pPr>
              <a:defRPr>
                <a:solidFill>
                  <a:srgbClr val="0070C0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261F-AFD0-42C1-8410-11A001D5699D}" type="datetime1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rgbClr val="0070C0"/>
                </a:solidFill>
                <a:latin typeface="+mj-lt"/>
              </a:defRPr>
            </a:lvl1pPr>
          </a:lstStyle>
          <a:p>
            <a:r>
              <a:rPr lang="en-GB" dirty="0" smtClean="0"/>
              <a:t>August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71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C643-3941-4E39-9F34-044E39D3ABEF}" type="datetime1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7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2396-C158-4FD7-B12F-E6D60394DD0C}" type="datetime1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31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6BF1-A4BF-4C96-AD55-AE9D69841133}" type="datetime1">
              <a:rPr lang="en-GB" smtClean="0"/>
              <a:t>10/05/2017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0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26A-C7FA-4C7B-9618-5F0D765FFCDE}" type="datetime1">
              <a:rPr lang="en-GB" smtClean="0"/>
              <a:t>10/05/2017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53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7D446-8350-4771-8478-24954894CB00}" type="datetime1">
              <a:rPr lang="en-GB" smtClean="0"/>
              <a:t>10/05/2017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CC11-8A3B-4005-B00F-C6348BF0AFF5}" type="datetime1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81BE-1A8E-4E57-BC34-112582BD6371}" type="datetime1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01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252-A5C2-4459-8E89-A0E723429327}" type="datetime1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917" y="398492"/>
            <a:ext cx="1258827" cy="125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54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2344615" y="399882"/>
            <a:ext cx="7479324" cy="2662467"/>
          </a:xfrm>
        </p:spPr>
        <p:txBody>
          <a:bodyPr>
            <a:normAutofit/>
          </a:bodyPr>
          <a:lstStyle/>
          <a:p>
            <a:r>
              <a:rPr lang="en-GB" sz="6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GB" sz="670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Carry </a:t>
            </a:r>
            <a:r>
              <a:rPr lang="en-GB" sz="6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 a Benefit Check</a:t>
            </a:r>
            <a:endParaRPr lang="en-GB" sz="5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0562" y="3251667"/>
            <a:ext cx="5564798" cy="339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2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6402" y="501650"/>
            <a:ext cx="7772400" cy="1168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Means-Tested Benefits</a:t>
            </a:r>
            <a:endParaRPr lang="en-US" alt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632342" y="1694180"/>
            <a:ext cx="8711809" cy="4983968"/>
          </a:xfrm>
        </p:spPr>
        <p:txBody>
          <a:bodyPr>
            <a:normAutofit/>
          </a:bodyPr>
          <a:lstStyle/>
          <a:p>
            <a:pPr marL="457200" indent="-457200">
              <a:buSzPct val="140000"/>
              <a:buFontTx/>
              <a:buChar char="•"/>
            </a:pPr>
            <a:r>
              <a:rPr lang="en-US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Universal Credit</a:t>
            </a: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Jobseekers </a:t>
            </a:r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Allowance</a:t>
            </a: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Employment &amp; Support Allowance</a:t>
            </a: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 Support</a:t>
            </a: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Pension Credits</a:t>
            </a: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Tax Credits</a:t>
            </a: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Housing Benefit and Council Tax ‘Reduction’</a:t>
            </a:r>
          </a:p>
        </p:txBody>
      </p:sp>
      <p:pic>
        <p:nvPicPr>
          <p:cNvPr id="5" name="Picture 13" descr="welfare-sig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063" y="5490698"/>
            <a:ext cx="2275604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49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676400" y="103199"/>
            <a:ext cx="10515600" cy="1325563"/>
          </a:xfrm>
        </p:spPr>
        <p:txBody>
          <a:bodyPr/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“means test”?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87345" y="1107769"/>
            <a:ext cx="9590314" cy="52557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319" y="3153116"/>
            <a:ext cx="6330547" cy="358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24970" y="1749756"/>
            <a:ext cx="10546265" cy="136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comparison between an individual/couple’s ‘need’ and ‘means’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80740" y="3393651"/>
            <a:ext cx="2068035" cy="3006084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  <a:cs typeface="DokChampa" panose="020B0604020202020204" pitchFamily="34" charset="-34"/>
              </a:rPr>
              <a:t>APPLICABLE</a:t>
            </a:r>
          </a:p>
          <a:p>
            <a:pPr algn="ctr" eaLnBrk="0" hangingPunct="0"/>
            <a:r>
              <a:rPr lang="en-GB" altLang="en-US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  <a:cs typeface="DokChampa" panose="020B0604020202020204" pitchFamily="34" charset="-34"/>
              </a:rPr>
              <a:t>AMOUNT</a:t>
            </a:r>
          </a:p>
          <a:p>
            <a:pPr algn="ctr" eaLnBrk="0" hangingPunct="0"/>
            <a:endParaRPr lang="en-GB" altLang="en-US" b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  <a:cs typeface="DokChampa" panose="020B0604020202020204" pitchFamily="34" charset="-34"/>
            </a:endParaRPr>
          </a:p>
          <a:p>
            <a:pPr algn="ctr" eaLnBrk="0" hangingPunct="0"/>
            <a:r>
              <a:rPr lang="en-GB" altLang="en-US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  <a:cs typeface="DokChampa" panose="020B0604020202020204" pitchFamily="34" charset="-34"/>
              </a:rPr>
              <a:t>(NEED)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691576" y="4418552"/>
            <a:ext cx="2044461" cy="19811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b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  <a:cs typeface="DokChampa" panose="020B0604020202020204" pitchFamily="34" charset="-34"/>
              </a:rPr>
              <a:t>CLAIMANT’S </a:t>
            </a:r>
          </a:p>
          <a:p>
            <a:pPr algn="ctr" eaLnBrk="0" hangingPunct="0"/>
            <a:r>
              <a:rPr lang="en-GB" altLang="en-US" b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  <a:cs typeface="DokChampa" panose="020B0604020202020204" pitchFamily="34" charset="-34"/>
              </a:rPr>
              <a:t>FINANCIAL </a:t>
            </a:r>
          </a:p>
          <a:p>
            <a:pPr algn="ctr" eaLnBrk="0" hangingPunct="0"/>
            <a:r>
              <a:rPr lang="en-GB" altLang="en-US" b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  <a:cs typeface="DokChampa" panose="020B0604020202020204" pitchFamily="34" charset="-34"/>
              </a:rPr>
              <a:t>CIRCUMSTANCES</a:t>
            </a:r>
          </a:p>
          <a:p>
            <a:pPr algn="ctr" eaLnBrk="0" hangingPunct="0"/>
            <a:endParaRPr lang="en-GB" altLang="en-US" b="1" dirty="0">
              <a:solidFill>
                <a:schemeClr val="accent1">
                  <a:lumMod val="75000"/>
                </a:schemeClr>
              </a:solidFill>
              <a:latin typeface="Franklin Gothic Medium" panose="020B0603020102020204" pitchFamily="34" charset="0"/>
              <a:cs typeface="DokChampa" panose="020B0604020202020204" pitchFamily="34" charset="-34"/>
            </a:endParaRPr>
          </a:p>
          <a:p>
            <a:pPr algn="ctr" eaLnBrk="0" hangingPunct="0"/>
            <a:r>
              <a:rPr lang="en-GB" altLang="en-US" b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  <a:cs typeface="DokChampa" panose="020B0604020202020204" pitchFamily="34" charset="-34"/>
              </a:rPr>
              <a:t>(MEANS) </a:t>
            </a:r>
          </a:p>
        </p:txBody>
      </p:sp>
    </p:spTree>
    <p:extLst>
      <p:ext uri="{BB962C8B-B14F-4D97-AF65-F5344CB8AC3E}">
        <p14:creationId xmlns:p14="http://schemas.microsoft.com/office/powerpoint/2010/main" val="428849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21323" y="339787"/>
            <a:ext cx="10515600" cy="1325563"/>
          </a:xfrm>
        </p:spPr>
        <p:txBody>
          <a:bodyPr/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Means-Testing: Applicable Amounts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87345" y="1107769"/>
            <a:ext cx="9590314" cy="52557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18865" y="2119461"/>
            <a:ext cx="10546265" cy="136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law says there are basic levels of income people </a:t>
            </a:r>
            <a:r>
              <a:rPr lang="en-GB" altLang="en-US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</a:t>
            </a:r>
            <a:r>
              <a:rPr lang="en-GB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live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335045" y="3486613"/>
            <a:ext cx="3470494" cy="2183496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Personal Allowance </a:t>
            </a:r>
            <a:endParaRPr lang="en-GB" alt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algn="ctr" eaLnBrk="0" hangingPunct="0"/>
            <a:r>
              <a:rPr lang="en-GB" alt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£</a:t>
            </a:r>
          </a:p>
        </p:txBody>
      </p:sp>
    </p:spTree>
    <p:extLst>
      <p:ext uri="{BB962C8B-B14F-4D97-AF65-F5344CB8AC3E}">
        <p14:creationId xmlns:p14="http://schemas.microsoft.com/office/powerpoint/2010/main" val="150585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21323" y="339787"/>
            <a:ext cx="10515600" cy="1325563"/>
          </a:xfrm>
        </p:spPr>
        <p:txBody>
          <a:bodyPr/>
          <a:lstStyle/>
          <a:p>
            <a:pPr algn="ctr"/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Applicable Amounts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93779" y="4512150"/>
            <a:ext cx="10499523" cy="1100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that ‘need’ can vary depending on circumstances:</a:t>
            </a:r>
            <a:endParaRPr lang="en-GB" alt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70409" y="1665350"/>
            <a:ext cx="10546265" cy="136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93779" y="5373688"/>
            <a:ext cx="1584325" cy="9096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b="1" dirty="0">
                <a:latin typeface="Franklin Gothic Medium" panose="020B0603020102020204" pitchFamily="34" charset="0"/>
              </a:rPr>
              <a:t>PART OF A </a:t>
            </a:r>
          </a:p>
          <a:p>
            <a:pPr algn="ctr" eaLnBrk="0" hangingPunct="0"/>
            <a:r>
              <a:rPr lang="en-GB" altLang="en-US" b="1" dirty="0">
                <a:latin typeface="Franklin Gothic Medium" panose="020B0603020102020204" pitchFamily="34" charset="0"/>
              </a:rPr>
              <a:t>COUPLE</a:t>
            </a:r>
            <a:endParaRPr lang="en-GB" altLang="en-US" sz="2000" i="1" dirty="0">
              <a:latin typeface="Franklin Gothic Medium" panose="020B06030201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97957" y="5373688"/>
            <a:ext cx="1727200" cy="909637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HEALTH </a:t>
            </a:r>
          </a:p>
          <a:p>
            <a:pPr algn="ctr" eaLnBrk="0" hangingPunct="0"/>
            <a:r>
              <a:rPr lang="en-GB" altLang="en-US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ISSUES</a:t>
            </a:r>
            <a:r>
              <a:rPr lang="en-GB" altLang="en-US" sz="20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243540" y="5367278"/>
            <a:ext cx="1584325" cy="9096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CHILDREN</a:t>
            </a:r>
            <a:r>
              <a:rPr lang="en-GB" altLang="en-US" b="1" dirty="0"/>
              <a:t>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17083" y="5367448"/>
            <a:ext cx="1584325" cy="9096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b="1" dirty="0" smtClean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CARE </a:t>
            </a:r>
            <a:r>
              <a:rPr lang="en-GB" altLang="en-US" b="1" dirty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FOR</a:t>
            </a:r>
          </a:p>
          <a:p>
            <a:pPr algn="ctr" eaLnBrk="0" hangingPunct="0"/>
            <a:r>
              <a:rPr lang="en-GB" altLang="en-US" b="1" dirty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SOMEONE</a:t>
            </a:r>
            <a:r>
              <a:rPr lang="en-GB" altLang="en-US" sz="2000" b="1" dirty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 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357371" y="1897885"/>
            <a:ext cx="3470494" cy="2183496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Personal Allowance</a:t>
            </a:r>
            <a:endParaRPr lang="en-GB" alt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algn="ctr" eaLnBrk="0" hangingPunct="0"/>
            <a:r>
              <a:rPr lang="en-GB" alt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£</a:t>
            </a:r>
          </a:p>
        </p:txBody>
      </p:sp>
    </p:spTree>
    <p:extLst>
      <p:ext uri="{BB962C8B-B14F-4D97-AF65-F5344CB8AC3E}">
        <p14:creationId xmlns:p14="http://schemas.microsoft.com/office/powerpoint/2010/main" val="24382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681979" y="1245971"/>
            <a:ext cx="899657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claimant’s Applicable Amount is the total amount </a:t>
            </a:r>
            <a:r>
              <a:rPr lang="en-GB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 </a:t>
            </a:r>
            <a:r>
              <a:rPr lang="en-GB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their ‘need’ is added </a:t>
            </a:r>
            <a:r>
              <a:rPr lang="en-GB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GB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not every person has the same ‘needs’, so not everyone gets the same amount</a:t>
            </a:r>
            <a:endParaRPr lang="en-GB" altLang="en-US" sz="1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070371" y="4082686"/>
            <a:ext cx="2038020" cy="782648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sz="1400" b="1" dirty="0">
                <a:latin typeface="Franklin Gothic Medium" panose="020B0603020102020204" pitchFamily="34" charset="0"/>
              </a:rPr>
              <a:t>PART OF A COUPLE</a:t>
            </a:r>
            <a:r>
              <a:rPr lang="en-GB" altLang="en-US" sz="1400" b="1" dirty="0">
                <a:solidFill>
                  <a:schemeClr val="bg2"/>
                </a:solidFill>
                <a:latin typeface="Franklin Gothic Medium" panose="020B0603020102020204" pitchFamily="34" charset="0"/>
              </a:rPr>
              <a:t> </a:t>
            </a:r>
          </a:p>
          <a:p>
            <a:pPr algn="ctr" eaLnBrk="0" hangingPunct="0"/>
            <a:r>
              <a:rPr lang="en-GB" altLang="en-US" sz="1400" b="1" dirty="0">
                <a:latin typeface="Franklin Gothic Medium" panose="020B0603020102020204" pitchFamily="34" charset="0"/>
              </a:rPr>
              <a:t>£</a:t>
            </a:r>
            <a:endParaRPr lang="en-GB" altLang="en-US" sz="1400" i="1" dirty="0">
              <a:latin typeface="Franklin Gothic Medium" panose="020B06030201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366584" y="3158218"/>
            <a:ext cx="1445594" cy="641912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sz="1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HEALTH</a:t>
            </a:r>
          </a:p>
          <a:p>
            <a:pPr algn="ctr" eaLnBrk="0" hangingPunct="0"/>
            <a:r>
              <a:rPr lang="en-GB" altLang="en-US" sz="1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ISSUES</a:t>
            </a:r>
          </a:p>
          <a:p>
            <a:pPr algn="ctr" eaLnBrk="0" hangingPunct="0"/>
            <a:r>
              <a:rPr lang="en-GB" altLang="en-US" sz="1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£</a:t>
            </a:r>
            <a:endParaRPr lang="en-GB" altLang="en-US" sz="1400" i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1992" name="AutoShape 8" descr="sxK15HAAAAAElFTkSuQmCC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93" name="AutoShape 9" descr="sxK15HAAAAAElFTkSuQmCC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032019" y="5063443"/>
            <a:ext cx="2420277" cy="122237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sz="1600" b="1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Personal Allowance </a:t>
            </a:r>
            <a:endParaRPr lang="en-GB" altLang="en-US" sz="1600" b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  <a:p>
            <a:pPr algn="ctr" eaLnBrk="0" hangingPunct="0"/>
            <a:r>
              <a:rPr lang="en-GB" altLang="en-US" sz="1600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£</a:t>
            </a:r>
            <a:endParaRPr lang="en-GB" altLang="en-US" sz="1600" i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224924" y="3822180"/>
            <a:ext cx="2034466" cy="96794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sz="1600" b="1" dirty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CARER</a:t>
            </a:r>
          </a:p>
          <a:p>
            <a:pPr algn="ctr" eaLnBrk="0" hangingPunct="0"/>
            <a:r>
              <a:rPr lang="en-GB" altLang="en-US" sz="1600" b="1" dirty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£</a:t>
            </a:r>
            <a:r>
              <a:rPr lang="en-GB" altLang="en-US" sz="2400" b="1" dirty="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rPr>
              <a:t> </a:t>
            </a:r>
          </a:p>
        </p:txBody>
      </p:sp>
      <p:sp>
        <p:nvSpPr>
          <p:cNvPr id="42001" name="Down Arrow 18"/>
          <p:cNvSpPr>
            <a:spLocks noChangeArrowheads="1"/>
          </p:cNvSpPr>
          <p:nvPr/>
        </p:nvSpPr>
        <p:spPr bwMode="auto">
          <a:xfrm flipV="1">
            <a:off x="7614788" y="4285302"/>
            <a:ext cx="312370" cy="504825"/>
          </a:xfrm>
          <a:prstGeom prst="downArrow">
            <a:avLst>
              <a:gd name="adj1" fmla="val 50000"/>
              <a:gd name="adj2" fmla="val 4898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40888" y="6256575"/>
            <a:ext cx="12969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1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477342" y="6255293"/>
            <a:ext cx="14627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2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748090" y="6255293"/>
            <a:ext cx="1511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3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1323" y="33978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Applicable Amounts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885861" y="5061565"/>
            <a:ext cx="2420277" cy="122237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sz="1600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Personal Allowance </a:t>
            </a:r>
            <a:endParaRPr lang="en-GB" altLang="en-US" sz="1600" b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  <a:p>
            <a:pPr algn="ctr" eaLnBrk="0" hangingPunct="0"/>
            <a:r>
              <a:rPr lang="en-GB" altLang="en-US" sz="1600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£</a:t>
            </a:r>
            <a:endParaRPr lang="en-GB" altLang="en-US" sz="1600" i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818249" y="5086351"/>
            <a:ext cx="2420277" cy="122237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sz="1600" b="1" dirty="0" smtClean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Personal Allowance</a:t>
            </a:r>
            <a:endParaRPr lang="en-GB" altLang="en-US" sz="1600" b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  <a:p>
            <a:pPr algn="ctr" eaLnBrk="0" hangingPunct="0"/>
            <a:r>
              <a:rPr lang="en-GB" altLang="en-US" sz="1600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£</a:t>
            </a:r>
            <a:endParaRPr lang="en-GB" altLang="en-US" sz="1600" i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2" name="Down Arrow 18"/>
          <p:cNvSpPr>
            <a:spLocks noChangeArrowheads="1"/>
          </p:cNvSpPr>
          <p:nvPr/>
        </p:nvSpPr>
        <p:spPr bwMode="auto">
          <a:xfrm flipV="1">
            <a:off x="1369609" y="4360509"/>
            <a:ext cx="312370" cy="504825"/>
          </a:xfrm>
          <a:prstGeom prst="downArrow">
            <a:avLst>
              <a:gd name="adj1" fmla="val 50000"/>
              <a:gd name="adj2" fmla="val 4898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3" name="Down Arrow 18"/>
          <p:cNvSpPr>
            <a:spLocks noChangeArrowheads="1"/>
          </p:cNvSpPr>
          <p:nvPr/>
        </p:nvSpPr>
        <p:spPr bwMode="auto">
          <a:xfrm flipV="1">
            <a:off x="1818249" y="3301542"/>
            <a:ext cx="312370" cy="504825"/>
          </a:xfrm>
          <a:prstGeom prst="downArrow">
            <a:avLst>
              <a:gd name="adj1" fmla="val 50000"/>
              <a:gd name="adj2" fmla="val 4898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18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“means test”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518967"/>
              </p:ext>
            </p:extLst>
          </p:nvPr>
        </p:nvGraphicFramePr>
        <p:xfrm>
          <a:off x="838200" y="2743200"/>
          <a:ext cx="10432055" cy="3778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Up-Down Arrow 4"/>
          <p:cNvSpPr/>
          <p:nvPr/>
        </p:nvSpPr>
        <p:spPr>
          <a:xfrm>
            <a:off x="6224529" y="2754217"/>
            <a:ext cx="507694" cy="938848"/>
          </a:xfrm>
          <a:prstGeom prst="up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610120" y="3038975"/>
            <a:ext cx="308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Amount of benefit payable</a:t>
            </a:r>
            <a:endParaRPr lang="en-GB" b="1" dirty="0">
              <a:latin typeface="+mj-lt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22867" y="1655648"/>
            <a:ext cx="10546265" cy="1033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difference between the totalled applicable amounts and the client’s income (‘means’)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225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1748" y="1397233"/>
            <a:ext cx="11690252" cy="573238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2400"/>
              </a:spcAft>
            </a:pPr>
            <a:r>
              <a:rPr lang="en-GB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Wages / Self-employed </a:t>
            </a:r>
            <a:r>
              <a:rPr lang="en-GB" alt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earnings </a:t>
            </a:r>
          </a:p>
          <a:p>
            <a:pPr>
              <a:lnSpc>
                <a:spcPct val="80000"/>
              </a:lnSpc>
              <a:spcAft>
                <a:spcPts val="2400"/>
              </a:spcAft>
            </a:pPr>
            <a:r>
              <a:rPr lang="en-GB" alt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Savings / Capital</a:t>
            </a:r>
            <a:r>
              <a:rPr lang="en-GB" alt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altLang="en-US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(creating a ‘</a:t>
            </a:r>
            <a:r>
              <a:rPr lang="en-GB" altLang="en-US" sz="19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Tarrif</a:t>
            </a:r>
            <a:r>
              <a:rPr lang="en-GB" altLang="en-US" sz="19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Income</a:t>
            </a:r>
            <a:r>
              <a:rPr lang="en-GB" altLang="en-US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’)</a:t>
            </a:r>
            <a:endParaRPr lang="en-GB" altLang="en-US" sz="26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spcAft>
                <a:spcPts val="2400"/>
              </a:spcAft>
            </a:pPr>
            <a:r>
              <a:rPr lang="en-GB" alt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Partner’s income </a:t>
            </a:r>
            <a:r>
              <a:rPr lang="en-GB" altLang="en-US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en-GB" alt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altLang="en-US" sz="19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spcAft>
                <a:spcPts val="2400"/>
              </a:spcAft>
            </a:pPr>
            <a:r>
              <a:rPr lang="en-GB" altLang="en-US" sz="2600" b="1" i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</a:t>
            </a:r>
            <a:r>
              <a:rPr lang="en-GB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benefits count as income, but </a:t>
            </a:r>
            <a:r>
              <a:rPr lang="en-GB" alt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Independence Payment </a:t>
            </a:r>
            <a:r>
              <a:rPr lang="en-GB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Attendance Allowance </a:t>
            </a:r>
            <a:r>
              <a:rPr lang="en-GB" alt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don’t.</a:t>
            </a:r>
            <a:endParaRPr lang="en-GB" altLang="en-US" sz="18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Aft>
                <a:spcPts val="2400"/>
              </a:spcAft>
              <a:buNone/>
            </a:pPr>
            <a:endParaRPr lang="en-GB" altLang="en-US" sz="18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Aft>
                <a:spcPts val="2400"/>
              </a:spcAft>
            </a:pP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41495" y="149043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income is looked at? </a:t>
            </a:r>
            <a:r>
              <a:rPr lang="en-GB" altLang="en-US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(‘means’)</a:t>
            </a:r>
          </a:p>
        </p:txBody>
      </p:sp>
    </p:spTree>
    <p:extLst>
      <p:ext uri="{BB962C8B-B14F-4D97-AF65-F5344CB8AC3E}">
        <p14:creationId xmlns:p14="http://schemas.microsoft.com/office/powerpoint/2010/main" val="74477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44884" y="371035"/>
            <a:ext cx="7772400" cy="1168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Means-Tested </a:t>
            </a:r>
            <a:r>
              <a:rPr lang="en-GB" altLang="en-US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alt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632342" y="1694180"/>
            <a:ext cx="8711809" cy="4983968"/>
          </a:xfrm>
        </p:spPr>
        <p:txBody>
          <a:bodyPr>
            <a:normAutofit/>
          </a:bodyPr>
          <a:lstStyle/>
          <a:p>
            <a:pPr marL="457200" indent="-457200">
              <a:buSzPct val="140000"/>
              <a:buFontTx/>
              <a:buChar char="•"/>
            </a:pPr>
            <a:r>
              <a:rPr lang="en-US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Disability Living Allowance (DLA) &amp; Personal Independence Payments (PIP)</a:t>
            </a: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Attendance Allowance (AA)</a:t>
            </a:r>
            <a:endParaRPr lang="en-US" altLang="en-US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Carer’s</a:t>
            </a:r>
            <a:r>
              <a:rPr lang="en-US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Allowance (earnings limit)</a:t>
            </a: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 Benefit*</a:t>
            </a:r>
            <a:endParaRPr lang="en-US" altLang="en-US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Retirement Pension</a:t>
            </a:r>
            <a:endParaRPr lang="en-US" altLang="en-US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SzPct val="140000"/>
              <a:buFontTx/>
              <a:buChar char="•"/>
            </a:pPr>
            <a:r>
              <a:rPr lang="en-US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Contributions-based JSA &amp; ESA</a:t>
            </a:r>
            <a:endParaRPr lang="en-US" altLang="en-US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13" descr="welfare-sig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063" y="5490698"/>
            <a:ext cx="2275604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2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464" y="1751013"/>
            <a:ext cx="9335836" cy="44259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1 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Check 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non-means eligibility criteria (non contributory and contributory)</a:t>
            </a:r>
          </a:p>
          <a:p>
            <a:pPr marL="0" indent="0">
              <a:buNone/>
            </a:pP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sz="2800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2 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Work out a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pplicable amount/personal allowance/minimum guarantee</a:t>
            </a:r>
          </a:p>
          <a:p>
            <a:pPr marL="0" indent="0">
              <a:buNone/>
            </a:pP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sz="2800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3 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Work out the 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income/capital</a:t>
            </a:r>
            <a:endParaRPr lang="en-GB" sz="2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sz="2800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4 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Compare income and the applicable 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amount/personal allowance/minimum guarantee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475584" y="1533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Calculation</a:t>
            </a:r>
          </a:p>
        </p:txBody>
      </p:sp>
      <p:pic>
        <p:nvPicPr>
          <p:cNvPr id="6" name="Picture 4" descr="Abac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908551"/>
            <a:ext cx="1803400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27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57784" y="356515"/>
            <a:ext cx="10515600" cy="1325563"/>
          </a:xfrm>
        </p:spPr>
        <p:txBody>
          <a:bodyPr>
            <a:normAutofit/>
          </a:bodyPr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 Checking Software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1674" y="1840282"/>
            <a:ext cx="10515600" cy="4848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 Benefit Calculator (QBC, on office PCs)</a:t>
            </a:r>
          </a:p>
          <a:p>
            <a:pPr>
              <a:lnSpc>
                <a:spcPct val="100000"/>
              </a:lnSpc>
            </a:pPr>
            <a:endParaRPr lang="en-GB" altLang="en-US" sz="32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Turn2Us (www.turn2us.rg.uk) </a:t>
            </a:r>
          </a:p>
          <a:p>
            <a:pPr>
              <a:lnSpc>
                <a:spcPct val="100000"/>
              </a:lnSpc>
            </a:pPr>
            <a:endParaRPr lang="en-GB" altLang="en-US" sz="32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Entitled to (www.entitledto.co.uk) </a:t>
            </a:r>
          </a:p>
          <a:p>
            <a:pPr marL="0" indent="0">
              <a:lnSpc>
                <a:spcPct val="100000"/>
              </a:lnSpc>
              <a:buNone/>
            </a:pPr>
            <a:endParaRPr lang="en-GB" altLang="en-US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9" descr="C:\Users\connollyc\AppData\Local\Microsoft\Windows\Temporary Internet Files\Content.IE5\KWWPJWS8\large-Computer-LCD-display-0-12903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400" y="3417010"/>
            <a:ext cx="2768600" cy="2681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826" y="3872191"/>
            <a:ext cx="1641748" cy="105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14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189584" y="356515"/>
            <a:ext cx="10515600" cy="1325563"/>
          </a:xfrm>
        </p:spPr>
        <p:txBody>
          <a:bodyPr>
            <a:normAutofit/>
          </a:bodyPr>
          <a:lstStyle/>
          <a:p>
            <a:r>
              <a:rPr alt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session </a:t>
            </a:r>
            <a:r>
              <a:rPr lang="en-GB" alt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aims to</a:t>
            </a:r>
            <a:r>
              <a:rPr alt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1674" y="1840282"/>
            <a:ext cx="10515600" cy="48489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Explain the best way to carry out a benefit </a:t>
            </a:r>
            <a:r>
              <a:rPr lang="en-GB" alt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</a:t>
            </a:r>
            <a:endParaRPr lang="en-GB" altLang="en-US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endParaRPr lang="en-GB" altLang="en-US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en-GB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you an understanding of the means-testing process</a:t>
            </a:r>
            <a:endParaRPr lang="en-GB" alt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buNone/>
            </a:pPr>
            <a:endParaRPr lang="en-GB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en-GB" alt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Enable you to match a client’s situation to their potential entitlement</a:t>
            </a:r>
            <a:endParaRPr lang="en-GB" alt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39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23084" y="0"/>
            <a:ext cx="10515600" cy="1325563"/>
          </a:xfrm>
        </p:spPr>
        <p:txBody>
          <a:bodyPr>
            <a:normAutofit/>
          </a:bodyPr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 </a:t>
            </a:r>
            <a:r>
              <a:rPr lang="en-GB" altLang="en-US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enefit Calculator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84" y="1313376"/>
            <a:ext cx="7239000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64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23084" y="0"/>
            <a:ext cx="10515600" cy="1325563"/>
          </a:xfrm>
        </p:spPr>
        <p:txBody>
          <a:bodyPr>
            <a:normAutofit/>
          </a:bodyPr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Turn2Us online calculator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84" y="1313376"/>
            <a:ext cx="7239000" cy="5295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618" y="1313376"/>
            <a:ext cx="9543978" cy="529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96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57784" y="356515"/>
            <a:ext cx="10515600" cy="1325563"/>
          </a:xfrm>
        </p:spPr>
        <p:txBody>
          <a:bodyPr>
            <a:normAutofit/>
          </a:bodyPr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Entitlement Checking Process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1674" y="1840282"/>
            <a:ext cx="10515600" cy="4848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client’s circumstance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a benefit checklist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 benefit possibilities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eligibility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entitlement to non means-tested benefits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Calculate entitlement to means-tested benefits</a:t>
            </a:r>
            <a:endParaRPr lang="en-GB" alt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GB" altLang="en-US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Image result for clip art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053" y="1840282"/>
            <a:ext cx="506934" cy="46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clip art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553" y="2452955"/>
            <a:ext cx="506934" cy="46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clip art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453" y="3037155"/>
            <a:ext cx="506934" cy="46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clip art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253" y="3672155"/>
            <a:ext cx="506934" cy="46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ip art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260" y="4264735"/>
            <a:ext cx="506934" cy="46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clip art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917" y="4892448"/>
            <a:ext cx="506934" cy="46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8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55078" y="253219"/>
            <a:ext cx="12072256" cy="1325563"/>
          </a:xfrm>
        </p:spPr>
        <p:txBody>
          <a:bodyPr/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offer every client a</a:t>
            </a:r>
            <a:b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 check? 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76551" y="1712206"/>
            <a:ext cx="9590314" cy="60162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alt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 benefit system</a:t>
            </a:r>
          </a:p>
          <a:p>
            <a:pPr marL="0" indent="0">
              <a:buNone/>
            </a:pPr>
            <a:endParaRPr lang="en-GB" altLang="en-US" sz="2800" b="1" u="sng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alt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Maximising Income</a:t>
            </a:r>
          </a:p>
          <a:p>
            <a:pPr marL="0" indent="0">
              <a:buNone/>
            </a:pPr>
            <a:endParaRPr lang="en-GB" altLang="en-US" sz="8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Huge number of entitlements go unclaimed</a:t>
            </a:r>
          </a:p>
          <a:p>
            <a:r>
              <a:rPr lang="en-GB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on other, presenting issues (rent, council tax, debts)</a:t>
            </a:r>
          </a:p>
          <a:p>
            <a:r>
              <a:rPr lang="en-GB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of circumstances </a:t>
            </a:r>
            <a:r>
              <a:rPr lang="en-GB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en-GB" altLang="en-US" sz="24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altLang="en-US" sz="2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alt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Preventing Overpayment</a:t>
            </a:r>
          </a:p>
          <a:p>
            <a:r>
              <a:rPr lang="en-GB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of circumstances</a:t>
            </a:r>
          </a:p>
          <a:p>
            <a:pPr marL="0" indent="0">
              <a:buNone/>
            </a:pPr>
            <a:endParaRPr lang="en-GB" altLang="en-US" sz="20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899" y="2226485"/>
            <a:ext cx="2322576" cy="17434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899" y="3973790"/>
            <a:ext cx="2322576" cy="149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78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57784" y="356515"/>
            <a:ext cx="10515600" cy="1325563"/>
          </a:xfrm>
        </p:spPr>
        <p:txBody>
          <a:bodyPr>
            <a:normAutofit/>
          </a:bodyPr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Entitlement Checking Process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1674" y="1840282"/>
            <a:ext cx="10515600" cy="4848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client’s circumstance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a benefit checklist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 benefit possibilities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eligibility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entitlement to non means-tested benefits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Calculate entitlement to means-tested benefits</a:t>
            </a:r>
            <a:endParaRPr lang="en-GB" alt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GB" altLang="en-US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37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027784" y="514719"/>
            <a:ext cx="10515600" cy="1325563"/>
          </a:xfrm>
        </p:spPr>
        <p:txBody>
          <a:bodyPr>
            <a:normAutofit/>
          </a:bodyPr>
          <a:lstStyle/>
          <a:p>
            <a:r>
              <a:rPr lang="en-GB" alt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client’s circumstances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27784" y="2209239"/>
            <a:ext cx="7929016" cy="4848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information do you need in order when working out a client’s entitlement? </a:t>
            </a:r>
            <a:endParaRPr lang="en-GB" alt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buNone/>
            </a:pPr>
            <a:endParaRPr lang="en-GB" altLang="en-US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MPj032118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784" y="4633692"/>
            <a:ext cx="2405284" cy="206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981" y="4451652"/>
            <a:ext cx="3322637" cy="24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957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152400"/>
            <a:ext cx="8013700" cy="160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affects </a:t>
            </a:r>
            <a:r>
              <a:rPr lang="en-GB" alt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people’s benefit entitlement?</a:t>
            </a:r>
            <a:endParaRPr lang="en-US" alt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901951" y="2581275"/>
            <a:ext cx="1965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200" b="1" dirty="0">
                <a:solidFill>
                  <a:srgbClr val="004D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in the household</a:t>
            </a:r>
            <a:endParaRPr lang="en-US" altLang="en-US" sz="2200" b="1" dirty="0">
              <a:solidFill>
                <a:srgbClr val="004D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3149600" y="4046539"/>
            <a:ext cx="13081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 and Capital</a:t>
            </a:r>
            <a:endParaRPr lang="en-US" altLang="en-US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5461000" y="1881189"/>
            <a:ext cx="2305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 health, disability</a:t>
            </a:r>
            <a:endParaRPr lang="en-US" alt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>
            <a:off x="7716378" y="3090744"/>
            <a:ext cx="1511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</a:t>
            </a:r>
            <a:endParaRPr lang="en-US" altLang="en-US" sz="2400" b="1" dirty="0">
              <a:solidFill>
                <a:srgbClr val="CC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5726113" y="5403746"/>
            <a:ext cx="2190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Insurance contributions</a:t>
            </a:r>
            <a:endParaRPr lang="en-US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4" name="Text Box 11"/>
          <p:cNvSpPr txBox="1">
            <a:spLocks noChangeArrowheads="1"/>
          </p:cNvSpPr>
          <p:nvPr/>
        </p:nvSpPr>
        <p:spPr bwMode="auto">
          <a:xfrm>
            <a:off x="7758113" y="4716463"/>
            <a:ext cx="1943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Mortgages</a:t>
            </a:r>
            <a:endParaRPr lang="en-US" altLang="en-US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5" name="Down Arrow 15"/>
          <p:cNvSpPr>
            <a:spLocks noChangeArrowheads="1"/>
          </p:cNvSpPr>
          <p:nvPr/>
        </p:nvSpPr>
        <p:spPr bwMode="auto">
          <a:xfrm>
            <a:off x="6007100" y="2743200"/>
            <a:ext cx="304800" cy="62230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226" name="Down Arrow 16"/>
          <p:cNvSpPr>
            <a:spLocks noChangeArrowheads="1"/>
          </p:cNvSpPr>
          <p:nvPr/>
        </p:nvSpPr>
        <p:spPr bwMode="auto">
          <a:xfrm rot="-3600000">
            <a:off x="4610100" y="3098800"/>
            <a:ext cx="304800" cy="62230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227" name="Down Arrow 17"/>
          <p:cNvSpPr>
            <a:spLocks noChangeArrowheads="1"/>
          </p:cNvSpPr>
          <p:nvPr/>
        </p:nvSpPr>
        <p:spPr bwMode="auto">
          <a:xfrm rot="-6594509">
            <a:off x="4432300" y="4152900"/>
            <a:ext cx="304800" cy="62230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228" name="Down Arrow 18"/>
          <p:cNvSpPr>
            <a:spLocks noChangeArrowheads="1"/>
          </p:cNvSpPr>
          <p:nvPr/>
        </p:nvSpPr>
        <p:spPr bwMode="auto">
          <a:xfrm flipV="1">
            <a:off x="6383785" y="4696621"/>
            <a:ext cx="304800" cy="62230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229" name="Down Arrow 19"/>
          <p:cNvSpPr>
            <a:spLocks noChangeArrowheads="1"/>
          </p:cNvSpPr>
          <p:nvPr/>
        </p:nvSpPr>
        <p:spPr bwMode="auto">
          <a:xfrm rot="7200000">
            <a:off x="7200900" y="4318000"/>
            <a:ext cx="304800" cy="62230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230" name="Down Arrow 20"/>
          <p:cNvSpPr>
            <a:spLocks noChangeArrowheads="1"/>
          </p:cNvSpPr>
          <p:nvPr/>
        </p:nvSpPr>
        <p:spPr bwMode="auto">
          <a:xfrm rot="5400000">
            <a:off x="7181850" y="3111501"/>
            <a:ext cx="304800" cy="62230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9231" name="Picture 16" descr="C:\Users\hadleyc\AppData\Local\Microsoft\Windows\Temporary Internet Files\Content.IE5\4B7NT2C8\MP90034196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422651"/>
            <a:ext cx="16764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702050" y="5330091"/>
            <a:ext cx="2305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Residency status</a:t>
            </a:r>
            <a:endParaRPr lang="en-US" altLang="en-US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Down Arrow 17"/>
          <p:cNvSpPr>
            <a:spLocks noChangeArrowheads="1"/>
          </p:cNvSpPr>
          <p:nvPr/>
        </p:nvSpPr>
        <p:spPr bwMode="auto">
          <a:xfrm rot="13043144">
            <a:off x="5150580" y="4656265"/>
            <a:ext cx="387046" cy="702095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7698964" y="3754901"/>
            <a:ext cx="1511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Hours</a:t>
            </a:r>
            <a:endParaRPr lang="en-US" altLang="en-US" sz="2400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Down Arrow 20"/>
          <p:cNvSpPr>
            <a:spLocks noChangeArrowheads="1"/>
          </p:cNvSpPr>
          <p:nvPr/>
        </p:nvSpPr>
        <p:spPr bwMode="auto">
          <a:xfrm rot="5400000">
            <a:off x="7110449" y="3735389"/>
            <a:ext cx="304800" cy="62230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A3D8FF"/>
          </a:solidFill>
          <a:ln w="1270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kumimoji="1"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2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Premiums can apply to means tested benefits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There are seven types of premium:</a:t>
            </a: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Disability premium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Severe disability premium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Enhanced disability premium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Pensioner premium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Carer premium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Family premium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Disabled child premium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2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449372"/>
            <a:ext cx="4578350" cy="6099506"/>
          </a:xfrm>
          <a:prstGeom prst="rect">
            <a:avLst/>
          </a:prstGeom>
          <a:noFill/>
          <a:ln w="1270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40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991560" y="189058"/>
            <a:ext cx="10515600" cy="1325563"/>
          </a:xfrm>
        </p:spPr>
        <p:txBody>
          <a:bodyPr>
            <a:normAutofit/>
          </a:bodyPr>
          <a:lstStyle/>
          <a:p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Benefits</a:t>
            </a:r>
            <a:endParaRPr altLang="en-US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87345" y="1107769"/>
            <a:ext cx="9590314" cy="52557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19982" y="1514621"/>
            <a:ext cx="10515600" cy="5498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types of benefits have different      (and multiple) eligibility criteria:</a:t>
            </a:r>
          </a:p>
          <a:p>
            <a:pPr marL="0" indent="0">
              <a:buNone/>
            </a:pPr>
            <a:endParaRPr lang="en-GB" altLang="en-US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tested</a:t>
            </a:r>
          </a:p>
          <a:p>
            <a:pPr marL="457200" lvl="1" indent="0">
              <a:buSzPct val="30000"/>
              <a:buNone/>
            </a:pPr>
            <a:r>
              <a:rPr lang="en-GB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Low income or no income </a:t>
            </a:r>
          </a:p>
          <a:p>
            <a:pPr lvl="1"/>
            <a:r>
              <a:rPr lang="en-GB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Means tested </a:t>
            </a:r>
            <a:endParaRPr lang="en-GB" altLang="en-US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buFontTx/>
              <a:buChar char="-"/>
            </a:pPr>
            <a:r>
              <a:rPr lang="en-GB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contributory benefits</a:t>
            </a:r>
          </a:p>
          <a:p>
            <a:pPr lvl="2">
              <a:buFontTx/>
              <a:buChar char="-"/>
            </a:pPr>
            <a:r>
              <a:rPr lang="en-GB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Contributory benefits – based on NI contributions</a:t>
            </a:r>
            <a:endParaRPr lang="en-GB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jobcentre-pl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365" y="2694060"/>
            <a:ext cx="2160587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93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1387</Words>
  <Application>Microsoft Office PowerPoint</Application>
  <PresentationFormat>Widescreen</PresentationFormat>
  <Paragraphs>271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DokChampa</vt:lpstr>
      <vt:lpstr>Franklin Gothic Medium</vt:lpstr>
      <vt:lpstr>Times New Roman</vt:lpstr>
      <vt:lpstr>Office Theme</vt:lpstr>
      <vt:lpstr>How To Carry Out a Benefit Check</vt:lpstr>
      <vt:lpstr>This session aims to…</vt:lpstr>
      <vt:lpstr>Why do we offer every client a benefit check? </vt:lpstr>
      <vt:lpstr>The Entitlement Checking Process</vt:lpstr>
      <vt:lpstr>The client’s circumstances</vt:lpstr>
      <vt:lpstr>What affects people’s benefit entitlement?</vt:lpstr>
      <vt:lpstr>Premiums</vt:lpstr>
      <vt:lpstr>PowerPoint Presentation</vt:lpstr>
      <vt:lpstr>Types of Benefits</vt:lpstr>
      <vt:lpstr>Means-Tested Benefits</vt:lpstr>
      <vt:lpstr>What is the “means test”?</vt:lpstr>
      <vt:lpstr>Means-Testing: Applicable Amounts</vt:lpstr>
      <vt:lpstr>Applicable Amounts</vt:lpstr>
      <vt:lpstr>PowerPoint Presentation</vt:lpstr>
      <vt:lpstr>The “means test”</vt:lpstr>
      <vt:lpstr>PowerPoint Presentation</vt:lpstr>
      <vt:lpstr>Non Means-Tested Benefits</vt:lpstr>
      <vt:lpstr>PowerPoint Presentation</vt:lpstr>
      <vt:lpstr>Benefit Checking Software</vt:lpstr>
      <vt:lpstr>Quick Benefit Calculator</vt:lpstr>
      <vt:lpstr>Turn2Us online calculator</vt:lpstr>
      <vt:lpstr>The Entitlement Checking Process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Maynard</dc:creator>
  <cp:lastModifiedBy>Mary Bennie</cp:lastModifiedBy>
  <cp:revision>351</cp:revision>
  <cp:lastPrinted>2017-05-04T12:06:00Z</cp:lastPrinted>
  <dcterms:created xsi:type="dcterms:W3CDTF">2015-07-01T12:44:52Z</dcterms:created>
  <dcterms:modified xsi:type="dcterms:W3CDTF">2017-05-10T15:20:08Z</dcterms:modified>
</cp:coreProperties>
</file>