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0" r:id="rId3"/>
    <p:sldId id="261" r:id="rId4"/>
    <p:sldId id="262" r:id="rId5"/>
    <p:sldId id="28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85" r:id="rId17"/>
    <p:sldId id="274" r:id="rId18"/>
    <p:sldId id="273" r:id="rId19"/>
    <p:sldId id="283" r:id="rId20"/>
    <p:sldId id="284" r:id="rId21"/>
    <p:sldId id="275" r:id="rId22"/>
    <p:sldId id="276" r:id="rId23"/>
    <p:sldId id="277" r:id="rId24"/>
    <p:sldId id="278" r:id="rId25"/>
    <p:sldId id="280" r:id="rId26"/>
    <p:sldId id="279" r:id="rId27"/>
    <p:sldId id="282" r:id="rId28"/>
  </p:sldIdLst>
  <p:sldSz cx="12192000" cy="6858000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57" autoAdjust="0"/>
    <p:restoredTop sz="82083" autoAdjust="0"/>
  </p:normalViewPr>
  <p:slideViewPr>
    <p:cSldViewPr snapToGrid="0">
      <p:cViewPr varScale="1">
        <p:scale>
          <a:sx n="72" d="100"/>
          <a:sy n="72" d="100"/>
        </p:scale>
        <p:origin x="134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906735751295334"/>
          <c:y val="0.18032786885245902"/>
          <c:w val="0.47020725388601037"/>
          <c:h val="0.743852459016393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bg1">
                  <a:lumMod val="40000"/>
                  <a:lumOff val="6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rgbClr val="FFC3C4"/>
              </a:solidFill>
              <a:ln>
                <a:solidFill>
                  <a:srgbClr val="C00000"/>
                </a:solidFill>
              </a:ln>
            </c:spPr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-0.15355051409022291"/>
                  <c:y val="0.18857363351498341"/>
                </c:manualLayout>
              </c:layout>
              <c:tx>
                <c:rich>
                  <a:bodyPr/>
                  <a:lstStyle/>
                  <a:p>
                    <a:pPr>
                      <a:defRPr sz="242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Express (verbal)</a:t>
                    </a:r>
                  </a:p>
                </c:rich>
              </c:tx>
              <c:spPr>
                <a:noFill/>
                <a:ln w="2560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6617474044326236"/>
                  <c:y val="-0.10703037924434286"/>
                </c:manualLayout>
              </c:layout>
              <c:spPr>
                <a:noFill/>
                <a:ln w="25609">
                  <a:noFill/>
                </a:ln>
              </c:spPr>
              <c:txPr>
                <a:bodyPr/>
                <a:lstStyle/>
                <a:p>
                  <a:pPr>
                    <a:defRPr sz="242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21249719094439801"/>
                  <c:y val="-9.6126021248755494E-2"/>
                </c:manualLayout>
              </c:layout>
              <c:tx>
                <c:rich>
                  <a:bodyPr/>
                  <a:lstStyle/>
                  <a:p>
                    <a:pPr>
                      <a:defRPr sz="2420" b="0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Express (written)</a:t>
                    </a:r>
                  </a:p>
                </c:rich>
              </c:tx>
              <c:spPr>
                <a:noFill/>
                <a:ln w="25609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609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2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Verbal</c:v>
                </c:pt>
                <c:pt idx="1">
                  <c:v>Implied</c:v>
                </c:pt>
                <c:pt idx="2">
                  <c:v>Written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</c:v>
                </c:pt>
                <c:pt idx="1">
                  <c:v>19</c:v>
                </c:pt>
                <c:pt idx="2">
                  <c:v>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609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15" b="0" i="0" u="none" strike="noStrike" baseline="0">
          <a:solidFill>
            <a:srgbClr val="FFFFFF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02299" cy="3519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2"/>
            <a:ext cx="4002299" cy="3519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6FC67-91D7-4438-8C02-A3FD023994FC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44"/>
            <a:ext cx="4002299" cy="3519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444"/>
            <a:ext cx="4002299" cy="3519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0AEF7-0919-4308-A16E-E88165C4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866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C4112-9B05-4B2A-BA36-9A1435D495F4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73754"/>
            <a:ext cx="7388860" cy="27603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AABF0-8987-4990-A90F-A0FC98C5F4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16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627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TWO </a:t>
            </a:r>
            <a:r>
              <a:rPr lang="en-GB" dirty="0" smtClean="0"/>
              <a:t>TYPES OF</a:t>
            </a:r>
            <a:r>
              <a:rPr lang="en-GB" baseline="0" dirty="0" smtClean="0"/>
              <a:t> RIGHTS/PROTECTIONS FOR PEOPLE IN WORK EXISIT………..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reason we ask status follows next slide..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752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Contractual includes: Rate of pay (though </a:t>
            </a:r>
            <a:r>
              <a:rPr lang="en-GB" dirty="0" smtClean="0"/>
              <a:t>NLW </a:t>
            </a:r>
            <a:r>
              <a:rPr lang="en-GB" dirty="0"/>
              <a:t>UK), hours of work, location </a:t>
            </a:r>
          </a:p>
          <a:p>
            <a:r>
              <a:rPr lang="en-GB" dirty="0"/>
              <a:t>Discuss implications of contract – Mobility clauses; can’t argue after about them.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526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Some exceptions to Working Time Directives (Armed Forces, Police, Junior doctors, Mobile workers &amp; drivers covered by Road Transport Directive)</a:t>
            </a:r>
          </a:p>
          <a:p>
            <a:r>
              <a:rPr lang="en-GB"/>
              <a:t>Breaks (uninterrupted) – 20mins after 6hrs work; 11hrs in each 24hrs; 24hrs in each 7 days)</a:t>
            </a:r>
          </a:p>
          <a:p>
            <a:endParaRPr lang="en-GB"/>
          </a:p>
          <a:p>
            <a:r>
              <a:rPr lang="en-GB"/>
              <a:t>Protection, not obligation – WTD/carehome story and authorised deductions (training etc)</a:t>
            </a:r>
          </a:p>
        </p:txBody>
      </p:sp>
    </p:spTree>
    <p:extLst>
      <p:ext uri="{BB962C8B-B14F-4D97-AF65-F5344CB8AC3E}">
        <p14:creationId xmlns:p14="http://schemas.microsoft.com/office/powerpoint/2010/main" val="2914791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T&amp;C – Right to written statement</a:t>
            </a:r>
          </a:p>
          <a:p>
            <a:r>
              <a:rPr lang="en-GB" dirty="0"/>
              <a:t>Unfair Dismissal – 2yrs service now (except protected criteria – discrimination)</a:t>
            </a:r>
          </a:p>
          <a:p>
            <a:r>
              <a:rPr lang="en-GB" dirty="0"/>
              <a:t>Flexible – Right to ask!!!</a:t>
            </a:r>
          </a:p>
          <a:p>
            <a:r>
              <a:rPr lang="en-GB" dirty="0"/>
              <a:t>Workers can complain to enforcement agencies (NMW – HMRC, Safety – HSE) but can’t claim Tribunal. Discrimination </a:t>
            </a:r>
            <a:r>
              <a:rPr lang="en-GB" dirty="0" smtClean="0"/>
              <a:t>different</a:t>
            </a:r>
          </a:p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EVERYTHING</a:t>
            </a:r>
            <a:r>
              <a:rPr lang="en-GB" baseline="0" dirty="0" smtClean="0"/>
              <a:t> OUTWITH IS CONTRACTUAL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970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Most common perception is that contracts are written / have no contract if not in writing!</a:t>
            </a:r>
          </a:p>
          <a:p>
            <a:endParaRPr lang="en-GB" dirty="0"/>
          </a:p>
          <a:p>
            <a:r>
              <a:rPr lang="en-GB" u="sng" dirty="0"/>
              <a:t>ASK:</a:t>
            </a:r>
            <a:r>
              <a:rPr lang="en-GB" dirty="0"/>
              <a:t> What can make up in lieu of written contract? -  Job advert, info on notice board, customs and practice (give </a:t>
            </a:r>
            <a:r>
              <a:rPr lang="en-GB" dirty="0" err="1"/>
              <a:t>teabreak</a:t>
            </a:r>
            <a:r>
              <a:rPr lang="en-GB" dirty="0"/>
              <a:t>/new employer example), verbal agreements (hard to prove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EX2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  <a:p>
            <a:r>
              <a:rPr lang="en-GB" dirty="0" smtClean="0"/>
              <a:t>Remind</a:t>
            </a:r>
            <a:r>
              <a:rPr lang="en-GB" baseline="0" dirty="0" smtClean="0"/>
              <a:t> that contracts aren’t just about rights – The have obligations included (such as “mobility” clauses, zero hours = lack of work etc.)</a:t>
            </a:r>
          </a:p>
          <a:p>
            <a:endParaRPr lang="en-GB" dirty="0" smtClean="0"/>
          </a:p>
          <a:p>
            <a:r>
              <a:rPr lang="en-GB" b="1" dirty="0" smtClean="0"/>
              <a:t>WE NOW NEED TO MOVE </a:t>
            </a:r>
            <a:r>
              <a:rPr lang="en-GB" b="1" dirty="0"/>
              <a:t>ON TO DISCUSS EMPLOYMENT ENDING</a:t>
            </a:r>
          </a:p>
        </p:txBody>
      </p:sp>
    </p:spTree>
    <p:extLst>
      <p:ext uri="{BB962C8B-B14F-4D97-AF65-F5344CB8AC3E}">
        <p14:creationId xmlns:p14="http://schemas.microsoft.com/office/powerpoint/2010/main" val="1293243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Effectively, in very broad</a:t>
            </a:r>
            <a:r>
              <a:rPr lang="en-GB" baseline="0" dirty="0" smtClean="0"/>
              <a:t> terms </a:t>
            </a:r>
            <a:r>
              <a:rPr lang="en-GB" dirty="0" smtClean="0"/>
              <a:t>employment can be ended</a:t>
            </a:r>
            <a:r>
              <a:rPr lang="en-GB" baseline="0" dirty="0" smtClean="0"/>
              <a:t> in one of two ways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DISMISS - Fair</a:t>
            </a:r>
            <a:r>
              <a:rPr lang="en-GB" baseline="0" dirty="0" smtClean="0"/>
              <a:t> and unfair dismissal and redundancy fall under this</a:t>
            </a:r>
          </a:p>
          <a:p>
            <a:endParaRPr lang="en-GB" baseline="0" dirty="0" smtClean="0"/>
          </a:p>
          <a:p>
            <a:r>
              <a:rPr lang="en-GB" baseline="0" dirty="0" smtClean="0"/>
              <a:t>RESIGN - Retiring (unless employer forces! Unfair) and constructive dismissal full under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193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When looking at dismissal we almost</a:t>
            </a:r>
            <a:r>
              <a:rPr lang="en-GB" baseline="0" dirty="0" smtClean="0"/>
              <a:t> always look at think about it in terms of “fair” and “unfair”: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This</a:t>
            </a:r>
            <a:r>
              <a:rPr lang="en-GB" baseline="0" dirty="0" smtClean="0"/>
              <a:t> is just an intro, challenging/examining in Employment 2 session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7763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Some </a:t>
            </a:r>
            <a:r>
              <a:rPr lang="en-GB" dirty="0"/>
              <a:t>things don’t need to be examined for rights and wrongs….</a:t>
            </a:r>
          </a:p>
          <a:p>
            <a:r>
              <a:rPr lang="en-GB" dirty="0"/>
              <a:t>Two year’s service not required!</a:t>
            </a:r>
          </a:p>
        </p:txBody>
      </p:sp>
    </p:spTree>
    <p:extLst>
      <p:ext uri="{BB962C8B-B14F-4D97-AF65-F5344CB8AC3E}">
        <p14:creationId xmlns:p14="http://schemas.microsoft.com/office/powerpoint/2010/main" val="1768792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Whilst </a:t>
            </a:r>
            <a:r>
              <a:rPr lang="en-GB" dirty="0"/>
              <a:t>we talk about people’s right to claim unfair dismissal, </a:t>
            </a:r>
            <a:r>
              <a:rPr lang="en-GB" b="1" u="sng" dirty="0"/>
              <a:t>the employer has rights to dismiss </a:t>
            </a:r>
            <a:r>
              <a:rPr lang="en-GB" b="1" u="sng" dirty="0" smtClean="0"/>
              <a:t>too </a:t>
            </a:r>
            <a:r>
              <a:rPr lang="en-GB" b="0" u="none" dirty="0" smtClean="0"/>
              <a:t>– Our temptation say always assume unfair</a:t>
            </a:r>
            <a:endParaRPr lang="en-GB" b="1" u="sng" dirty="0" smtClean="0"/>
          </a:p>
          <a:p>
            <a:endParaRPr lang="en-GB" dirty="0"/>
          </a:p>
          <a:p>
            <a:r>
              <a:rPr lang="en-GB" dirty="0"/>
              <a:t>OTHER – Employer acted reasonably in their assertion (info given – Give ASDA stealing case example)</a:t>
            </a:r>
          </a:p>
          <a:p>
            <a:r>
              <a:rPr lang="en-GB" dirty="0"/>
              <a:t>GROSS MISCONDUCT - Explain</a:t>
            </a:r>
          </a:p>
        </p:txBody>
      </p:sp>
    </p:spTree>
    <p:extLst>
      <p:ext uri="{BB962C8B-B14F-4D97-AF65-F5344CB8AC3E}">
        <p14:creationId xmlns:p14="http://schemas.microsoft.com/office/powerpoint/2010/main" val="10364660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EX 3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86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dirty="0"/>
              <a:t>Bureau’s role is to see where they client stands in terms of rights and resolutions of problems</a:t>
            </a:r>
          </a:p>
          <a:p>
            <a:pPr>
              <a:buFontTx/>
              <a:buChar char="•"/>
            </a:pPr>
            <a:endParaRPr lang="en-GB" dirty="0"/>
          </a:p>
          <a:p>
            <a:pPr>
              <a:buFontTx/>
              <a:buChar char="•"/>
            </a:pPr>
            <a:r>
              <a:rPr lang="en-GB"/>
              <a:t>ASK WHAT TYPE OF ISSUES THEY THINK WE WILL SEE…..</a:t>
            </a:r>
          </a:p>
        </p:txBody>
      </p:sp>
    </p:spTree>
    <p:extLst>
      <p:ext uri="{BB962C8B-B14F-4D97-AF65-F5344CB8AC3E}">
        <p14:creationId xmlns:p14="http://schemas.microsoft.com/office/powerpoint/2010/main" val="2024762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People often talk about:</a:t>
            </a:r>
          </a:p>
          <a:p>
            <a:endParaRPr lang="en-GB" dirty="0"/>
          </a:p>
          <a:p>
            <a:r>
              <a:rPr lang="en-GB" dirty="0"/>
              <a:t>Explain construct and wrong (contractual, effectively – reason irrelevant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People </a:t>
            </a:r>
            <a:r>
              <a:rPr lang="en-GB" dirty="0" err="1" smtClean="0"/>
              <a:t>frequentl</a:t>
            </a:r>
            <a:r>
              <a:rPr lang="en-GB" dirty="0" smtClean="0"/>
              <a:t> </a:t>
            </a:r>
            <a:r>
              <a:rPr lang="en-GB" dirty="0" err="1" smtClean="0"/>
              <a:t>misinterprete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Notice – must give employer (contract if there/stat of 1wk if less2yr, 2wk after) – Can sue employee!</a:t>
            </a:r>
          </a:p>
        </p:txBody>
      </p:sp>
    </p:spTree>
    <p:extLst>
      <p:ext uri="{BB962C8B-B14F-4D97-AF65-F5344CB8AC3E}">
        <p14:creationId xmlns:p14="http://schemas.microsoft.com/office/powerpoint/2010/main" val="36346643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AS MENTIONED REDUNDNACY FALLS UNDER DISMISSALQs</a:t>
            </a:r>
            <a:r>
              <a:rPr lang="en-GB" baseline="0" dirty="0" smtClean="0"/>
              <a:t> to ask/consider:</a:t>
            </a:r>
          </a:p>
          <a:p>
            <a:pPr>
              <a:buFontTx/>
              <a:buNone/>
            </a:pPr>
            <a:endParaRPr lang="en-GB" dirty="0" smtClean="0"/>
          </a:p>
          <a:p>
            <a:pPr>
              <a:buFontTx/>
              <a:buChar char="•"/>
            </a:pPr>
            <a:r>
              <a:rPr lang="en-GB" dirty="0" smtClean="0"/>
              <a:t>Employer </a:t>
            </a:r>
            <a:r>
              <a:rPr lang="en-GB" dirty="0"/>
              <a:t>ceased to exist (*comp scheme); role no longer exists – lost contracts; downsize/done by others – ASK GROUP</a:t>
            </a:r>
          </a:p>
          <a:p>
            <a:pPr>
              <a:buFontTx/>
              <a:buChar char="•"/>
            </a:pPr>
            <a:r>
              <a:rPr lang="en-GB" dirty="0"/>
              <a:t>Notice = 30 days before the first of the dismissals takes effect where between 20 &amp; 29 redundancy dismissals are proposed at one establishment within a ninety day period; 90 days before the first of the dismissals takes effect in a case where 100 or more redundancy dismissals are proposed at one establishment within a ninety day period</a:t>
            </a:r>
            <a:r>
              <a:rPr lang="en-GB" b="1" dirty="0"/>
              <a:t>.</a:t>
            </a:r>
          </a:p>
          <a:p>
            <a:r>
              <a:rPr lang="en-GB" dirty="0"/>
              <a:t>Extra week for every year service over 2 up to 12</a:t>
            </a:r>
          </a:p>
          <a:p>
            <a:pPr>
              <a:buFontTx/>
              <a:buChar char="•"/>
            </a:pPr>
            <a:r>
              <a:rPr lang="en-GB" dirty="0"/>
              <a:t>Must consult each employee, or group if over 20 (TU or group reps) – take action if not followed; Letter setting out reasons and proposals</a:t>
            </a:r>
          </a:p>
          <a:p>
            <a:pPr>
              <a:buFontTx/>
              <a:buChar char="•"/>
            </a:pPr>
            <a:r>
              <a:rPr lang="en-GB" dirty="0"/>
              <a:t>Clear selection process (though no set one by law) and right to appeal</a:t>
            </a:r>
          </a:p>
          <a:p>
            <a:pPr>
              <a:buFontTx/>
              <a:buChar char="•"/>
            </a:pPr>
            <a:r>
              <a:rPr lang="en-GB" dirty="0"/>
              <a:t>2 years before able to claim pay (notice only before that)</a:t>
            </a:r>
          </a:p>
          <a:p>
            <a:pPr>
              <a:buFontTx/>
              <a:buChar char="•"/>
            </a:pPr>
            <a:r>
              <a:rPr lang="en-GB" dirty="0"/>
              <a:t>Too much to go into, but alternative work &amp; relocation (trial)</a:t>
            </a:r>
          </a:p>
        </p:txBody>
      </p:sp>
    </p:spTree>
    <p:extLst>
      <p:ext uri="{BB962C8B-B14F-4D97-AF65-F5344CB8AC3E}">
        <p14:creationId xmlns:p14="http://schemas.microsoft.com/office/powerpoint/2010/main" val="1205765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/>
              <a:t>SSP – waiting days (3), dependent on income, last 28 weeks</a:t>
            </a:r>
          </a:p>
          <a:p>
            <a:pPr>
              <a:buFontTx/>
              <a:buChar char="•"/>
            </a:pPr>
            <a:r>
              <a:rPr lang="en-GB"/>
              <a:t>Employee should keep in regular contact (esp if in contract)</a:t>
            </a:r>
          </a:p>
          <a:p>
            <a:pPr>
              <a:buFontTx/>
              <a:buChar char="•"/>
            </a:pPr>
            <a:r>
              <a:rPr lang="en-GB"/>
              <a:t>DISCIPLINARY AND DISMISSAL PROCEDURES FOLLOWED! Asked about: Meetings (vol, but help), medicals/contact GP (vol, but help)</a:t>
            </a:r>
          </a:p>
          <a:p>
            <a:pPr>
              <a:buFontTx/>
              <a:buChar char="•"/>
            </a:pPr>
            <a:r>
              <a:rPr lang="en-GB"/>
              <a:t>Intermittent absence – Should get reasons, evidence, causes (own/work?) </a:t>
            </a:r>
          </a:p>
          <a:p>
            <a:pPr>
              <a:buFontTx/>
              <a:buChar char="•"/>
            </a:pPr>
            <a:r>
              <a:rPr lang="en-GB"/>
              <a:t>Single absence – No set time limit, should be looked at on own merits (surgery etc) and likelihood of return </a:t>
            </a:r>
          </a:p>
          <a:p>
            <a:pPr>
              <a:buFontTx/>
              <a:buChar char="•"/>
            </a:pPr>
            <a:r>
              <a:rPr lang="en-GB"/>
              <a:t>Explain difference to FRUSTRATION OF CONTRACT (Employee cannot do job because of unforeseen change in circs.) means no longer exists</a:t>
            </a:r>
          </a:p>
        </p:txBody>
      </p:sp>
    </p:spTree>
    <p:extLst>
      <p:ext uri="{BB962C8B-B14F-4D97-AF65-F5344CB8AC3E}">
        <p14:creationId xmlns:p14="http://schemas.microsoft.com/office/powerpoint/2010/main" val="28745178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ACAS = Advisory, conciliation &amp; arbitration services – Now play a role in the new employment tribunal system (since July 2013)</a:t>
            </a:r>
          </a:p>
          <a:p>
            <a:endParaRPr lang="en-GB"/>
          </a:p>
          <a:p>
            <a:r>
              <a:rPr lang="en-GB"/>
              <a:t>Both employee and employer have tools to resolve disputes and grievances during and after employment ended</a:t>
            </a:r>
          </a:p>
          <a:p>
            <a:r>
              <a:rPr lang="en-GB"/>
              <a:t>ET is six month for redundancy pay</a:t>
            </a:r>
          </a:p>
        </p:txBody>
      </p:sp>
    </p:spTree>
    <p:extLst>
      <p:ext uri="{BB962C8B-B14F-4D97-AF65-F5344CB8AC3E}">
        <p14:creationId xmlns:p14="http://schemas.microsoft.com/office/powerpoint/2010/main" val="17223003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Will look at in the second employment session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2943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will dive into this </a:t>
            </a:r>
            <a:r>
              <a:rPr lang="en-GB" smtClean="0"/>
              <a:t>in employment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380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4988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398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USE FLIPCHART</a:t>
            </a:r>
          </a:p>
        </p:txBody>
      </p:sp>
    </p:spTree>
    <p:extLst>
      <p:ext uri="{BB962C8B-B14F-4D97-AF65-F5344CB8AC3E}">
        <p14:creationId xmlns:p14="http://schemas.microsoft.com/office/powerpoint/2010/main" val="3421752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/>
              <a:t>In WDC, we’ve seen for a while Zero hour contracts (WDC, NHS &amp; Private); Lot of service sector and care home jobs; Young employees treated as disposable and misinformed about rights; TUPE </a:t>
            </a:r>
          </a:p>
          <a:p>
            <a:pPr>
              <a:buFontTx/>
              <a:buChar char="•"/>
            </a:pPr>
            <a:r>
              <a:rPr lang="en-GB"/>
              <a:t>Discrimination – not so much seen but seen as one of the major issues</a:t>
            </a:r>
          </a:p>
          <a:p>
            <a:pPr>
              <a:buFontTx/>
              <a:buChar char="•"/>
            </a:pPr>
            <a:r>
              <a:rPr lang="en-GB"/>
              <a:t>Other conditions = Heath &amp; Safety, Bullying!</a:t>
            </a:r>
          </a:p>
        </p:txBody>
      </p:sp>
    </p:spTree>
    <p:extLst>
      <p:ext uri="{BB962C8B-B14F-4D97-AF65-F5344CB8AC3E}">
        <p14:creationId xmlns:p14="http://schemas.microsoft.com/office/powerpoint/2010/main" val="599534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Give handout – Explain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AABF0-8987-4990-A90F-A0FC98C5F48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15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GB" dirty="0"/>
              <a:t>Law acknowledges imbalance between employers (resources &amp; threat of unemployment) and </a:t>
            </a:r>
            <a:r>
              <a:rPr lang="en-GB" b="1" u="sng" dirty="0"/>
              <a:t>redresses with rights </a:t>
            </a:r>
            <a:r>
              <a:rPr lang="en-GB" dirty="0"/>
              <a:t>– A </a:t>
            </a:r>
            <a:r>
              <a:rPr lang="en-GB" dirty="0" smtClean="0"/>
              <a:t>lot on both sides ‘baffled’ </a:t>
            </a:r>
            <a:r>
              <a:rPr lang="en-GB" dirty="0"/>
              <a:t>with misinterpreted regulations and laws</a:t>
            </a:r>
          </a:p>
          <a:p>
            <a:pPr>
              <a:buFontTx/>
              <a:buChar char="•"/>
            </a:pPr>
            <a:r>
              <a:rPr lang="en-GB" dirty="0"/>
              <a:t>In resolving these disputes, we need to establish the client’s </a:t>
            </a:r>
            <a:r>
              <a:rPr lang="en-GB" dirty="0" smtClean="0"/>
              <a:t>rights AND responsibilities are </a:t>
            </a:r>
            <a:r>
              <a:rPr lang="en-GB" dirty="0"/>
              <a:t>in the situation</a:t>
            </a:r>
          </a:p>
          <a:p>
            <a:pPr>
              <a:buFontTx/>
              <a:buChar char="•"/>
            </a:pPr>
            <a:endParaRPr lang="en-GB" dirty="0"/>
          </a:p>
          <a:p>
            <a:r>
              <a:rPr lang="en-GB" dirty="0" smtClean="0"/>
              <a:t>To work out rights/protections we need to know status</a:t>
            </a:r>
            <a:r>
              <a:rPr lang="en-GB" dirty="0"/>
              <a:t>: Ask what we mean by EMPLOYMENT STATUS / WHAT ARE STATUSES?</a:t>
            </a:r>
          </a:p>
          <a:p>
            <a:pPr>
              <a:buFontTx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66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Usually face </a:t>
            </a:r>
            <a:r>
              <a:rPr lang="en-GB" dirty="0" smtClean="0"/>
              <a:t>EMPLOYEE….. Some told SELF-EMPLOYED</a:t>
            </a:r>
            <a:r>
              <a:rPr lang="en-GB" dirty="0"/>
              <a:t>, but can be tricky between employee &amp; worker</a:t>
            </a:r>
          </a:p>
        </p:txBody>
      </p:sp>
    </p:spTree>
    <p:extLst>
      <p:ext uri="{BB962C8B-B14F-4D97-AF65-F5344CB8AC3E}">
        <p14:creationId xmlns:p14="http://schemas.microsoft.com/office/powerpoint/2010/main" val="4187894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DEFINITION FORMED BY CASELAW OVER THE YEARS: </a:t>
            </a:r>
          </a:p>
          <a:p>
            <a:r>
              <a:rPr lang="en-GB" dirty="0"/>
              <a:t>1 - Receives remuneration for work (most basic</a:t>
            </a:r>
            <a:r>
              <a:rPr lang="en-GB" dirty="0" smtClean="0"/>
              <a:t>) – Is it place of work or agency;</a:t>
            </a:r>
            <a:endParaRPr lang="en-GB" dirty="0"/>
          </a:p>
          <a:p>
            <a:r>
              <a:rPr lang="en-GB" dirty="0"/>
              <a:t>2 - Is required to carry out at least some of the task themselves (IE: not hire someone else to do it – </a:t>
            </a:r>
            <a:r>
              <a:rPr lang="en-GB" dirty="0" err="1"/>
              <a:t>caselaw</a:t>
            </a:r>
            <a:r>
              <a:rPr lang="en-GB" dirty="0"/>
              <a:t> found a lorry driver hiring someone else to do it was not employed);</a:t>
            </a:r>
          </a:p>
          <a:p>
            <a:r>
              <a:rPr lang="en-GB" dirty="0"/>
              <a:t>3 -Employer has </a:t>
            </a:r>
            <a:r>
              <a:rPr lang="en-GB" b="1" dirty="0"/>
              <a:t>control</a:t>
            </a:r>
            <a:r>
              <a:rPr lang="en-GB" dirty="0"/>
              <a:t> over setting </a:t>
            </a:r>
            <a:r>
              <a:rPr lang="en-GB" b="1" i="1" dirty="0"/>
              <a:t>where</a:t>
            </a:r>
            <a:r>
              <a:rPr lang="en-GB" dirty="0"/>
              <a:t>, when &amp; what of </a:t>
            </a:r>
            <a:r>
              <a:rPr lang="en-GB" dirty="0" smtClean="0"/>
              <a:t>work – self employed builder</a:t>
            </a:r>
            <a:r>
              <a:rPr lang="en-GB" baseline="0" dirty="0" smtClean="0"/>
              <a:t> doing job doesn’t 9-5 at site</a:t>
            </a:r>
            <a:r>
              <a:rPr lang="en-GB" dirty="0" smtClean="0"/>
              <a:t>;</a:t>
            </a:r>
          </a:p>
          <a:p>
            <a:r>
              <a:rPr lang="en-GB" dirty="0" smtClean="0"/>
              <a:t>4 – Mutual obligation = Employer</a:t>
            </a:r>
            <a:r>
              <a:rPr lang="en-GB" baseline="0" dirty="0" smtClean="0"/>
              <a:t> has to provide work or pay in lieu </a:t>
            </a:r>
            <a:r>
              <a:rPr lang="en-GB" b="1" i="1" baseline="0" dirty="0" smtClean="0"/>
              <a:t>AND</a:t>
            </a:r>
            <a:r>
              <a:rPr lang="en-GB" baseline="0" dirty="0" smtClean="0"/>
              <a:t> employee must take it (worker/self employed doesn’t)</a:t>
            </a:r>
          </a:p>
          <a:p>
            <a:endParaRPr lang="en-GB" dirty="0"/>
          </a:p>
          <a:p>
            <a:r>
              <a:rPr lang="en-GB" dirty="0"/>
              <a:t>OTHER CRITERIA: Obvious purpose &amp; intent of both parties; Only working for that organisation / integration into organisation; How wages are paid (tax/NI);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824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Workers can reject work</a:t>
            </a:r>
            <a:r>
              <a:rPr lang="en-GB" baseline="0" dirty="0" smtClean="0"/>
              <a:t> (though may not get any future if do!) – Zero hour different as employer don’t have to provide work, but employee must do it!</a:t>
            </a:r>
          </a:p>
          <a:p>
            <a:r>
              <a:rPr lang="en-GB" baseline="0" dirty="0" smtClean="0"/>
              <a:t>Unlikely to be paid by place of work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lot of people being told Self Employer by employer – Just because told, doesn’t mean so! Some employers do it to avoid tax/NI</a:t>
            </a:r>
            <a:r>
              <a:rPr lang="en-GB" dirty="0" smtClean="0"/>
              <a:t>!</a:t>
            </a:r>
          </a:p>
          <a:p>
            <a:endParaRPr lang="en-GB" dirty="0" smtClean="0"/>
          </a:p>
          <a:p>
            <a:r>
              <a:rPr lang="en-GB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EX 1</a:t>
            </a:r>
            <a:endParaRPr lang="en-GB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/>
          </a:p>
          <a:p>
            <a:r>
              <a:rPr lang="en-GB" dirty="0"/>
              <a:t>As mentioned, status dictates rights……</a:t>
            </a:r>
          </a:p>
        </p:txBody>
      </p:sp>
    </p:spTree>
    <p:extLst>
      <p:ext uri="{BB962C8B-B14F-4D97-AF65-F5344CB8AC3E}">
        <p14:creationId xmlns:p14="http://schemas.microsoft.com/office/powerpoint/2010/main" val="18725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baseline="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West Dunbartonshire Citizens Advice Bureau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rgbClr val="0070C0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09CFC-9123-41CC-9FF5-00DEDAB1E8C9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GB" dirty="0" smtClean="0"/>
              <a:t>August 2015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655" y="400874"/>
            <a:ext cx="1258827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5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714A2-1086-436B-B6FD-52127F30F625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41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3A52-4FBC-4546-8BFF-7877AF71A079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938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37E7C-C7D4-4112-811D-6EE199D957FA}" type="datetimeFigureOut">
              <a:rPr lang="en-GB"/>
              <a:pPr>
                <a:defRPr/>
              </a:pPr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7D96A-27E7-4611-8278-225CEA5B6B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17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+mj-lt"/>
              </a:defRPr>
            </a:lvl1pPr>
            <a:lvl2pPr>
              <a:defRPr>
                <a:solidFill>
                  <a:srgbClr val="0070C0"/>
                </a:solidFill>
                <a:latin typeface="+mj-lt"/>
              </a:defRPr>
            </a:lvl2pPr>
            <a:lvl3pPr>
              <a:defRPr>
                <a:solidFill>
                  <a:srgbClr val="0070C0"/>
                </a:solidFill>
                <a:latin typeface="+mj-lt"/>
              </a:defRPr>
            </a:lvl3pPr>
            <a:lvl4pPr>
              <a:defRPr>
                <a:solidFill>
                  <a:srgbClr val="0070C0"/>
                </a:solidFill>
                <a:latin typeface="+mj-lt"/>
              </a:defRPr>
            </a:lvl4pPr>
            <a:lvl5pPr>
              <a:defRPr>
                <a:solidFill>
                  <a:srgbClr val="0070C0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6261F-AFD0-42C1-8410-11A001D5699D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rgbClr val="0070C0"/>
                </a:solidFill>
                <a:latin typeface="+mj-lt"/>
              </a:defRPr>
            </a:lvl1pPr>
          </a:lstStyle>
          <a:p>
            <a:r>
              <a:rPr lang="en-GB" dirty="0" smtClean="0"/>
              <a:t>August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71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3C643-3941-4E39-9F34-044E39D3ABEF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375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02396-C158-4FD7-B12F-E6D60394DD0C}" type="datetime1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1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6BF1-A4BF-4C96-AD55-AE9D69841133}" type="datetime1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0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1926A-C7FA-4C7B-9618-5F0D765FFCDE}" type="datetime1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3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7D446-8350-4771-8478-24954894CB00}" type="datetime1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1CC11-8A3B-4005-B00F-C6348BF0AFF5}" type="datetime1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781BE-1A8E-4E57-BC34-112582BD6371}" type="datetime1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01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252-A5C2-4459-8E89-A0E723429327}" type="datetime1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934B-D884-4369-BFE2-ED6B24CE7D0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917" y="398492"/>
            <a:ext cx="1258827" cy="125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54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rgbClr val="0070C0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3371" y="9263"/>
            <a:ext cx="9144000" cy="1918669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 Dunbartonshire Citizens Advice Bureau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127" y="5276144"/>
            <a:ext cx="9144000" cy="1655762"/>
          </a:xfrm>
        </p:spPr>
        <p:txBody>
          <a:bodyPr/>
          <a:lstStyle/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 (Session 1)</a:t>
            </a:r>
            <a:endParaRPr lang="en-GB" sz="5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4" descr="business_labor_employment_la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77711" y="2066304"/>
            <a:ext cx="3562177" cy="357600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674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2424114" y="214314"/>
            <a:ext cx="8243887" cy="1462087"/>
          </a:xfrm>
        </p:spPr>
        <p:txBody>
          <a:bodyPr/>
          <a:lstStyle/>
          <a:p>
            <a:r>
              <a:rPr lang="en-GB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Statutory 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and</a:t>
            </a:r>
            <a:r>
              <a:rPr lang="en-GB" sz="36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GB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Contractual 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Rights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>
          <a:xfrm>
            <a:off x="6024564" y="2565400"/>
            <a:ext cx="4459287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Statutory Rights –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Provides minimum level of protection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sz="28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lnSpc>
                <a:spcPct val="90000"/>
              </a:lnSpc>
            </a:pP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Contractual Rights –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Additional rights</a:t>
            </a:r>
          </a:p>
        </p:txBody>
      </p:sp>
      <p:grpSp>
        <p:nvGrpSpPr>
          <p:cNvPr id="36868" name="Group 4"/>
          <p:cNvGrpSpPr>
            <a:grpSpLocks noGrp="1"/>
          </p:cNvGrpSpPr>
          <p:nvPr/>
        </p:nvGrpSpPr>
        <p:grpSpPr bwMode="auto">
          <a:xfrm>
            <a:off x="2143126" y="2817813"/>
            <a:ext cx="3603625" cy="2501900"/>
            <a:chOff x="338" y="2110"/>
            <a:chExt cx="2356" cy="1465"/>
          </a:xfrm>
        </p:grpSpPr>
        <p:sp>
          <p:nvSpPr>
            <p:cNvPr id="36869" name="AutoShape 5"/>
            <p:cNvSpPr>
              <a:spLocks noChangeArrowheads="1"/>
            </p:cNvSpPr>
            <p:nvPr/>
          </p:nvSpPr>
          <p:spPr bwMode="auto">
            <a:xfrm flipV="1">
              <a:off x="338" y="2844"/>
              <a:ext cx="2356" cy="73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2 w 21600"/>
                <a:gd name="T13" fmla="*/ 4491 h 21600"/>
                <a:gd name="T14" fmla="*/ 17098 w 21600"/>
                <a:gd name="T15" fmla="*/ 1710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0" name="AutoShape 6"/>
            <p:cNvSpPr>
              <a:spLocks noChangeArrowheads="1"/>
            </p:cNvSpPr>
            <p:nvPr/>
          </p:nvSpPr>
          <p:spPr bwMode="auto">
            <a:xfrm>
              <a:off x="950" y="2110"/>
              <a:ext cx="1122" cy="715"/>
            </a:xfrm>
            <a:prstGeom prst="triangle">
              <a:avLst>
                <a:gd name="adj" fmla="val 50000"/>
              </a:avLst>
            </a:prstGeom>
            <a:solidFill>
              <a:srgbClr val="FF6367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kumimoji="1" lang="en-GB" sz="2400">
                <a:latin typeface="Times New Roman" pitchFamily="18" charset="0"/>
              </a:endParaRPr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727" y="2309"/>
              <a:ext cx="1817" cy="27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1"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Contractual rights</a:t>
              </a:r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814" y="3183"/>
              <a:ext cx="1554" cy="270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kumimoji="1" lang="en-GB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</a:rPr>
                <a:t>Statutory rights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4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2351089" y="381061"/>
            <a:ext cx="8872538" cy="1439862"/>
          </a:xfrm>
        </p:spPr>
        <p:txBody>
          <a:bodyPr/>
          <a:lstStyle/>
          <a:p>
            <a:r>
              <a:rPr lang="en-GB" sz="3600" dirty="0">
                <a:latin typeface="Arial Black" pitchFamily="34" charset="0"/>
              </a:rPr>
              <a:t>	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Status determines 	employment rights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51089" y="2349500"/>
            <a:ext cx="1760537" cy="707886"/>
          </a:xfrm>
          <a:prstGeom prst="rect">
            <a:avLst/>
          </a:prstGeom>
          <a:solidFill>
            <a:srgbClr val="FFC3C4"/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Contractual</a:t>
            </a:r>
          </a:p>
          <a:p>
            <a:pPr algn="ctr" eaLnBrk="0" hangingPunct="0"/>
            <a:r>
              <a:rPr kumimoji="1" lang="en-GB" sz="2000" b="1" dirty="0">
                <a:latin typeface="+mj-lt"/>
              </a:rPr>
              <a:t>rights</a:t>
            </a:r>
          </a:p>
        </p:txBody>
      </p:sp>
      <p:sp>
        <p:nvSpPr>
          <p:cNvPr id="2" name="TextBox 6"/>
          <p:cNvSpPr txBox="1"/>
          <p:nvPr/>
        </p:nvSpPr>
        <p:spPr>
          <a:xfrm>
            <a:off x="4943475" y="2349500"/>
            <a:ext cx="1760538" cy="707886"/>
          </a:xfrm>
          <a:prstGeom prst="rect">
            <a:avLst/>
          </a:prstGeom>
          <a:solidFill>
            <a:srgbClr val="FFC3C4"/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Contractual</a:t>
            </a:r>
          </a:p>
          <a:p>
            <a:pPr algn="ctr" eaLnBrk="0" hangingPunct="0"/>
            <a:r>
              <a:rPr kumimoji="1" lang="en-GB" sz="2000" b="1" dirty="0">
                <a:latin typeface="+mj-lt"/>
              </a:rPr>
              <a:t>rights</a:t>
            </a:r>
          </a:p>
        </p:txBody>
      </p:sp>
      <p:sp>
        <p:nvSpPr>
          <p:cNvPr id="3" name="TextBox 6"/>
          <p:cNvSpPr txBox="1"/>
          <p:nvPr/>
        </p:nvSpPr>
        <p:spPr>
          <a:xfrm>
            <a:off x="7535864" y="2349500"/>
            <a:ext cx="1760537" cy="707886"/>
          </a:xfrm>
          <a:prstGeom prst="rect">
            <a:avLst/>
          </a:prstGeom>
          <a:solidFill>
            <a:srgbClr val="FFC3C4"/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Contractual</a:t>
            </a:r>
          </a:p>
          <a:p>
            <a:pPr algn="ctr" eaLnBrk="0" hangingPunct="0"/>
            <a:r>
              <a:rPr kumimoji="1" lang="en-GB" sz="2000" b="1" dirty="0">
                <a:latin typeface="+mj-lt"/>
              </a:rPr>
              <a:t>rights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43475" y="3141664"/>
            <a:ext cx="1760538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Statutory Rights </a:t>
            </a:r>
            <a:r>
              <a:rPr kumimoji="1" lang="en-GB" b="1" dirty="0">
                <a:latin typeface="+mj-lt"/>
              </a:rPr>
              <a:t>(mainly)</a:t>
            </a:r>
            <a:r>
              <a:rPr kumimoji="1" lang="en-GB" sz="2000" b="1" dirty="0">
                <a:latin typeface="+mj-lt"/>
              </a:rPr>
              <a:t> based on EU law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35864" y="4724400"/>
            <a:ext cx="1728787" cy="1320800"/>
          </a:xfrm>
          <a:prstGeom prst="rect">
            <a:avLst/>
          </a:prstGeom>
          <a:solidFill>
            <a:srgbClr val="FFFF99"/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Additional Statutory Rights from UK law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006" y="3444875"/>
            <a:ext cx="28067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Self-Employed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43475" y="4941888"/>
            <a:ext cx="1760538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Worker</a:t>
            </a:r>
            <a:endParaRPr kumimoji="1" lang="en-GB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864" y="6021388"/>
            <a:ext cx="1912937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Employee</a:t>
            </a:r>
          </a:p>
        </p:txBody>
      </p:sp>
      <p:sp>
        <p:nvSpPr>
          <p:cNvPr id="4" name="TextBox 9"/>
          <p:cNvSpPr txBox="1"/>
          <p:nvPr/>
        </p:nvSpPr>
        <p:spPr>
          <a:xfrm>
            <a:off x="7535864" y="3141664"/>
            <a:ext cx="1760537" cy="16312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99"/>
            </a:solidFill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n-GB" sz="2000" b="1" dirty="0">
                <a:latin typeface="+mj-lt"/>
              </a:rPr>
              <a:t>Statutory Rights </a:t>
            </a:r>
            <a:r>
              <a:rPr kumimoji="1" lang="en-GB" b="1" dirty="0">
                <a:latin typeface="+mj-lt"/>
              </a:rPr>
              <a:t>(mainly)</a:t>
            </a:r>
            <a:r>
              <a:rPr kumimoji="1" lang="en-GB" sz="2000" b="1" dirty="0">
                <a:latin typeface="+mj-lt"/>
              </a:rPr>
              <a:t> based on EU law</a:t>
            </a:r>
          </a:p>
        </p:txBody>
      </p:sp>
    </p:spTree>
    <p:extLst>
      <p:ext uri="{BB962C8B-B14F-4D97-AF65-F5344CB8AC3E}">
        <p14:creationId xmlns:p14="http://schemas.microsoft.com/office/powerpoint/2010/main" val="40333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>
          <a:xfrm>
            <a:off x="1981200" y="368300"/>
            <a:ext cx="8229600" cy="1049338"/>
          </a:xfrm>
        </p:spPr>
        <p:txBody>
          <a:bodyPr>
            <a:normAutofit fontScale="90000"/>
          </a:bodyPr>
          <a:lstStyle/>
          <a:p>
            <a:r>
              <a:rPr lang="en-GB" sz="4200" dirty="0">
                <a:latin typeface="Arial Black" pitchFamily="34" charset="0"/>
              </a:rPr>
              <a:t>	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Main rights of employees 	and workers</a:t>
            </a:r>
          </a:p>
        </p:txBody>
      </p:sp>
      <p:pic>
        <p:nvPicPr>
          <p:cNvPr id="15" name="Picture 12" descr="C:\Documents and Settings\shukenc\Local Settings\Temporary Internet Files\Content.IE5\07GT6ZID\MC900440391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8364" y="2087564"/>
            <a:ext cx="1501775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17" descr="C:\Documents and Settings\lecoze\Local Settings\Temporary Internet Files\Content.IE5\YEK9BL4B\MC900044975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16501" y="1844675"/>
            <a:ext cx="220027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4" descr="C:\Documents and Settings\lecoze\Local Settings\Temporary Internet Files\Content.IE5\9GTLF14P\MC900071014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69313" y="2403475"/>
            <a:ext cx="14668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C:\Documents and Settings\shukenc\Local Settings\Temporary Internet Files\Content.IE5\2PF4PSRM\MC900056151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0" y="3794125"/>
            <a:ext cx="124460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C:\Documents and Settings\shukenc\Local Settings\Temporary Internet Files\Content.IE5\HO4J9905\MC900250734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83338" y="4076700"/>
            <a:ext cx="1471612" cy="17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1484243" y="3707368"/>
            <a:ext cx="25652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/>
            <a:r>
              <a:rPr kumimoji="1"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National Living Wage </a:t>
            </a:r>
          </a:p>
          <a:p>
            <a:pPr eaLnBrk="0" hangingPunct="0"/>
            <a:r>
              <a:rPr kumimoji="1" lang="en-GB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(Minimum Wage)</a:t>
            </a:r>
            <a:endParaRPr kumimoji="1" lang="en-GB" sz="14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43476" y="3357563"/>
            <a:ext cx="24784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5.6 weeks’ annual leave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077201" y="4430713"/>
            <a:ext cx="219803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Max 48 hrs a week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03613" y="5734050"/>
            <a:ext cx="1954212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/>
            <a:r>
              <a:rPr kumimoji="1" lang="en-GB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No discrimination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9789" y="5864225"/>
            <a:ext cx="331372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No unauthorised deductions</a:t>
            </a:r>
          </a:p>
        </p:txBody>
      </p:sp>
    </p:spTree>
    <p:extLst>
      <p:ext uri="{BB962C8B-B14F-4D97-AF65-F5344CB8AC3E}">
        <p14:creationId xmlns:p14="http://schemas.microsoft.com/office/powerpoint/2010/main" val="2531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1857375" y="332656"/>
            <a:ext cx="8477250" cy="1462088"/>
          </a:xfrm>
        </p:spPr>
        <p:txBody>
          <a:bodyPr/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Other employee 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statutory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rights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92313" y="2209800"/>
            <a:ext cx="4038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Terms and conditions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Grievance procedures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Disciplinary and dismissal procedures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Claim unfair dismissal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Statutory sick pay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Minimum notice period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096000" y="2205038"/>
            <a:ext cx="4038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Trade union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Redundancy pay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Maternity / paternity leave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Time off for dependants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Flexible working</a:t>
            </a:r>
          </a:p>
          <a:p>
            <a:pPr marL="342900" indent="-342900">
              <a:spcBef>
                <a:spcPct val="20000"/>
              </a:spcBef>
              <a:spcAft>
                <a:spcPct val="70000"/>
              </a:spcAft>
            </a:pPr>
            <a:endParaRPr lang="en-GB" sz="2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6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>
          <a:xfrm>
            <a:off x="1558926" y="661193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Contracts of employment</a:t>
            </a:r>
          </a:p>
        </p:txBody>
      </p:sp>
      <p:sp>
        <p:nvSpPr>
          <p:cNvPr id="45059" name="Freeform 22"/>
          <p:cNvSpPr>
            <a:spLocks/>
          </p:cNvSpPr>
          <p:nvPr/>
        </p:nvSpPr>
        <p:spPr bwMode="auto">
          <a:xfrm>
            <a:off x="5016501" y="2781300"/>
            <a:ext cx="1838325" cy="3162300"/>
          </a:xfrm>
          <a:custGeom>
            <a:avLst/>
            <a:gdLst>
              <a:gd name="T0" fmla="*/ 966788 w 1838325"/>
              <a:gd name="T1" fmla="*/ 1276350 h 3162300"/>
              <a:gd name="T2" fmla="*/ 1838325 w 1838325"/>
              <a:gd name="T3" fmla="*/ 0 h 3162300"/>
              <a:gd name="T4" fmla="*/ 1838325 w 1838325"/>
              <a:gd name="T5" fmla="*/ 2867024 h 3162300"/>
              <a:gd name="T6" fmla="*/ 0 w 1838325"/>
              <a:gd name="T7" fmla="*/ 3162300 h 3162300"/>
              <a:gd name="T8" fmla="*/ 966788 w 1838325"/>
              <a:gd name="T9" fmla="*/ 1276350 h 31623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38325"/>
              <a:gd name="T16" fmla="*/ 0 h 3162300"/>
              <a:gd name="T17" fmla="*/ 1838325 w 1838325"/>
              <a:gd name="T18" fmla="*/ 3162300 h 31623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38325" h="3162300">
                <a:moveTo>
                  <a:pt x="966788" y="1276350"/>
                </a:moveTo>
                <a:lnTo>
                  <a:pt x="1838325" y="0"/>
                </a:lnTo>
                <a:lnTo>
                  <a:pt x="1838325" y="2867025"/>
                </a:lnTo>
                <a:lnTo>
                  <a:pt x="0" y="3162300"/>
                </a:lnTo>
                <a:lnTo>
                  <a:pt x="966788" y="1276350"/>
                </a:lnTo>
                <a:close/>
              </a:path>
            </a:pathLst>
          </a:custGeom>
          <a:solidFill>
            <a:srgbClr val="FFE5E6"/>
          </a:solidFill>
          <a:ln w="12700" cap="sq" algn="ctr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" name="Chart 11"/>
          <p:cNvGraphicFramePr>
            <a:graphicFrameLocks noGrp="1"/>
          </p:cNvGraphicFramePr>
          <p:nvPr>
            <p:ph idx="1"/>
            <p:extLst/>
          </p:nvPr>
        </p:nvGraphicFramePr>
        <p:xfrm>
          <a:off x="458169" y="2023269"/>
          <a:ext cx="7459663" cy="4576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16726" y="2708275"/>
            <a:ext cx="2663825" cy="3206750"/>
          </a:xfrm>
          <a:prstGeom prst="rect">
            <a:avLst/>
          </a:prstGeom>
          <a:solidFill>
            <a:srgbClr val="FFC3C4"/>
          </a:solidFill>
          <a:ln>
            <a:solidFill>
              <a:srgbClr val="C00000"/>
            </a:solidFill>
          </a:ln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ts val="600"/>
              </a:spcBef>
              <a:spcAft>
                <a:spcPts val="1200"/>
              </a:spcAft>
            </a:pPr>
            <a:r>
              <a:rPr kumimoji="1" lang="en-GB" sz="2400" b="1" dirty="0"/>
              <a:t>Includes: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kumimoji="1" lang="en-GB" sz="2400" dirty="0">
                <a:latin typeface="+mj-lt"/>
              </a:rPr>
              <a:t>Statutory rights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kumimoji="1" lang="en-GB" sz="2400" dirty="0">
                <a:latin typeface="+mj-lt"/>
              </a:rPr>
              <a:t>Custom and practice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kumimoji="1" lang="en-GB" sz="2400" dirty="0">
                <a:latin typeface="+mj-lt"/>
              </a:rPr>
              <a:t>Mutual trust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kumimoji="1" lang="en-GB" sz="2400" dirty="0">
                <a:latin typeface="+mj-lt"/>
              </a:rPr>
              <a:t>Duty of care</a:t>
            </a:r>
          </a:p>
        </p:txBody>
      </p:sp>
    </p:spTree>
    <p:extLst>
      <p:ext uri="{BB962C8B-B14F-4D97-AF65-F5344CB8AC3E}">
        <p14:creationId xmlns:p14="http://schemas.microsoft.com/office/powerpoint/2010/main" val="39816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15240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0099"/>
                </a:solidFill>
                <a:latin typeface="Arial Black" pitchFamily="34" charset="0"/>
              </a:rPr>
              <a:t>   </a:t>
            </a:r>
            <a:r>
              <a:rPr lang="en-GB" sz="40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Leaving Work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858274"/>
            <a:ext cx="7772400" cy="6276975"/>
          </a:xfrm>
          <a:ln/>
        </p:spPr>
        <p:txBody>
          <a:bodyPr/>
          <a:lstStyle/>
          <a:p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Dismissal</a:t>
            </a: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sz="28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-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Employer terminates the 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</a:p>
          <a:p>
            <a:pPr>
              <a:buFont typeface="Arial" charset="0"/>
              <a:buNone/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Resignation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- Employee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terminates 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their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employment</a:t>
            </a:r>
          </a:p>
          <a:p>
            <a:pPr>
              <a:buFont typeface="Arial" charset="0"/>
              <a:buNone/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7108" name="Picture 4" descr="employment_l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13532">
            <a:off x="7896226" y="908050"/>
            <a:ext cx="2341563" cy="155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93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3308144" y="462998"/>
            <a:ext cx="7793037" cy="1055688"/>
          </a:xfrm>
        </p:spPr>
        <p:txBody>
          <a:bodyPr/>
          <a:lstStyle/>
          <a:p>
            <a:r>
              <a:rPr lang="en-GB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Client has been dismissed</a:t>
            </a:r>
            <a:endParaRPr lang="en-GB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3" name="Picture 12" descr="Redundan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1494" y="1998560"/>
            <a:ext cx="2406650" cy="1506538"/>
          </a:xfrm>
          <a:prstGeom prst="rect">
            <a:avLst/>
          </a:prstGeom>
          <a:noFill/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744223" y="2110065"/>
            <a:ext cx="7772400" cy="627697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rgbClr val="0070C0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to consider…..</a:t>
            </a:r>
          </a:p>
          <a:p>
            <a:pPr marL="0" indent="0">
              <a:buNone/>
            </a:pPr>
            <a:endParaRPr lang="en-GB" sz="28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reasons for dismissal?</a:t>
            </a:r>
          </a:p>
          <a:p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the process?</a:t>
            </a:r>
          </a:p>
          <a:p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long has the client been employed?</a:t>
            </a:r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Font typeface="Arial" charset="0"/>
              <a:buNone/>
            </a:pP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- Usually 2yrs service before a claim can be made for unfair or redundancy!</a:t>
            </a:r>
          </a:p>
          <a:p>
            <a:pPr>
              <a:buFont typeface="Arial" charset="0"/>
              <a:buNone/>
            </a:pPr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5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49169" y="3505098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employment_la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4037" y="1973954"/>
            <a:ext cx="2341563" cy="155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69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>
          <a:xfrm>
            <a:off x="2208214" y="476250"/>
            <a:ext cx="7793037" cy="1055688"/>
          </a:xfrm>
        </p:spPr>
        <p:txBody>
          <a:bodyPr/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Automatically unfair dismissal</a:t>
            </a:r>
          </a:p>
        </p:txBody>
      </p:sp>
      <p:pic>
        <p:nvPicPr>
          <p:cNvPr id="15368" name="Picture 17" descr="C:\Documents and Settings\shukenc\Local Settings\Temporary Internet Files\Content.IE5\WPMJOTY3\MC900411416[1].wmf"/>
          <p:cNvPicPr>
            <a:picLocks noChangeAspect="1" noChangeArrowheads="1"/>
          </p:cNvPicPr>
          <p:nvPr/>
        </p:nvPicPr>
        <p:blipFill>
          <a:blip r:embed="rId3"/>
          <a:srcRect b="26241"/>
          <a:stretch>
            <a:fillRect/>
          </a:stretch>
        </p:blipFill>
        <p:spPr bwMode="auto">
          <a:xfrm>
            <a:off x="2424113" y="2492375"/>
            <a:ext cx="1079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3" descr="C:\Documents and Settings\shukenc\Local Settings\Temporary Internet Files\Content.IE5\2PF4PSRM\MC90035228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83564" y="2133601"/>
            <a:ext cx="1597025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2" descr="C:\Documents and Settings\shukenc\Local Settings\Temporary Internet Files\Content.IE5\SHY3CXQV\MC900288991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48300" y="2133601"/>
            <a:ext cx="839788" cy="210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15" descr="C:\Documents and Settings\shukenc\Local Settings\Temporary Internet Files\Content.IE5\Y5RCTS7I\MC900238395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12126" y="4149725"/>
            <a:ext cx="1560513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9" descr="C:\Documents and Settings\shukenc\Local Settings\Temporary Internet Files\Content.IE5\G73B201H\MC900441394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5051" y="4149726"/>
            <a:ext cx="1579563" cy="157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279651" y="3716338"/>
            <a:ext cx="152259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dirty="0">
                <a:latin typeface="+mj-lt"/>
              </a:rPr>
              <a:t>Trades union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75275" y="4365625"/>
            <a:ext cx="136447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latin typeface="+mj-lt"/>
              </a:rPr>
              <a:t>Pregnancy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59150" y="5589588"/>
            <a:ext cx="177484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latin typeface="+mj-lt"/>
              </a:rPr>
              <a:t>Statutory right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67663" y="3284538"/>
            <a:ext cx="195438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latin typeface="+mj-lt"/>
              </a:rPr>
              <a:t>Whistle-blowing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40689" y="5876925"/>
            <a:ext cx="21210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latin typeface="+mj-lt"/>
              </a:rPr>
              <a:t>Health and Safety</a:t>
            </a:r>
          </a:p>
        </p:txBody>
      </p:sp>
    </p:spTree>
    <p:extLst>
      <p:ext uri="{BB962C8B-B14F-4D97-AF65-F5344CB8AC3E}">
        <p14:creationId xmlns:p14="http://schemas.microsoft.com/office/powerpoint/2010/main" val="13754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1631951" y="260350"/>
            <a:ext cx="8640763" cy="1462088"/>
          </a:xfrm>
        </p:spPr>
        <p:txBody>
          <a:bodyPr/>
          <a:lstStyle/>
          <a:p>
            <a:r>
              <a:rPr lang="en-GB" sz="3200" dirty="0">
                <a:solidFill>
                  <a:srgbClr val="000099"/>
                </a:solidFill>
                <a:latin typeface="Arial Black" pitchFamily="34" charset="0"/>
              </a:rPr>
              <a:t>   	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Potentially fair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dismissal   	reasons</a:t>
            </a:r>
          </a:p>
        </p:txBody>
      </p:sp>
      <p:pic>
        <p:nvPicPr>
          <p:cNvPr id="14340" name="Picture 2" descr="C:\Documents and Settings\shukenc\Local Settings\Temporary Internet Files\Content.IE5\V39JRDGW\MC90028759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326" y="1916113"/>
            <a:ext cx="15986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80325" y="443706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C:\Documents and Settings\shukenc\Local Settings\Temporary Internet Files\Content.IE5\HO4J9905\MC90007871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91175" y="2852738"/>
            <a:ext cx="118110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5" descr="C:\Documents and Settings\shukenc\Local Settings\Temporary Internet Files\Content.IE5\01WFYLO5\MC900293142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351089" y="4437064"/>
            <a:ext cx="1512887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3216275" y="3716338"/>
            <a:ext cx="15696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Redundancy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967664" y="3860800"/>
            <a:ext cx="112082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Conduct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8889" y="5949951"/>
            <a:ext cx="2146742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Other substantial </a:t>
            </a:r>
          </a:p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reason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784475" y="5906403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Legal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445125" y="5487862"/>
            <a:ext cx="128753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/>
            <a:r>
              <a:rPr kumimoji="1" lang="en-GB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Capability</a:t>
            </a:r>
          </a:p>
        </p:txBody>
      </p:sp>
      <p:pic>
        <p:nvPicPr>
          <p:cNvPr id="49164" name="Picture 12" descr="Redundancy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495550" y="2133600"/>
            <a:ext cx="2406650" cy="1506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05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2546351" y="1028977"/>
            <a:ext cx="8640763" cy="1462088"/>
          </a:xfrm>
        </p:spPr>
        <p:txBody>
          <a:bodyPr/>
          <a:lstStyle/>
          <a:p>
            <a:r>
              <a:rPr lang="en-GB" sz="3200" dirty="0">
                <a:solidFill>
                  <a:srgbClr val="000099"/>
                </a:solidFill>
                <a:latin typeface="Arial Black" pitchFamily="34" charset="0"/>
              </a:rPr>
              <a:t>   </a:t>
            </a:r>
            <a:r>
              <a:rPr lang="en-GB" sz="6600" dirty="0">
                <a:solidFill>
                  <a:srgbClr val="000099"/>
                </a:solidFill>
                <a:latin typeface="Arial Black" pitchFamily="34" charset="0"/>
              </a:rPr>
              <a:t>	</a:t>
            </a:r>
            <a:r>
              <a:rPr lang="en-GB" sz="6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Fair or Unfair?</a:t>
            </a:r>
            <a:endParaRPr lang="en-GB" sz="6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4346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325" y="4437063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4" name="Picture 12" descr="Redundanc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80942" y="3683794"/>
            <a:ext cx="2406650" cy="1506538"/>
          </a:xfrm>
          <a:prstGeom prst="rect">
            <a:avLst/>
          </a:prstGeom>
          <a:noFill/>
        </p:spPr>
      </p:pic>
      <p:pic>
        <p:nvPicPr>
          <p:cNvPr id="13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80325" y="258838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7754" y="4434682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3" descr="C:\Documents and Settings\shukenc\Local Settings\Temporary Internet Files\Content.IE5\01WFYLO5\MC900434859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97754" y="258838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395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2905309" y="291787"/>
            <a:ext cx="10515600" cy="1325563"/>
          </a:xfrm>
        </p:spPr>
        <p:txBody>
          <a:bodyPr/>
          <a:lstStyle/>
          <a:p>
            <a:r>
              <a:rPr lang="en-GB" b="1" dirty="0" smtClean="0"/>
              <a:t>   </a:t>
            </a:r>
            <a:r>
              <a:rPr lang="en-GB" sz="4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Objectives: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45153" y="1975696"/>
            <a:ext cx="9415290" cy="4724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most common types of employment 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problems</a:t>
            </a:r>
          </a:p>
          <a:p>
            <a:pPr>
              <a:lnSpc>
                <a:spcPct val="80000"/>
              </a:lnSpc>
            </a:pPr>
            <a:endParaRPr lang="en-GB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Establishing a client’s working ‘status’</a:t>
            </a:r>
          </a:p>
          <a:p>
            <a:pPr>
              <a:lnSpc>
                <a:spcPct val="80000"/>
              </a:lnSpc>
            </a:pPr>
            <a:endParaRPr lang="en-GB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what rights those in employment have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the individual elements which make up a contract of </a:t>
            </a: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employment</a:t>
            </a:r>
          </a:p>
          <a:p>
            <a:pPr marL="0" indent="0">
              <a:lnSpc>
                <a:spcPct val="80000"/>
              </a:lnSpc>
              <a:buNone/>
            </a:pPr>
            <a:endParaRPr lang="en-GB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r>
              <a:rPr lang="en-GB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how employment can end</a:t>
            </a:r>
          </a:p>
          <a:p>
            <a:pPr>
              <a:lnSpc>
                <a:spcPct val="80000"/>
              </a:lnSpc>
            </a:pPr>
            <a:endParaRPr lang="en-GB" sz="2400" b="1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n-GB" sz="2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15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1524000" y="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0099"/>
                </a:solidFill>
                <a:latin typeface="Arial Black" pitchFamily="34" charset="0"/>
              </a:rPr>
              <a:t>   </a:t>
            </a:r>
            <a:r>
              <a:rPr lang="en-GB" sz="40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Leaving Work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341439"/>
            <a:ext cx="7772400" cy="6276975"/>
          </a:xfrm>
          <a:ln/>
        </p:spPr>
        <p:txBody>
          <a:bodyPr/>
          <a:lstStyle/>
          <a:p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Constructive dismissal  </a:t>
            </a:r>
          </a:p>
          <a:p>
            <a:pPr lvl="1"/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form of unfair dismissal (impossible to continue working as a </a:t>
            </a:r>
            <a:r>
              <a:rPr lang="en-GB" sz="2000" i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fundamental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term of the contract has been breached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Unless automatically unfair grounds, 2yr service required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Arial" charset="0"/>
              <a:buNone/>
            </a:pPr>
            <a:endParaRPr lang="en-GB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>
              <a:buFont typeface="Arial" charset="0"/>
              <a:buNone/>
            </a:pP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Wrongful dismissal 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form of breach of contract (employment terminated contrary to terms of contract - </a:t>
            </a:r>
            <a:r>
              <a:rPr lang="en-GB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no notice; correct procedures not used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minimum length of service required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7108" name="Picture 4" descr="employment_l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1513532">
            <a:off x="9393722" y="2233267"/>
            <a:ext cx="2341563" cy="1555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22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>
          <a:xfrm>
            <a:off x="1524000" y="260350"/>
            <a:ext cx="7793038" cy="1462088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Redundancy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2566988" y="1773238"/>
            <a:ext cx="7772400" cy="486886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there an actual redundancy?</a:t>
            </a:r>
          </a:p>
          <a:p>
            <a:pPr>
              <a:lnSpc>
                <a:spcPct val="90000"/>
              </a:lnSpc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Voluntary or compulsory</a:t>
            </a:r>
          </a:p>
          <a:p>
            <a:pPr>
              <a:lnSpc>
                <a:spcPct val="90000"/>
              </a:lnSpc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Consultation and notice</a:t>
            </a:r>
          </a:p>
          <a:p>
            <a:pPr>
              <a:lnSpc>
                <a:spcPct val="90000"/>
              </a:lnSpc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Selection process and appeals</a:t>
            </a:r>
          </a:p>
          <a:p>
            <a:pPr>
              <a:lnSpc>
                <a:spcPct val="90000"/>
              </a:lnSpc>
            </a:pP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Payments - Statutory or contractual</a:t>
            </a:r>
          </a:p>
        </p:txBody>
      </p:sp>
      <p:pic>
        <p:nvPicPr>
          <p:cNvPr id="53252" name="Picture 4" descr="p45_2171053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83563" y="620713"/>
            <a:ext cx="2159000" cy="13509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652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xfrm>
            <a:off x="911225" y="620713"/>
            <a:ext cx="8229600" cy="1143000"/>
          </a:xfrm>
        </p:spPr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  Sick leave and dismissal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1847850" y="2420938"/>
            <a:ext cx="7200900" cy="4114800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Sick Pay – Statutory &amp; contractual</a:t>
            </a:r>
          </a:p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Disciplinary and dismissal procedures</a:t>
            </a:r>
          </a:p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Protection from disability discrimination</a:t>
            </a:r>
          </a:p>
          <a:p>
            <a:endParaRPr lang="en-GB" dirty="0" smtClean="0">
              <a:solidFill>
                <a:srgbClr val="000099"/>
              </a:solidFill>
            </a:endParaRPr>
          </a:p>
        </p:txBody>
      </p:sp>
      <p:pic>
        <p:nvPicPr>
          <p:cNvPr id="55300" name="Picture 4" descr="hospital-clipar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22950" y="1982273"/>
            <a:ext cx="2309812" cy="287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080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Resolving workplace disputes</a:t>
            </a:r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body" idx="1"/>
          </p:nvPr>
        </p:nvSpPr>
        <p:spPr>
          <a:xfrm>
            <a:off x="1992313" y="2349501"/>
            <a:ext cx="8208962" cy="1584325"/>
          </a:xfrm>
          <a:noFill/>
          <a:ln/>
        </p:spPr>
        <p:txBody>
          <a:bodyPr/>
          <a:lstStyle/>
          <a:p>
            <a:pPr marL="571500" indent="-277813">
              <a:lnSpc>
                <a:spcPct val="80000"/>
              </a:lnSpc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ACAS Code of Practice</a:t>
            </a:r>
          </a:p>
          <a:p>
            <a:pPr marL="1322388" lvl="1" indent="-571500">
              <a:lnSpc>
                <a:spcPct val="80000"/>
              </a:lnSpc>
              <a:buNone/>
            </a:pPr>
            <a:r>
              <a:rPr kumimoji="1"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− Discretionary rather than mandatory, but 25% uplift or reduction in compensation if not followed</a:t>
            </a:r>
          </a:p>
          <a:p>
            <a:pPr marL="571500" indent="-277813" eaLnBrk="0" hangingPunct="0">
              <a:lnSpc>
                <a:spcPct val="80000"/>
              </a:lnSpc>
              <a:spcBef>
                <a:spcPct val="0"/>
              </a:spcBef>
              <a:spcAft>
                <a:spcPct val="50000"/>
              </a:spcAft>
              <a:buClr>
                <a:schemeClr val="bg2"/>
              </a:buClr>
              <a:buSzPct val="90000"/>
              <a:buNone/>
            </a:pPr>
            <a:endParaRPr kumimoji="1" lang="en-GB" sz="2000" b="1" dirty="0">
              <a:solidFill>
                <a:srgbClr val="000099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08214" y="3500438"/>
            <a:ext cx="5183187" cy="237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Disciplinary and dismissal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(employer)</a:t>
            </a:r>
          </a:p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Grievances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(employee)</a:t>
            </a:r>
          </a:p>
          <a:p>
            <a:pPr marL="342900" indent="-342900">
              <a:spcBef>
                <a:spcPct val="20000"/>
              </a:spcBef>
              <a:spcAft>
                <a:spcPts val="1800"/>
              </a:spcAft>
              <a:buFont typeface="Arial" charset="0"/>
              <a:buChar char="•"/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Tribunals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GB" sz="2000" dirty="0">
              <a:solidFill>
                <a:srgbClr val="6600FF"/>
              </a:solidFill>
              <a:latin typeface="Calibri" pitchFamily="34" charset="0"/>
            </a:endParaRPr>
          </a:p>
        </p:txBody>
      </p:sp>
      <p:pic>
        <p:nvPicPr>
          <p:cNvPr id="5734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04064" y="3284539"/>
            <a:ext cx="2941637" cy="22066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54232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4826" y="476250"/>
            <a:ext cx="8093075" cy="11684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are the client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 options?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35188" y="2422526"/>
            <a:ext cx="7886700" cy="4435475"/>
          </a:xfrm>
        </p:spPr>
        <p:txBody>
          <a:bodyPr vert="horz" lIns="92075" tIns="46038" rIns="92075" bIns="46038" rtlCol="0">
            <a:normAutofit/>
          </a:bodyPr>
          <a:lstStyle/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Negotiate with the employer 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 the union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Raise a grievance / appeal a dismissal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Conciliation by ACAS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Resign and claim constructive dismissal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to Employment Tribunal</a:t>
            </a:r>
          </a:p>
          <a:p>
            <a:pPr>
              <a:lnSpc>
                <a:spcPct val="90000"/>
              </a:lnSpc>
              <a:spcAft>
                <a:spcPct val="75000"/>
              </a:spcAft>
            </a:pPr>
            <a:r>
              <a:rPr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 the employer</a:t>
            </a:r>
          </a:p>
        </p:txBody>
      </p:sp>
      <p:pic>
        <p:nvPicPr>
          <p:cNvPr id="60421" name="Picture 5"/>
          <p:cNvPicPr>
            <a:picLocks noGrp="1" noChangeAspect="1" noChangeArrowheads="1"/>
          </p:cNvPicPr>
          <p:nvPr>
            <p:ph type="clipArt"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7824788" y="2276475"/>
            <a:ext cx="2209800" cy="2217738"/>
          </a:xfrm>
          <a:noFill/>
        </p:spPr>
      </p:pic>
    </p:spTree>
    <p:extLst>
      <p:ext uri="{BB962C8B-B14F-4D97-AF65-F5344CB8AC3E}">
        <p14:creationId xmlns:p14="http://schemas.microsoft.com/office/powerpoint/2010/main" val="35716026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Potential 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problems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5776" y="1989138"/>
            <a:ext cx="6615113" cy="4114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Proof </a:t>
            </a:r>
          </a:p>
          <a:p>
            <a:pPr lvl="1">
              <a:lnSpc>
                <a:spcPct val="90000"/>
              </a:lnSpc>
            </a:pPr>
            <a:r>
              <a:rPr lang="en-GB" sz="2400" dirty="0">
                <a:solidFill>
                  <a:schemeClr val="tx1"/>
                </a:solidFill>
              </a:rPr>
              <a:t>Up to the employee (in most cases)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GB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GB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</a:p>
          <a:p>
            <a:pPr lvl="1">
              <a:lnSpc>
                <a:spcPct val="90000"/>
              </a:lnSpc>
            </a:pPr>
            <a:r>
              <a:rPr lang="en-GB" sz="2400" dirty="0">
                <a:solidFill>
                  <a:schemeClr val="tx1"/>
                </a:solidFill>
              </a:rPr>
              <a:t>Not everyone an employee</a:t>
            </a:r>
          </a:p>
          <a:p>
            <a:pPr lvl="1">
              <a:lnSpc>
                <a:spcPct val="90000"/>
              </a:lnSpc>
            </a:pPr>
            <a:r>
              <a:rPr lang="en-GB" sz="2400" dirty="0">
                <a:solidFill>
                  <a:schemeClr val="tx1"/>
                </a:solidFill>
              </a:rPr>
              <a:t>Balance between business and 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GB" sz="2400" dirty="0">
                <a:solidFill>
                  <a:schemeClr val="tx1"/>
                </a:solidFill>
              </a:rPr>
              <a:t>	employee rights (contract)</a:t>
            </a:r>
          </a:p>
          <a:p>
            <a:pPr lvl="1">
              <a:lnSpc>
                <a:spcPct val="90000"/>
              </a:lnSpc>
            </a:pPr>
            <a:r>
              <a:rPr lang="en-GB" sz="2400" dirty="0">
                <a:solidFill>
                  <a:schemeClr val="tx1"/>
                </a:solidFill>
              </a:rPr>
              <a:t>May </a:t>
            </a:r>
            <a:r>
              <a:rPr lang="en-GB" sz="2400" dirty="0" smtClean="0">
                <a:solidFill>
                  <a:schemeClr val="tx1"/>
                </a:solidFill>
              </a:rPr>
              <a:t>not be in employment long enough</a:t>
            </a:r>
            <a:endParaRPr lang="en-GB" sz="24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GB" sz="2400" dirty="0">
                <a:solidFill>
                  <a:schemeClr val="tx1"/>
                </a:solidFill>
              </a:rPr>
              <a:t>Taking action may be risky for client (stress, loss of job, </a:t>
            </a:r>
            <a:r>
              <a:rPr lang="en-GB" sz="2400" dirty="0" err="1">
                <a:solidFill>
                  <a:schemeClr val="tx1"/>
                </a:solidFill>
              </a:rPr>
              <a:t>etc</a:t>
            </a:r>
            <a:r>
              <a:rPr lang="en-GB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64516" name="Picture 4" descr="redundanc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1" y="2636839"/>
            <a:ext cx="2555875" cy="1698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57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2279650" y="2636838"/>
            <a:ext cx="7596188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Aft>
                <a:spcPct val="8000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Identify the client’s problem</a:t>
            </a:r>
          </a:p>
          <a:p>
            <a:pPr marL="342900" indent="-342900" eaLnBrk="0" hangingPunct="0">
              <a:spcAft>
                <a:spcPct val="8000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Identify the client’s employment status</a:t>
            </a:r>
          </a:p>
          <a:p>
            <a:pPr marL="342900" indent="-342900" eaLnBrk="0" hangingPunct="0">
              <a:spcAft>
                <a:spcPct val="8000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Explore the individual elements that make up the client’s contract of employment</a:t>
            </a:r>
          </a:p>
          <a:p>
            <a:pPr marL="342900" indent="-342900" eaLnBrk="0" hangingPunct="0">
              <a:spcAft>
                <a:spcPct val="8000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Identify their statutory and contractual employment rights</a:t>
            </a:r>
          </a:p>
          <a:p>
            <a:pPr marL="342900" indent="-342900" eaLnBrk="0" hangingPunct="0">
              <a:spcAft>
                <a:spcPct val="80000"/>
              </a:spcAft>
              <a:buClr>
                <a:srgbClr val="000099"/>
              </a:buClr>
              <a:buSzPct val="75000"/>
              <a:buFont typeface="Wingdings" pitchFamily="2" charset="2"/>
              <a:buChar char="§"/>
            </a:pPr>
            <a:r>
              <a:rPr kumimoji="1" lang="en-GB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Begin to look at ‘next steps’….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97825" y="381001"/>
            <a:ext cx="2286000" cy="2212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66565" name="Text Box 4"/>
          <p:cNvSpPr txBox="1">
            <a:spLocks noChangeArrowheads="1"/>
          </p:cNvSpPr>
          <p:nvPr/>
        </p:nvSpPr>
        <p:spPr bwMode="auto">
          <a:xfrm rot="-473352">
            <a:off x="8785225" y="619125"/>
            <a:ext cx="1157288" cy="933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kumimoji="1" lang="en-GB" sz="1100" b="1">
                <a:solidFill>
                  <a:schemeClr val="bg2"/>
                </a:solidFill>
                <a:latin typeface="Comic Sans MS" pitchFamily="66" charset="0"/>
              </a:rPr>
              <a:t>Employment</a:t>
            </a:r>
          </a:p>
          <a:p>
            <a:pPr eaLnBrk="0" hangingPunct="0"/>
            <a:r>
              <a:rPr kumimoji="1" lang="en-GB" sz="1100" b="1">
                <a:solidFill>
                  <a:schemeClr val="bg2"/>
                </a:solidFill>
                <a:latin typeface="Comic Sans MS" pitchFamily="66" charset="0"/>
              </a:rPr>
              <a:t>Summary</a:t>
            </a:r>
          </a:p>
          <a:p>
            <a:pPr eaLnBrk="0" hangingPunct="0">
              <a:buFontTx/>
              <a:buChar char="•"/>
            </a:pPr>
            <a:r>
              <a:rPr kumimoji="1" lang="en-US" sz="1100">
                <a:solidFill>
                  <a:schemeClr val="bg2"/>
                </a:solidFill>
                <a:latin typeface="Comic Sans MS" pitchFamily="66" charset="0"/>
              </a:rPr>
              <a:t> List</a:t>
            </a:r>
          </a:p>
          <a:p>
            <a:pPr eaLnBrk="0" hangingPunct="0">
              <a:buFontTx/>
              <a:buChar char="•"/>
            </a:pPr>
            <a:r>
              <a:rPr kumimoji="1" lang="en-US" sz="1100">
                <a:solidFill>
                  <a:schemeClr val="bg2"/>
                </a:solidFill>
                <a:latin typeface="Comic Sans MS" pitchFamily="66" charset="0"/>
              </a:rPr>
              <a:t> List</a:t>
            </a:r>
          </a:p>
          <a:p>
            <a:pPr eaLnBrk="0" hangingPunct="0">
              <a:buFontTx/>
              <a:buChar char="•"/>
            </a:pPr>
            <a:r>
              <a:rPr kumimoji="1" lang="en-GB" sz="1100">
                <a:solidFill>
                  <a:schemeClr val="bg2"/>
                </a:solidFill>
                <a:latin typeface="Comic Sans MS" pitchFamily="66" charset="0"/>
              </a:rPr>
              <a:t> List</a:t>
            </a:r>
            <a:endParaRPr kumimoji="1" lang="en-US" sz="110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92517" name="Rectangle 5"/>
          <p:cNvSpPr>
            <a:spLocks noChangeArrowheads="1"/>
          </p:cNvSpPr>
          <p:nvPr/>
        </p:nvSpPr>
        <p:spPr bwMode="auto">
          <a:xfrm>
            <a:off x="2208213" y="404813"/>
            <a:ext cx="77724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eaLnBrk="0" hangingPunct="0"/>
            <a:r>
              <a:rPr kumimoji="1" lang="en-GB" sz="3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</a:t>
            </a:r>
          </a:p>
          <a:p>
            <a:pPr eaLnBrk="0" hangingPunct="0"/>
            <a:r>
              <a:rPr kumimoji="1" lang="en-GB" sz="3600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		</a:t>
            </a:r>
            <a:r>
              <a:rPr kumimoji="1" lang="en-GB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969578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517" y="371613"/>
            <a:ext cx="10515600" cy="1325563"/>
          </a:xfrm>
        </p:spPr>
        <p:txBody>
          <a:bodyPr>
            <a:normAutofit/>
          </a:bodyPr>
          <a:lstStyle/>
          <a:p>
            <a:r>
              <a:rPr lang="en-GB" sz="720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endParaRPr lang="en-GB" sz="7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967" y="1891139"/>
            <a:ext cx="995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you are unsure what information you need to advise, use: 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Basic Information Questions </a:t>
            </a:r>
          </a:p>
          <a:p>
            <a:pPr algn="ctr"/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and/or</a:t>
            </a:r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Checklists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3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/>
          <p:cNvGraphicFramePr>
            <a:graphicFrameLocks noGrp="1"/>
          </p:cNvGraphicFramePr>
          <p:nvPr>
            <p:ph/>
          </p:nvPr>
        </p:nvGraphicFramePr>
        <p:xfrm>
          <a:off x="1981200" y="274638"/>
          <a:ext cx="8229600" cy="5851526"/>
        </p:xfrm>
        <a:graphic>
          <a:graphicData uri="http://schemas.openxmlformats.org/drawingml/2006/table">
            <a:tbl>
              <a:tblPr/>
              <a:tblGrid>
                <a:gridCol w="2751138"/>
                <a:gridCol w="2752725"/>
                <a:gridCol w="2725737"/>
              </a:tblGrid>
              <a:tr h="361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Dismissal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Health and safety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Discrimination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Unfair dismissal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Dismissal  procedures not followed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Redundancy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Not given notice, monies owed, when dismissed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Breaks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Working hours exceed 48 hour limit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Stress at work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Pregnancy – risks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742950" marR="0" lvl="1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Bullying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Age, disability, gender reassignment, marriage and civil partnership, pregnancy and maternity, race, religion or belief, sex, sexual orientation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Victimisation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Harassment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260475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Pay and time off/leave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260475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Other rights and common issues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65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Not receiving pay slips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Deductions from wages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NMW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Sick leave and pay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Annual leave and holiday pay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No written terms and conditions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Breach of contractual rights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Variation of contract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Grievance, disciplinary and dismissal procedures not followed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Trade union membership / representation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260475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Family-friendly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1260475" algn="l"/>
                        </a:tabLst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Workers from abroad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5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Maternity  /paternity / adoption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Time off for dependents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Flexible working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Any of the above, plus: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Entitlement to live and work in UK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Worker registration requirements </a:t>
                      </a: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252413" algn="l"/>
                          <a:tab pos="1260475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Effect of any action on immigration status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891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0099"/>
                </a:solidFill>
                <a:latin typeface="Arial Black" pitchFamily="34" charset="0"/>
              </a:rPr>
              <a:t>  </a:t>
            </a:r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Common Employment Problems</a:t>
            </a:r>
          </a:p>
        </p:txBody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4008438" y="1557339"/>
            <a:ext cx="6443662" cy="4968875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Pay, holidays &amp; working hours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Other working conditions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Discrimination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Dismissal &amp; redundancy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Maternity/Paternity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Sickness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Disciplinary &amp; grievance proceedings</a:t>
            </a:r>
          </a:p>
        </p:txBody>
      </p:sp>
      <p:pic>
        <p:nvPicPr>
          <p:cNvPr id="26628" name="Picture 4" descr="BD0668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1" y="2636838"/>
            <a:ext cx="2282825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233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5517" y="371613"/>
            <a:ext cx="10515600" cy="1325563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</a:t>
            </a:r>
            <a:endParaRPr lang="en-GB" sz="7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967" y="1891139"/>
            <a:ext cx="99507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If you are unsure what information you need to advise, use: </a:t>
            </a:r>
            <a:r>
              <a:rPr lang="en-GB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Basic Information Questions </a:t>
            </a:r>
          </a:p>
          <a:p>
            <a:pPr algn="ctr"/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and/or</a:t>
            </a:r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en-GB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en-GB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GB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Checklists</a:t>
            </a:r>
            <a:endParaRPr lang="en-GB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252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 Black" pitchFamily="34" charset="0"/>
              </a:rPr>
              <a:t>  Balance: Employees / Employers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44839" y="2033589"/>
            <a:ext cx="6059487" cy="4021137"/>
            <a:chOff x="1011" y="851"/>
            <a:chExt cx="3817" cy="2424"/>
          </a:xfrm>
        </p:grpSpPr>
        <p:sp>
          <p:nvSpPr>
            <p:cNvPr id="28676" name="Freeform 3"/>
            <p:cNvSpPr>
              <a:spLocks/>
            </p:cNvSpPr>
            <p:nvPr/>
          </p:nvSpPr>
          <p:spPr bwMode="auto">
            <a:xfrm>
              <a:off x="1351" y="2513"/>
              <a:ext cx="337" cy="255"/>
            </a:xfrm>
            <a:custGeom>
              <a:avLst/>
              <a:gdLst>
                <a:gd name="T0" fmla="*/ 315 w 337"/>
                <a:gd name="T1" fmla="*/ 255 h 255"/>
                <a:gd name="T2" fmla="*/ 22 w 337"/>
                <a:gd name="T3" fmla="*/ 253 h 255"/>
                <a:gd name="T4" fmla="*/ 0 w 337"/>
                <a:gd name="T5" fmla="*/ 253 h 255"/>
                <a:gd name="T6" fmla="*/ 8 w 337"/>
                <a:gd name="T7" fmla="*/ 239 h 255"/>
                <a:gd name="T8" fmla="*/ 156 w 337"/>
                <a:gd name="T9" fmla="*/ 19 h 255"/>
                <a:gd name="T10" fmla="*/ 168 w 337"/>
                <a:gd name="T11" fmla="*/ 0 h 255"/>
                <a:gd name="T12" fmla="*/ 182 w 337"/>
                <a:gd name="T13" fmla="*/ 19 h 255"/>
                <a:gd name="T14" fmla="*/ 329 w 337"/>
                <a:gd name="T15" fmla="*/ 242 h 255"/>
                <a:gd name="T16" fmla="*/ 337 w 337"/>
                <a:gd name="T17" fmla="*/ 255 h 255"/>
                <a:gd name="T18" fmla="*/ 315 w 337"/>
                <a:gd name="T19" fmla="*/ 255 h 2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7"/>
                <a:gd name="T31" fmla="*/ 0 h 255"/>
                <a:gd name="T32" fmla="*/ 337 w 337"/>
                <a:gd name="T33" fmla="*/ 255 h 2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7" h="255">
                  <a:moveTo>
                    <a:pt x="315" y="255"/>
                  </a:moveTo>
                  <a:lnTo>
                    <a:pt x="22" y="253"/>
                  </a:lnTo>
                  <a:lnTo>
                    <a:pt x="0" y="253"/>
                  </a:lnTo>
                  <a:lnTo>
                    <a:pt x="8" y="239"/>
                  </a:lnTo>
                  <a:lnTo>
                    <a:pt x="156" y="19"/>
                  </a:lnTo>
                  <a:lnTo>
                    <a:pt x="168" y="0"/>
                  </a:lnTo>
                  <a:lnTo>
                    <a:pt x="182" y="19"/>
                  </a:lnTo>
                  <a:lnTo>
                    <a:pt x="329" y="242"/>
                  </a:lnTo>
                  <a:lnTo>
                    <a:pt x="337" y="255"/>
                  </a:lnTo>
                  <a:lnTo>
                    <a:pt x="315" y="2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4"/>
            <p:cNvSpPr>
              <a:spLocks/>
            </p:cNvSpPr>
            <p:nvPr/>
          </p:nvSpPr>
          <p:spPr bwMode="auto">
            <a:xfrm>
              <a:off x="1373" y="2536"/>
              <a:ext cx="293" cy="223"/>
            </a:xfrm>
            <a:custGeom>
              <a:avLst/>
              <a:gdLst>
                <a:gd name="T0" fmla="*/ 146 w 293"/>
                <a:gd name="T1" fmla="*/ 0 h 223"/>
                <a:gd name="T2" fmla="*/ 0 w 293"/>
                <a:gd name="T3" fmla="*/ 220 h 223"/>
                <a:gd name="T4" fmla="*/ 293 w 293"/>
                <a:gd name="T5" fmla="*/ 223 h 223"/>
                <a:gd name="T6" fmla="*/ 146 w 293"/>
                <a:gd name="T7" fmla="*/ 0 h 2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93"/>
                <a:gd name="T13" fmla="*/ 0 h 223"/>
                <a:gd name="T14" fmla="*/ 293 w 293"/>
                <a:gd name="T15" fmla="*/ 223 h 2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93" h="223">
                  <a:moveTo>
                    <a:pt x="146" y="0"/>
                  </a:moveTo>
                  <a:lnTo>
                    <a:pt x="0" y="220"/>
                  </a:lnTo>
                  <a:lnTo>
                    <a:pt x="293" y="223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3F3F9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Freeform 5"/>
            <p:cNvSpPr>
              <a:spLocks/>
            </p:cNvSpPr>
            <p:nvPr/>
          </p:nvSpPr>
          <p:spPr bwMode="auto">
            <a:xfrm>
              <a:off x="1447" y="2426"/>
              <a:ext cx="144" cy="131"/>
            </a:xfrm>
            <a:custGeom>
              <a:avLst/>
              <a:gdLst>
                <a:gd name="T0" fmla="*/ 72 w 144"/>
                <a:gd name="T1" fmla="*/ 131 h 131"/>
                <a:gd name="T2" fmla="*/ 86 w 144"/>
                <a:gd name="T3" fmla="*/ 130 h 131"/>
                <a:gd name="T4" fmla="*/ 100 w 144"/>
                <a:gd name="T5" fmla="*/ 126 h 131"/>
                <a:gd name="T6" fmla="*/ 112 w 144"/>
                <a:gd name="T7" fmla="*/ 121 h 131"/>
                <a:gd name="T8" fmla="*/ 124 w 144"/>
                <a:gd name="T9" fmla="*/ 112 h 131"/>
                <a:gd name="T10" fmla="*/ 132 w 144"/>
                <a:gd name="T11" fmla="*/ 102 h 131"/>
                <a:gd name="T12" fmla="*/ 138 w 144"/>
                <a:gd name="T13" fmla="*/ 91 h 131"/>
                <a:gd name="T14" fmla="*/ 142 w 144"/>
                <a:gd name="T15" fmla="*/ 79 h 131"/>
                <a:gd name="T16" fmla="*/ 144 w 144"/>
                <a:gd name="T17" fmla="*/ 65 h 131"/>
                <a:gd name="T18" fmla="*/ 142 w 144"/>
                <a:gd name="T19" fmla="*/ 52 h 131"/>
                <a:gd name="T20" fmla="*/ 138 w 144"/>
                <a:gd name="T21" fmla="*/ 41 h 131"/>
                <a:gd name="T22" fmla="*/ 132 w 144"/>
                <a:gd name="T23" fmla="*/ 29 h 131"/>
                <a:gd name="T24" fmla="*/ 124 w 144"/>
                <a:gd name="T25" fmla="*/ 19 h 131"/>
                <a:gd name="T26" fmla="*/ 112 w 144"/>
                <a:gd name="T27" fmla="*/ 11 h 131"/>
                <a:gd name="T28" fmla="*/ 100 w 144"/>
                <a:gd name="T29" fmla="*/ 6 h 131"/>
                <a:gd name="T30" fmla="*/ 86 w 144"/>
                <a:gd name="T31" fmla="*/ 2 h 131"/>
                <a:gd name="T32" fmla="*/ 72 w 144"/>
                <a:gd name="T33" fmla="*/ 0 h 131"/>
                <a:gd name="T34" fmla="*/ 58 w 144"/>
                <a:gd name="T35" fmla="*/ 2 h 131"/>
                <a:gd name="T36" fmla="*/ 44 w 144"/>
                <a:gd name="T37" fmla="*/ 6 h 131"/>
                <a:gd name="T38" fmla="*/ 32 w 144"/>
                <a:gd name="T39" fmla="*/ 11 h 131"/>
                <a:gd name="T40" fmla="*/ 22 w 144"/>
                <a:gd name="T41" fmla="*/ 19 h 131"/>
                <a:gd name="T42" fmla="*/ 12 w 144"/>
                <a:gd name="T43" fmla="*/ 29 h 131"/>
                <a:gd name="T44" fmla="*/ 6 w 144"/>
                <a:gd name="T45" fmla="*/ 41 h 131"/>
                <a:gd name="T46" fmla="*/ 2 w 144"/>
                <a:gd name="T47" fmla="*/ 52 h 131"/>
                <a:gd name="T48" fmla="*/ 0 w 144"/>
                <a:gd name="T49" fmla="*/ 65 h 131"/>
                <a:gd name="T50" fmla="*/ 2 w 144"/>
                <a:gd name="T51" fmla="*/ 79 h 131"/>
                <a:gd name="T52" fmla="*/ 6 w 144"/>
                <a:gd name="T53" fmla="*/ 91 h 131"/>
                <a:gd name="T54" fmla="*/ 12 w 144"/>
                <a:gd name="T55" fmla="*/ 102 h 131"/>
                <a:gd name="T56" fmla="*/ 22 w 144"/>
                <a:gd name="T57" fmla="*/ 112 h 131"/>
                <a:gd name="T58" fmla="*/ 32 w 144"/>
                <a:gd name="T59" fmla="*/ 121 h 131"/>
                <a:gd name="T60" fmla="*/ 44 w 144"/>
                <a:gd name="T61" fmla="*/ 126 h 131"/>
                <a:gd name="T62" fmla="*/ 58 w 144"/>
                <a:gd name="T63" fmla="*/ 130 h 131"/>
                <a:gd name="T64" fmla="*/ 72 w 144"/>
                <a:gd name="T65" fmla="*/ 131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4"/>
                <a:gd name="T100" fmla="*/ 0 h 131"/>
                <a:gd name="T101" fmla="*/ 144 w 144"/>
                <a:gd name="T102" fmla="*/ 131 h 1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4" h="131">
                  <a:moveTo>
                    <a:pt x="72" y="131"/>
                  </a:moveTo>
                  <a:lnTo>
                    <a:pt x="86" y="130"/>
                  </a:lnTo>
                  <a:lnTo>
                    <a:pt x="100" y="126"/>
                  </a:lnTo>
                  <a:lnTo>
                    <a:pt x="112" y="121"/>
                  </a:lnTo>
                  <a:lnTo>
                    <a:pt x="124" y="112"/>
                  </a:lnTo>
                  <a:lnTo>
                    <a:pt x="132" y="102"/>
                  </a:lnTo>
                  <a:lnTo>
                    <a:pt x="138" y="91"/>
                  </a:lnTo>
                  <a:lnTo>
                    <a:pt x="142" y="79"/>
                  </a:lnTo>
                  <a:lnTo>
                    <a:pt x="144" y="65"/>
                  </a:lnTo>
                  <a:lnTo>
                    <a:pt x="142" y="52"/>
                  </a:lnTo>
                  <a:lnTo>
                    <a:pt x="138" y="41"/>
                  </a:lnTo>
                  <a:lnTo>
                    <a:pt x="132" y="29"/>
                  </a:lnTo>
                  <a:lnTo>
                    <a:pt x="124" y="19"/>
                  </a:lnTo>
                  <a:lnTo>
                    <a:pt x="112" y="11"/>
                  </a:lnTo>
                  <a:lnTo>
                    <a:pt x="100" y="6"/>
                  </a:lnTo>
                  <a:lnTo>
                    <a:pt x="86" y="2"/>
                  </a:lnTo>
                  <a:lnTo>
                    <a:pt x="72" y="0"/>
                  </a:lnTo>
                  <a:lnTo>
                    <a:pt x="58" y="2"/>
                  </a:lnTo>
                  <a:lnTo>
                    <a:pt x="44" y="6"/>
                  </a:lnTo>
                  <a:lnTo>
                    <a:pt x="32" y="11"/>
                  </a:lnTo>
                  <a:lnTo>
                    <a:pt x="22" y="19"/>
                  </a:lnTo>
                  <a:lnTo>
                    <a:pt x="12" y="29"/>
                  </a:lnTo>
                  <a:lnTo>
                    <a:pt x="6" y="41"/>
                  </a:lnTo>
                  <a:lnTo>
                    <a:pt x="2" y="52"/>
                  </a:lnTo>
                  <a:lnTo>
                    <a:pt x="0" y="65"/>
                  </a:lnTo>
                  <a:lnTo>
                    <a:pt x="2" y="79"/>
                  </a:lnTo>
                  <a:lnTo>
                    <a:pt x="6" y="91"/>
                  </a:lnTo>
                  <a:lnTo>
                    <a:pt x="12" y="102"/>
                  </a:lnTo>
                  <a:lnTo>
                    <a:pt x="22" y="112"/>
                  </a:lnTo>
                  <a:lnTo>
                    <a:pt x="32" y="121"/>
                  </a:lnTo>
                  <a:lnTo>
                    <a:pt x="44" y="126"/>
                  </a:lnTo>
                  <a:lnTo>
                    <a:pt x="58" y="130"/>
                  </a:lnTo>
                  <a:lnTo>
                    <a:pt x="72" y="131"/>
                  </a:lnTo>
                  <a:close/>
                </a:path>
              </a:pathLst>
            </a:custGeom>
            <a:solidFill>
              <a:srgbClr val="BF8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Freeform 6"/>
            <p:cNvSpPr>
              <a:spLocks/>
            </p:cNvSpPr>
            <p:nvPr/>
          </p:nvSpPr>
          <p:spPr bwMode="auto">
            <a:xfrm>
              <a:off x="1491" y="2471"/>
              <a:ext cx="20" cy="8"/>
            </a:xfrm>
            <a:custGeom>
              <a:avLst/>
              <a:gdLst>
                <a:gd name="T0" fmla="*/ 10 w 20"/>
                <a:gd name="T1" fmla="*/ 7 h 8"/>
                <a:gd name="T2" fmla="*/ 14 w 20"/>
                <a:gd name="T3" fmla="*/ 7 h 8"/>
                <a:gd name="T4" fmla="*/ 18 w 20"/>
                <a:gd name="T5" fmla="*/ 8 h 8"/>
                <a:gd name="T6" fmla="*/ 20 w 20"/>
                <a:gd name="T7" fmla="*/ 8 h 8"/>
                <a:gd name="T8" fmla="*/ 20 w 20"/>
                <a:gd name="T9" fmla="*/ 7 h 8"/>
                <a:gd name="T10" fmla="*/ 20 w 20"/>
                <a:gd name="T11" fmla="*/ 4 h 8"/>
                <a:gd name="T12" fmla="*/ 18 w 20"/>
                <a:gd name="T13" fmla="*/ 3 h 8"/>
                <a:gd name="T14" fmla="*/ 14 w 20"/>
                <a:gd name="T15" fmla="*/ 0 h 8"/>
                <a:gd name="T16" fmla="*/ 10 w 20"/>
                <a:gd name="T17" fmla="*/ 0 h 8"/>
                <a:gd name="T18" fmla="*/ 6 w 20"/>
                <a:gd name="T19" fmla="*/ 0 h 8"/>
                <a:gd name="T20" fmla="*/ 2 w 20"/>
                <a:gd name="T21" fmla="*/ 3 h 8"/>
                <a:gd name="T22" fmla="*/ 0 w 20"/>
                <a:gd name="T23" fmla="*/ 4 h 8"/>
                <a:gd name="T24" fmla="*/ 0 w 20"/>
                <a:gd name="T25" fmla="*/ 7 h 8"/>
                <a:gd name="T26" fmla="*/ 0 w 20"/>
                <a:gd name="T27" fmla="*/ 8 h 8"/>
                <a:gd name="T28" fmla="*/ 2 w 20"/>
                <a:gd name="T29" fmla="*/ 8 h 8"/>
                <a:gd name="T30" fmla="*/ 6 w 20"/>
                <a:gd name="T31" fmla="*/ 7 h 8"/>
                <a:gd name="T32" fmla="*/ 10 w 20"/>
                <a:gd name="T33" fmla="*/ 7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8"/>
                <a:gd name="T53" fmla="*/ 20 w 2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8">
                  <a:moveTo>
                    <a:pt x="10" y="7"/>
                  </a:moveTo>
                  <a:lnTo>
                    <a:pt x="14" y="7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7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Freeform 7"/>
            <p:cNvSpPr>
              <a:spLocks/>
            </p:cNvSpPr>
            <p:nvPr/>
          </p:nvSpPr>
          <p:spPr bwMode="auto">
            <a:xfrm>
              <a:off x="1531" y="2471"/>
              <a:ext cx="20" cy="8"/>
            </a:xfrm>
            <a:custGeom>
              <a:avLst/>
              <a:gdLst>
                <a:gd name="T0" fmla="*/ 10 w 20"/>
                <a:gd name="T1" fmla="*/ 7 h 8"/>
                <a:gd name="T2" fmla="*/ 14 w 20"/>
                <a:gd name="T3" fmla="*/ 7 h 8"/>
                <a:gd name="T4" fmla="*/ 18 w 20"/>
                <a:gd name="T5" fmla="*/ 8 h 8"/>
                <a:gd name="T6" fmla="*/ 20 w 20"/>
                <a:gd name="T7" fmla="*/ 8 h 8"/>
                <a:gd name="T8" fmla="*/ 20 w 20"/>
                <a:gd name="T9" fmla="*/ 7 h 8"/>
                <a:gd name="T10" fmla="*/ 20 w 20"/>
                <a:gd name="T11" fmla="*/ 4 h 8"/>
                <a:gd name="T12" fmla="*/ 18 w 20"/>
                <a:gd name="T13" fmla="*/ 3 h 8"/>
                <a:gd name="T14" fmla="*/ 14 w 20"/>
                <a:gd name="T15" fmla="*/ 0 h 8"/>
                <a:gd name="T16" fmla="*/ 10 w 20"/>
                <a:gd name="T17" fmla="*/ 0 h 8"/>
                <a:gd name="T18" fmla="*/ 6 w 20"/>
                <a:gd name="T19" fmla="*/ 0 h 8"/>
                <a:gd name="T20" fmla="*/ 2 w 20"/>
                <a:gd name="T21" fmla="*/ 3 h 8"/>
                <a:gd name="T22" fmla="*/ 0 w 20"/>
                <a:gd name="T23" fmla="*/ 4 h 8"/>
                <a:gd name="T24" fmla="*/ 0 w 20"/>
                <a:gd name="T25" fmla="*/ 7 h 8"/>
                <a:gd name="T26" fmla="*/ 0 w 20"/>
                <a:gd name="T27" fmla="*/ 8 h 8"/>
                <a:gd name="T28" fmla="*/ 2 w 20"/>
                <a:gd name="T29" fmla="*/ 8 h 8"/>
                <a:gd name="T30" fmla="*/ 6 w 20"/>
                <a:gd name="T31" fmla="*/ 7 h 8"/>
                <a:gd name="T32" fmla="*/ 10 w 20"/>
                <a:gd name="T33" fmla="*/ 7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8"/>
                <a:gd name="T53" fmla="*/ 20 w 2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8">
                  <a:moveTo>
                    <a:pt x="10" y="7"/>
                  </a:moveTo>
                  <a:lnTo>
                    <a:pt x="14" y="7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7"/>
                  </a:lnTo>
                  <a:lnTo>
                    <a:pt x="20" y="4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1" name="Freeform 8"/>
            <p:cNvSpPr>
              <a:spLocks/>
            </p:cNvSpPr>
            <p:nvPr/>
          </p:nvSpPr>
          <p:spPr bwMode="auto">
            <a:xfrm>
              <a:off x="1489" y="2516"/>
              <a:ext cx="58" cy="18"/>
            </a:xfrm>
            <a:custGeom>
              <a:avLst/>
              <a:gdLst>
                <a:gd name="T0" fmla="*/ 0 w 58"/>
                <a:gd name="T1" fmla="*/ 4 h 18"/>
                <a:gd name="T2" fmla="*/ 4 w 58"/>
                <a:gd name="T3" fmla="*/ 8 h 18"/>
                <a:gd name="T4" fmla="*/ 12 w 58"/>
                <a:gd name="T5" fmla="*/ 13 h 18"/>
                <a:gd name="T6" fmla="*/ 22 w 58"/>
                <a:gd name="T7" fmla="*/ 17 h 18"/>
                <a:gd name="T8" fmla="*/ 34 w 58"/>
                <a:gd name="T9" fmla="*/ 18 h 18"/>
                <a:gd name="T10" fmla="*/ 40 w 58"/>
                <a:gd name="T11" fmla="*/ 18 h 18"/>
                <a:gd name="T12" fmla="*/ 44 w 58"/>
                <a:gd name="T13" fmla="*/ 17 h 18"/>
                <a:gd name="T14" fmla="*/ 48 w 58"/>
                <a:gd name="T15" fmla="*/ 16 h 18"/>
                <a:gd name="T16" fmla="*/ 52 w 58"/>
                <a:gd name="T17" fmla="*/ 13 h 18"/>
                <a:gd name="T18" fmla="*/ 54 w 58"/>
                <a:gd name="T19" fmla="*/ 10 h 18"/>
                <a:gd name="T20" fmla="*/ 56 w 58"/>
                <a:gd name="T21" fmla="*/ 8 h 18"/>
                <a:gd name="T22" fmla="*/ 58 w 58"/>
                <a:gd name="T23" fmla="*/ 4 h 18"/>
                <a:gd name="T24" fmla="*/ 58 w 58"/>
                <a:gd name="T25" fmla="*/ 0 h 18"/>
                <a:gd name="T26" fmla="*/ 56 w 58"/>
                <a:gd name="T27" fmla="*/ 1 h 18"/>
                <a:gd name="T28" fmla="*/ 52 w 58"/>
                <a:gd name="T29" fmla="*/ 4 h 18"/>
                <a:gd name="T30" fmla="*/ 48 w 58"/>
                <a:gd name="T31" fmla="*/ 8 h 18"/>
                <a:gd name="T32" fmla="*/ 46 w 58"/>
                <a:gd name="T33" fmla="*/ 10 h 18"/>
                <a:gd name="T34" fmla="*/ 44 w 58"/>
                <a:gd name="T35" fmla="*/ 12 h 18"/>
                <a:gd name="T36" fmla="*/ 40 w 58"/>
                <a:gd name="T37" fmla="*/ 12 h 18"/>
                <a:gd name="T38" fmla="*/ 38 w 58"/>
                <a:gd name="T39" fmla="*/ 13 h 18"/>
                <a:gd name="T40" fmla="*/ 34 w 58"/>
                <a:gd name="T41" fmla="*/ 13 h 18"/>
                <a:gd name="T42" fmla="*/ 22 w 58"/>
                <a:gd name="T43" fmla="*/ 12 h 18"/>
                <a:gd name="T44" fmla="*/ 12 w 58"/>
                <a:gd name="T45" fmla="*/ 8 h 18"/>
                <a:gd name="T46" fmla="*/ 4 w 58"/>
                <a:gd name="T47" fmla="*/ 5 h 18"/>
                <a:gd name="T48" fmla="*/ 0 w 58"/>
                <a:gd name="T49" fmla="*/ 4 h 1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"/>
                <a:gd name="T76" fmla="*/ 0 h 18"/>
                <a:gd name="T77" fmla="*/ 58 w 58"/>
                <a:gd name="T78" fmla="*/ 18 h 1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" h="18">
                  <a:moveTo>
                    <a:pt x="0" y="4"/>
                  </a:moveTo>
                  <a:lnTo>
                    <a:pt x="4" y="8"/>
                  </a:lnTo>
                  <a:lnTo>
                    <a:pt x="12" y="13"/>
                  </a:lnTo>
                  <a:lnTo>
                    <a:pt x="22" y="17"/>
                  </a:lnTo>
                  <a:lnTo>
                    <a:pt x="34" y="18"/>
                  </a:lnTo>
                  <a:lnTo>
                    <a:pt x="40" y="18"/>
                  </a:lnTo>
                  <a:lnTo>
                    <a:pt x="44" y="17"/>
                  </a:lnTo>
                  <a:lnTo>
                    <a:pt x="48" y="16"/>
                  </a:lnTo>
                  <a:lnTo>
                    <a:pt x="52" y="13"/>
                  </a:lnTo>
                  <a:lnTo>
                    <a:pt x="54" y="10"/>
                  </a:lnTo>
                  <a:lnTo>
                    <a:pt x="56" y="8"/>
                  </a:lnTo>
                  <a:lnTo>
                    <a:pt x="58" y="4"/>
                  </a:lnTo>
                  <a:lnTo>
                    <a:pt x="58" y="0"/>
                  </a:lnTo>
                  <a:lnTo>
                    <a:pt x="56" y="1"/>
                  </a:lnTo>
                  <a:lnTo>
                    <a:pt x="52" y="4"/>
                  </a:lnTo>
                  <a:lnTo>
                    <a:pt x="48" y="8"/>
                  </a:lnTo>
                  <a:lnTo>
                    <a:pt x="46" y="10"/>
                  </a:lnTo>
                  <a:lnTo>
                    <a:pt x="44" y="12"/>
                  </a:lnTo>
                  <a:lnTo>
                    <a:pt x="40" y="12"/>
                  </a:lnTo>
                  <a:lnTo>
                    <a:pt x="38" y="13"/>
                  </a:lnTo>
                  <a:lnTo>
                    <a:pt x="34" y="13"/>
                  </a:lnTo>
                  <a:lnTo>
                    <a:pt x="22" y="12"/>
                  </a:lnTo>
                  <a:lnTo>
                    <a:pt x="12" y="8"/>
                  </a:lnTo>
                  <a:lnTo>
                    <a:pt x="4" y="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Freeform 9"/>
            <p:cNvSpPr>
              <a:spLocks/>
            </p:cNvSpPr>
            <p:nvPr/>
          </p:nvSpPr>
          <p:spPr bwMode="auto">
            <a:xfrm>
              <a:off x="1469" y="2416"/>
              <a:ext cx="158" cy="104"/>
            </a:xfrm>
            <a:custGeom>
              <a:avLst/>
              <a:gdLst>
                <a:gd name="T0" fmla="*/ 156 w 158"/>
                <a:gd name="T1" fmla="*/ 98 h 104"/>
                <a:gd name="T2" fmla="*/ 158 w 158"/>
                <a:gd name="T3" fmla="*/ 91 h 104"/>
                <a:gd name="T4" fmla="*/ 158 w 158"/>
                <a:gd name="T5" fmla="*/ 85 h 104"/>
                <a:gd name="T6" fmla="*/ 158 w 158"/>
                <a:gd name="T7" fmla="*/ 78 h 104"/>
                <a:gd name="T8" fmla="*/ 156 w 158"/>
                <a:gd name="T9" fmla="*/ 71 h 104"/>
                <a:gd name="T10" fmla="*/ 152 w 158"/>
                <a:gd name="T11" fmla="*/ 62 h 104"/>
                <a:gd name="T12" fmla="*/ 150 w 158"/>
                <a:gd name="T13" fmla="*/ 52 h 104"/>
                <a:gd name="T14" fmla="*/ 144 w 158"/>
                <a:gd name="T15" fmla="*/ 44 h 104"/>
                <a:gd name="T16" fmla="*/ 136 w 158"/>
                <a:gd name="T17" fmla="*/ 35 h 104"/>
                <a:gd name="T18" fmla="*/ 130 w 158"/>
                <a:gd name="T19" fmla="*/ 29 h 104"/>
                <a:gd name="T20" fmla="*/ 122 w 158"/>
                <a:gd name="T21" fmla="*/ 24 h 104"/>
                <a:gd name="T22" fmla="*/ 112 w 158"/>
                <a:gd name="T23" fmla="*/ 20 h 104"/>
                <a:gd name="T24" fmla="*/ 102 w 158"/>
                <a:gd name="T25" fmla="*/ 16 h 104"/>
                <a:gd name="T26" fmla="*/ 92 w 158"/>
                <a:gd name="T27" fmla="*/ 12 h 104"/>
                <a:gd name="T28" fmla="*/ 80 w 158"/>
                <a:gd name="T29" fmla="*/ 9 h 104"/>
                <a:gd name="T30" fmla="*/ 70 w 158"/>
                <a:gd name="T31" fmla="*/ 5 h 104"/>
                <a:gd name="T32" fmla="*/ 58 w 158"/>
                <a:gd name="T33" fmla="*/ 2 h 104"/>
                <a:gd name="T34" fmla="*/ 46 w 158"/>
                <a:gd name="T35" fmla="*/ 1 h 104"/>
                <a:gd name="T36" fmla="*/ 34 w 158"/>
                <a:gd name="T37" fmla="*/ 0 h 104"/>
                <a:gd name="T38" fmla="*/ 22 w 158"/>
                <a:gd name="T39" fmla="*/ 0 h 104"/>
                <a:gd name="T40" fmla="*/ 10 w 158"/>
                <a:gd name="T41" fmla="*/ 1 h 104"/>
                <a:gd name="T42" fmla="*/ 4 w 158"/>
                <a:gd name="T43" fmla="*/ 4 h 104"/>
                <a:gd name="T44" fmla="*/ 0 w 158"/>
                <a:gd name="T45" fmla="*/ 9 h 104"/>
                <a:gd name="T46" fmla="*/ 0 w 158"/>
                <a:gd name="T47" fmla="*/ 16 h 104"/>
                <a:gd name="T48" fmla="*/ 0 w 158"/>
                <a:gd name="T49" fmla="*/ 22 h 104"/>
                <a:gd name="T50" fmla="*/ 14 w 158"/>
                <a:gd name="T51" fmla="*/ 25 h 104"/>
                <a:gd name="T52" fmla="*/ 28 w 158"/>
                <a:gd name="T53" fmla="*/ 28 h 104"/>
                <a:gd name="T54" fmla="*/ 40 w 158"/>
                <a:gd name="T55" fmla="*/ 32 h 104"/>
                <a:gd name="T56" fmla="*/ 52 w 158"/>
                <a:gd name="T57" fmla="*/ 36 h 104"/>
                <a:gd name="T58" fmla="*/ 70 w 158"/>
                <a:gd name="T59" fmla="*/ 43 h 104"/>
                <a:gd name="T60" fmla="*/ 84 w 158"/>
                <a:gd name="T61" fmla="*/ 51 h 104"/>
                <a:gd name="T62" fmla="*/ 96 w 158"/>
                <a:gd name="T63" fmla="*/ 62 h 104"/>
                <a:gd name="T64" fmla="*/ 102 w 158"/>
                <a:gd name="T65" fmla="*/ 72 h 104"/>
                <a:gd name="T66" fmla="*/ 102 w 158"/>
                <a:gd name="T67" fmla="*/ 81 h 104"/>
                <a:gd name="T68" fmla="*/ 102 w 158"/>
                <a:gd name="T69" fmla="*/ 89 h 104"/>
                <a:gd name="T70" fmla="*/ 102 w 158"/>
                <a:gd name="T71" fmla="*/ 97 h 104"/>
                <a:gd name="T72" fmla="*/ 102 w 158"/>
                <a:gd name="T73" fmla="*/ 104 h 104"/>
                <a:gd name="T74" fmla="*/ 156 w 158"/>
                <a:gd name="T75" fmla="*/ 98 h 10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8"/>
                <a:gd name="T115" fmla="*/ 0 h 104"/>
                <a:gd name="T116" fmla="*/ 158 w 158"/>
                <a:gd name="T117" fmla="*/ 104 h 10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8" h="104">
                  <a:moveTo>
                    <a:pt x="156" y="98"/>
                  </a:moveTo>
                  <a:lnTo>
                    <a:pt x="158" y="91"/>
                  </a:lnTo>
                  <a:lnTo>
                    <a:pt x="158" y="85"/>
                  </a:lnTo>
                  <a:lnTo>
                    <a:pt x="158" y="78"/>
                  </a:lnTo>
                  <a:lnTo>
                    <a:pt x="156" y="71"/>
                  </a:lnTo>
                  <a:lnTo>
                    <a:pt x="152" y="62"/>
                  </a:lnTo>
                  <a:lnTo>
                    <a:pt x="150" y="52"/>
                  </a:lnTo>
                  <a:lnTo>
                    <a:pt x="144" y="44"/>
                  </a:lnTo>
                  <a:lnTo>
                    <a:pt x="136" y="35"/>
                  </a:lnTo>
                  <a:lnTo>
                    <a:pt x="130" y="29"/>
                  </a:lnTo>
                  <a:lnTo>
                    <a:pt x="122" y="24"/>
                  </a:lnTo>
                  <a:lnTo>
                    <a:pt x="112" y="20"/>
                  </a:lnTo>
                  <a:lnTo>
                    <a:pt x="102" y="16"/>
                  </a:lnTo>
                  <a:lnTo>
                    <a:pt x="92" y="12"/>
                  </a:lnTo>
                  <a:lnTo>
                    <a:pt x="80" y="9"/>
                  </a:lnTo>
                  <a:lnTo>
                    <a:pt x="70" y="5"/>
                  </a:lnTo>
                  <a:lnTo>
                    <a:pt x="58" y="2"/>
                  </a:lnTo>
                  <a:lnTo>
                    <a:pt x="46" y="1"/>
                  </a:lnTo>
                  <a:lnTo>
                    <a:pt x="34" y="0"/>
                  </a:lnTo>
                  <a:lnTo>
                    <a:pt x="22" y="0"/>
                  </a:lnTo>
                  <a:lnTo>
                    <a:pt x="10" y="1"/>
                  </a:lnTo>
                  <a:lnTo>
                    <a:pt x="4" y="4"/>
                  </a:lnTo>
                  <a:lnTo>
                    <a:pt x="0" y="9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14" y="25"/>
                  </a:lnTo>
                  <a:lnTo>
                    <a:pt x="28" y="28"/>
                  </a:lnTo>
                  <a:lnTo>
                    <a:pt x="40" y="32"/>
                  </a:lnTo>
                  <a:lnTo>
                    <a:pt x="52" y="36"/>
                  </a:lnTo>
                  <a:lnTo>
                    <a:pt x="70" y="43"/>
                  </a:lnTo>
                  <a:lnTo>
                    <a:pt x="84" y="51"/>
                  </a:lnTo>
                  <a:lnTo>
                    <a:pt x="96" y="62"/>
                  </a:lnTo>
                  <a:lnTo>
                    <a:pt x="102" y="72"/>
                  </a:lnTo>
                  <a:lnTo>
                    <a:pt x="102" y="81"/>
                  </a:lnTo>
                  <a:lnTo>
                    <a:pt x="102" y="89"/>
                  </a:lnTo>
                  <a:lnTo>
                    <a:pt x="102" y="97"/>
                  </a:lnTo>
                  <a:lnTo>
                    <a:pt x="102" y="104"/>
                  </a:lnTo>
                  <a:lnTo>
                    <a:pt x="156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Freeform 10"/>
            <p:cNvSpPr>
              <a:spLocks/>
            </p:cNvSpPr>
            <p:nvPr/>
          </p:nvSpPr>
          <p:spPr bwMode="auto">
            <a:xfrm>
              <a:off x="1431" y="2422"/>
              <a:ext cx="54" cy="100"/>
            </a:xfrm>
            <a:custGeom>
              <a:avLst/>
              <a:gdLst>
                <a:gd name="T0" fmla="*/ 54 w 54"/>
                <a:gd name="T1" fmla="*/ 0 h 100"/>
                <a:gd name="T2" fmla="*/ 50 w 54"/>
                <a:gd name="T3" fmla="*/ 0 h 100"/>
                <a:gd name="T4" fmla="*/ 46 w 54"/>
                <a:gd name="T5" fmla="*/ 0 h 100"/>
                <a:gd name="T6" fmla="*/ 42 w 54"/>
                <a:gd name="T7" fmla="*/ 0 h 100"/>
                <a:gd name="T8" fmla="*/ 38 w 54"/>
                <a:gd name="T9" fmla="*/ 0 h 100"/>
                <a:gd name="T10" fmla="*/ 32 w 54"/>
                <a:gd name="T11" fmla="*/ 4 h 100"/>
                <a:gd name="T12" fmla="*/ 26 w 54"/>
                <a:gd name="T13" fmla="*/ 11 h 100"/>
                <a:gd name="T14" fmla="*/ 22 w 54"/>
                <a:gd name="T15" fmla="*/ 16 h 100"/>
                <a:gd name="T16" fmla="*/ 18 w 54"/>
                <a:gd name="T17" fmla="*/ 22 h 100"/>
                <a:gd name="T18" fmla="*/ 12 w 54"/>
                <a:gd name="T19" fmla="*/ 31 h 100"/>
                <a:gd name="T20" fmla="*/ 8 w 54"/>
                <a:gd name="T21" fmla="*/ 41 h 100"/>
                <a:gd name="T22" fmla="*/ 6 w 54"/>
                <a:gd name="T23" fmla="*/ 52 h 100"/>
                <a:gd name="T24" fmla="*/ 2 w 54"/>
                <a:gd name="T25" fmla="*/ 61 h 100"/>
                <a:gd name="T26" fmla="*/ 0 w 54"/>
                <a:gd name="T27" fmla="*/ 68 h 100"/>
                <a:gd name="T28" fmla="*/ 0 w 54"/>
                <a:gd name="T29" fmla="*/ 73 h 100"/>
                <a:gd name="T30" fmla="*/ 0 w 54"/>
                <a:gd name="T31" fmla="*/ 80 h 100"/>
                <a:gd name="T32" fmla="*/ 2 w 54"/>
                <a:gd name="T33" fmla="*/ 87 h 100"/>
                <a:gd name="T34" fmla="*/ 4 w 54"/>
                <a:gd name="T35" fmla="*/ 89 h 100"/>
                <a:gd name="T36" fmla="*/ 6 w 54"/>
                <a:gd name="T37" fmla="*/ 92 h 100"/>
                <a:gd name="T38" fmla="*/ 10 w 54"/>
                <a:gd name="T39" fmla="*/ 96 h 100"/>
                <a:gd name="T40" fmla="*/ 12 w 54"/>
                <a:gd name="T41" fmla="*/ 99 h 100"/>
                <a:gd name="T42" fmla="*/ 14 w 54"/>
                <a:gd name="T43" fmla="*/ 100 h 100"/>
                <a:gd name="T44" fmla="*/ 18 w 54"/>
                <a:gd name="T45" fmla="*/ 100 h 100"/>
                <a:gd name="T46" fmla="*/ 20 w 54"/>
                <a:gd name="T47" fmla="*/ 100 h 100"/>
                <a:gd name="T48" fmla="*/ 22 w 54"/>
                <a:gd name="T49" fmla="*/ 99 h 100"/>
                <a:gd name="T50" fmla="*/ 26 w 54"/>
                <a:gd name="T51" fmla="*/ 94 h 100"/>
                <a:gd name="T52" fmla="*/ 28 w 54"/>
                <a:gd name="T53" fmla="*/ 88 h 100"/>
                <a:gd name="T54" fmla="*/ 28 w 54"/>
                <a:gd name="T55" fmla="*/ 81 h 100"/>
                <a:gd name="T56" fmla="*/ 28 w 54"/>
                <a:gd name="T57" fmla="*/ 76 h 100"/>
                <a:gd name="T58" fmla="*/ 36 w 54"/>
                <a:gd name="T59" fmla="*/ 57 h 100"/>
                <a:gd name="T60" fmla="*/ 44 w 54"/>
                <a:gd name="T61" fmla="*/ 38 h 100"/>
                <a:gd name="T62" fmla="*/ 52 w 54"/>
                <a:gd name="T63" fmla="*/ 21 h 100"/>
                <a:gd name="T64" fmla="*/ 54 w 54"/>
                <a:gd name="T65" fmla="*/ 0 h 1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4"/>
                <a:gd name="T100" fmla="*/ 0 h 100"/>
                <a:gd name="T101" fmla="*/ 54 w 54"/>
                <a:gd name="T102" fmla="*/ 100 h 10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4" h="100">
                  <a:moveTo>
                    <a:pt x="54" y="0"/>
                  </a:moveTo>
                  <a:lnTo>
                    <a:pt x="50" y="0"/>
                  </a:lnTo>
                  <a:lnTo>
                    <a:pt x="46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2" y="4"/>
                  </a:lnTo>
                  <a:lnTo>
                    <a:pt x="26" y="11"/>
                  </a:lnTo>
                  <a:lnTo>
                    <a:pt x="22" y="16"/>
                  </a:lnTo>
                  <a:lnTo>
                    <a:pt x="18" y="22"/>
                  </a:lnTo>
                  <a:lnTo>
                    <a:pt x="12" y="31"/>
                  </a:lnTo>
                  <a:lnTo>
                    <a:pt x="8" y="41"/>
                  </a:lnTo>
                  <a:lnTo>
                    <a:pt x="6" y="52"/>
                  </a:lnTo>
                  <a:lnTo>
                    <a:pt x="2" y="61"/>
                  </a:lnTo>
                  <a:lnTo>
                    <a:pt x="0" y="68"/>
                  </a:lnTo>
                  <a:lnTo>
                    <a:pt x="0" y="73"/>
                  </a:lnTo>
                  <a:lnTo>
                    <a:pt x="0" y="80"/>
                  </a:lnTo>
                  <a:lnTo>
                    <a:pt x="2" y="87"/>
                  </a:lnTo>
                  <a:lnTo>
                    <a:pt x="4" y="89"/>
                  </a:lnTo>
                  <a:lnTo>
                    <a:pt x="6" y="92"/>
                  </a:lnTo>
                  <a:lnTo>
                    <a:pt x="10" y="96"/>
                  </a:lnTo>
                  <a:lnTo>
                    <a:pt x="12" y="99"/>
                  </a:lnTo>
                  <a:lnTo>
                    <a:pt x="14" y="100"/>
                  </a:lnTo>
                  <a:lnTo>
                    <a:pt x="18" y="100"/>
                  </a:lnTo>
                  <a:lnTo>
                    <a:pt x="20" y="100"/>
                  </a:lnTo>
                  <a:lnTo>
                    <a:pt x="22" y="99"/>
                  </a:lnTo>
                  <a:lnTo>
                    <a:pt x="26" y="94"/>
                  </a:lnTo>
                  <a:lnTo>
                    <a:pt x="28" y="88"/>
                  </a:lnTo>
                  <a:lnTo>
                    <a:pt x="28" y="81"/>
                  </a:lnTo>
                  <a:lnTo>
                    <a:pt x="28" y="76"/>
                  </a:lnTo>
                  <a:lnTo>
                    <a:pt x="36" y="57"/>
                  </a:lnTo>
                  <a:lnTo>
                    <a:pt x="44" y="38"/>
                  </a:lnTo>
                  <a:lnTo>
                    <a:pt x="52" y="21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Freeform 11"/>
            <p:cNvSpPr>
              <a:spLocks/>
            </p:cNvSpPr>
            <p:nvPr/>
          </p:nvSpPr>
          <p:spPr bwMode="auto">
            <a:xfrm>
              <a:off x="1750" y="2466"/>
              <a:ext cx="128" cy="68"/>
            </a:xfrm>
            <a:custGeom>
              <a:avLst/>
              <a:gdLst>
                <a:gd name="T0" fmla="*/ 0 w 128"/>
                <a:gd name="T1" fmla="*/ 52 h 68"/>
                <a:gd name="T2" fmla="*/ 6 w 128"/>
                <a:gd name="T3" fmla="*/ 39 h 68"/>
                <a:gd name="T4" fmla="*/ 12 w 128"/>
                <a:gd name="T5" fmla="*/ 25 h 68"/>
                <a:gd name="T6" fmla="*/ 16 w 128"/>
                <a:gd name="T7" fmla="*/ 12 h 68"/>
                <a:gd name="T8" fmla="*/ 22 w 128"/>
                <a:gd name="T9" fmla="*/ 0 h 68"/>
                <a:gd name="T10" fmla="*/ 24 w 128"/>
                <a:gd name="T11" fmla="*/ 0 h 68"/>
                <a:gd name="T12" fmla="*/ 26 w 128"/>
                <a:gd name="T13" fmla="*/ 2 h 68"/>
                <a:gd name="T14" fmla="*/ 28 w 128"/>
                <a:gd name="T15" fmla="*/ 5 h 68"/>
                <a:gd name="T16" fmla="*/ 32 w 128"/>
                <a:gd name="T17" fmla="*/ 8 h 68"/>
                <a:gd name="T18" fmla="*/ 38 w 128"/>
                <a:gd name="T19" fmla="*/ 8 h 68"/>
                <a:gd name="T20" fmla="*/ 46 w 128"/>
                <a:gd name="T21" fmla="*/ 6 h 68"/>
                <a:gd name="T22" fmla="*/ 52 w 128"/>
                <a:gd name="T23" fmla="*/ 5 h 68"/>
                <a:gd name="T24" fmla="*/ 58 w 128"/>
                <a:gd name="T25" fmla="*/ 4 h 68"/>
                <a:gd name="T26" fmla="*/ 58 w 128"/>
                <a:gd name="T27" fmla="*/ 4 h 68"/>
                <a:gd name="T28" fmla="*/ 58 w 128"/>
                <a:gd name="T29" fmla="*/ 5 h 68"/>
                <a:gd name="T30" fmla="*/ 58 w 128"/>
                <a:gd name="T31" fmla="*/ 5 h 68"/>
                <a:gd name="T32" fmla="*/ 58 w 128"/>
                <a:gd name="T33" fmla="*/ 6 h 68"/>
                <a:gd name="T34" fmla="*/ 66 w 128"/>
                <a:gd name="T35" fmla="*/ 6 h 68"/>
                <a:gd name="T36" fmla="*/ 74 w 128"/>
                <a:gd name="T37" fmla="*/ 5 h 68"/>
                <a:gd name="T38" fmla="*/ 80 w 128"/>
                <a:gd name="T39" fmla="*/ 4 h 68"/>
                <a:gd name="T40" fmla="*/ 86 w 128"/>
                <a:gd name="T41" fmla="*/ 0 h 68"/>
                <a:gd name="T42" fmla="*/ 88 w 128"/>
                <a:gd name="T43" fmla="*/ 2 h 68"/>
                <a:gd name="T44" fmla="*/ 86 w 128"/>
                <a:gd name="T45" fmla="*/ 5 h 68"/>
                <a:gd name="T46" fmla="*/ 86 w 128"/>
                <a:gd name="T47" fmla="*/ 8 h 68"/>
                <a:gd name="T48" fmla="*/ 86 w 128"/>
                <a:gd name="T49" fmla="*/ 9 h 68"/>
                <a:gd name="T50" fmla="*/ 94 w 128"/>
                <a:gd name="T51" fmla="*/ 10 h 68"/>
                <a:gd name="T52" fmla="*/ 102 w 128"/>
                <a:gd name="T53" fmla="*/ 9 h 68"/>
                <a:gd name="T54" fmla="*/ 108 w 128"/>
                <a:gd name="T55" fmla="*/ 6 h 68"/>
                <a:gd name="T56" fmla="*/ 112 w 128"/>
                <a:gd name="T57" fmla="*/ 8 h 68"/>
                <a:gd name="T58" fmla="*/ 120 w 128"/>
                <a:gd name="T59" fmla="*/ 21 h 68"/>
                <a:gd name="T60" fmla="*/ 122 w 128"/>
                <a:gd name="T61" fmla="*/ 37 h 68"/>
                <a:gd name="T62" fmla="*/ 124 w 128"/>
                <a:gd name="T63" fmla="*/ 52 h 68"/>
                <a:gd name="T64" fmla="*/ 128 w 128"/>
                <a:gd name="T65" fmla="*/ 68 h 68"/>
                <a:gd name="T66" fmla="*/ 0 w 128"/>
                <a:gd name="T67" fmla="*/ 52 h 6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28"/>
                <a:gd name="T103" fmla="*/ 0 h 68"/>
                <a:gd name="T104" fmla="*/ 128 w 128"/>
                <a:gd name="T105" fmla="*/ 68 h 6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28" h="68">
                  <a:moveTo>
                    <a:pt x="0" y="52"/>
                  </a:moveTo>
                  <a:lnTo>
                    <a:pt x="6" y="39"/>
                  </a:lnTo>
                  <a:lnTo>
                    <a:pt x="12" y="25"/>
                  </a:lnTo>
                  <a:lnTo>
                    <a:pt x="16" y="1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8" y="5"/>
                  </a:lnTo>
                  <a:lnTo>
                    <a:pt x="32" y="8"/>
                  </a:lnTo>
                  <a:lnTo>
                    <a:pt x="38" y="8"/>
                  </a:lnTo>
                  <a:lnTo>
                    <a:pt x="46" y="6"/>
                  </a:lnTo>
                  <a:lnTo>
                    <a:pt x="52" y="5"/>
                  </a:lnTo>
                  <a:lnTo>
                    <a:pt x="58" y="4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66" y="6"/>
                  </a:lnTo>
                  <a:lnTo>
                    <a:pt x="74" y="5"/>
                  </a:lnTo>
                  <a:lnTo>
                    <a:pt x="80" y="4"/>
                  </a:lnTo>
                  <a:lnTo>
                    <a:pt x="86" y="0"/>
                  </a:lnTo>
                  <a:lnTo>
                    <a:pt x="88" y="2"/>
                  </a:lnTo>
                  <a:lnTo>
                    <a:pt x="86" y="5"/>
                  </a:lnTo>
                  <a:lnTo>
                    <a:pt x="86" y="8"/>
                  </a:lnTo>
                  <a:lnTo>
                    <a:pt x="86" y="9"/>
                  </a:lnTo>
                  <a:lnTo>
                    <a:pt x="94" y="10"/>
                  </a:lnTo>
                  <a:lnTo>
                    <a:pt x="102" y="9"/>
                  </a:lnTo>
                  <a:lnTo>
                    <a:pt x="108" y="6"/>
                  </a:lnTo>
                  <a:lnTo>
                    <a:pt x="112" y="8"/>
                  </a:lnTo>
                  <a:lnTo>
                    <a:pt x="120" y="21"/>
                  </a:lnTo>
                  <a:lnTo>
                    <a:pt x="122" y="37"/>
                  </a:lnTo>
                  <a:lnTo>
                    <a:pt x="124" y="52"/>
                  </a:lnTo>
                  <a:lnTo>
                    <a:pt x="128" y="68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Freeform 12"/>
            <p:cNvSpPr>
              <a:spLocks/>
            </p:cNvSpPr>
            <p:nvPr/>
          </p:nvSpPr>
          <p:spPr bwMode="auto">
            <a:xfrm>
              <a:off x="1684" y="2572"/>
              <a:ext cx="282" cy="229"/>
            </a:xfrm>
            <a:custGeom>
              <a:avLst/>
              <a:gdLst>
                <a:gd name="T0" fmla="*/ 258 w 282"/>
                <a:gd name="T1" fmla="*/ 227 h 229"/>
                <a:gd name="T2" fmla="*/ 20 w 282"/>
                <a:gd name="T3" fmla="*/ 210 h 229"/>
                <a:gd name="T4" fmla="*/ 0 w 282"/>
                <a:gd name="T5" fmla="*/ 208 h 229"/>
                <a:gd name="T6" fmla="*/ 8 w 282"/>
                <a:gd name="T7" fmla="*/ 196 h 229"/>
                <a:gd name="T8" fmla="*/ 120 w 282"/>
                <a:gd name="T9" fmla="*/ 19 h 229"/>
                <a:gd name="T10" fmla="*/ 132 w 282"/>
                <a:gd name="T11" fmla="*/ 0 h 229"/>
                <a:gd name="T12" fmla="*/ 144 w 282"/>
                <a:gd name="T13" fmla="*/ 19 h 229"/>
                <a:gd name="T14" fmla="*/ 272 w 282"/>
                <a:gd name="T15" fmla="*/ 214 h 229"/>
                <a:gd name="T16" fmla="*/ 282 w 282"/>
                <a:gd name="T17" fmla="*/ 229 h 229"/>
                <a:gd name="T18" fmla="*/ 258 w 282"/>
                <a:gd name="T19" fmla="*/ 227 h 2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2"/>
                <a:gd name="T31" fmla="*/ 0 h 229"/>
                <a:gd name="T32" fmla="*/ 282 w 282"/>
                <a:gd name="T33" fmla="*/ 229 h 2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2" h="229">
                  <a:moveTo>
                    <a:pt x="258" y="227"/>
                  </a:moveTo>
                  <a:lnTo>
                    <a:pt x="20" y="210"/>
                  </a:lnTo>
                  <a:lnTo>
                    <a:pt x="0" y="208"/>
                  </a:lnTo>
                  <a:lnTo>
                    <a:pt x="8" y="196"/>
                  </a:lnTo>
                  <a:lnTo>
                    <a:pt x="120" y="19"/>
                  </a:lnTo>
                  <a:lnTo>
                    <a:pt x="132" y="0"/>
                  </a:lnTo>
                  <a:lnTo>
                    <a:pt x="144" y="19"/>
                  </a:lnTo>
                  <a:lnTo>
                    <a:pt x="272" y="214"/>
                  </a:lnTo>
                  <a:lnTo>
                    <a:pt x="282" y="229"/>
                  </a:lnTo>
                  <a:lnTo>
                    <a:pt x="258" y="2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Freeform 13"/>
            <p:cNvSpPr>
              <a:spLocks/>
            </p:cNvSpPr>
            <p:nvPr/>
          </p:nvSpPr>
          <p:spPr bwMode="auto">
            <a:xfrm>
              <a:off x="1704" y="2595"/>
              <a:ext cx="238" cy="195"/>
            </a:xfrm>
            <a:custGeom>
              <a:avLst/>
              <a:gdLst>
                <a:gd name="T0" fmla="*/ 112 w 238"/>
                <a:gd name="T1" fmla="*/ 0 h 195"/>
                <a:gd name="T2" fmla="*/ 0 w 238"/>
                <a:gd name="T3" fmla="*/ 177 h 195"/>
                <a:gd name="T4" fmla="*/ 238 w 238"/>
                <a:gd name="T5" fmla="*/ 195 h 195"/>
                <a:gd name="T6" fmla="*/ 112 w 238"/>
                <a:gd name="T7" fmla="*/ 0 h 1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8"/>
                <a:gd name="T13" fmla="*/ 0 h 195"/>
                <a:gd name="T14" fmla="*/ 238 w 238"/>
                <a:gd name="T15" fmla="*/ 195 h 1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8" h="195">
                  <a:moveTo>
                    <a:pt x="112" y="0"/>
                  </a:moveTo>
                  <a:lnTo>
                    <a:pt x="0" y="177"/>
                  </a:lnTo>
                  <a:lnTo>
                    <a:pt x="238" y="195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FBF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7" name="Freeform 14"/>
            <p:cNvSpPr>
              <a:spLocks/>
            </p:cNvSpPr>
            <p:nvPr/>
          </p:nvSpPr>
          <p:spPr bwMode="auto">
            <a:xfrm>
              <a:off x="1742" y="2486"/>
              <a:ext cx="144" cy="131"/>
            </a:xfrm>
            <a:custGeom>
              <a:avLst/>
              <a:gdLst>
                <a:gd name="T0" fmla="*/ 72 w 144"/>
                <a:gd name="T1" fmla="*/ 131 h 131"/>
                <a:gd name="T2" fmla="*/ 86 w 144"/>
                <a:gd name="T3" fmla="*/ 130 h 131"/>
                <a:gd name="T4" fmla="*/ 100 w 144"/>
                <a:gd name="T5" fmla="*/ 125 h 131"/>
                <a:gd name="T6" fmla="*/ 112 w 144"/>
                <a:gd name="T7" fmla="*/ 120 h 131"/>
                <a:gd name="T8" fmla="*/ 124 w 144"/>
                <a:gd name="T9" fmla="*/ 112 h 131"/>
                <a:gd name="T10" fmla="*/ 132 w 144"/>
                <a:gd name="T11" fmla="*/ 102 h 131"/>
                <a:gd name="T12" fmla="*/ 138 w 144"/>
                <a:gd name="T13" fmla="*/ 90 h 131"/>
                <a:gd name="T14" fmla="*/ 142 w 144"/>
                <a:gd name="T15" fmla="*/ 80 h 131"/>
                <a:gd name="T16" fmla="*/ 144 w 144"/>
                <a:gd name="T17" fmla="*/ 66 h 131"/>
                <a:gd name="T18" fmla="*/ 142 w 144"/>
                <a:gd name="T19" fmla="*/ 52 h 131"/>
                <a:gd name="T20" fmla="*/ 138 w 144"/>
                <a:gd name="T21" fmla="*/ 40 h 131"/>
                <a:gd name="T22" fmla="*/ 132 w 144"/>
                <a:gd name="T23" fmla="*/ 30 h 131"/>
                <a:gd name="T24" fmla="*/ 124 w 144"/>
                <a:gd name="T25" fmla="*/ 19 h 131"/>
                <a:gd name="T26" fmla="*/ 112 w 144"/>
                <a:gd name="T27" fmla="*/ 11 h 131"/>
                <a:gd name="T28" fmla="*/ 100 w 144"/>
                <a:gd name="T29" fmla="*/ 5 h 131"/>
                <a:gd name="T30" fmla="*/ 86 w 144"/>
                <a:gd name="T31" fmla="*/ 1 h 131"/>
                <a:gd name="T32" fmla="*/ 72 w 144"/>
                <a:gd name="T33" fmla="*/ 0 h 131"/>
                <a:gd name="T34" fmla="*/ 58 w 144"/>
                <a:gd name="T35" fmla="*/ 1 h 131"/>
                <a:gd name="T36" fmla="*/ 44 w 144"/>
                <a:gd name="T37" fmla="*/ 5 h 131"/>
                <a:gd name="T38" fmla="*/ 32 w 144"/>
                <a:gd name="T39" fmla="*/ 11 h 131"/>
                <a:gd name="T40" fmla="*/ 22 w 144"/>
                <a:gd name="T41" fmla="*/ 19 h 131"/>
                <a:gd name="T42" fmla="*/ 12 w 144"/>
                <a:gd name="T43" fmla="*/ 30 h 131"/>
                <a:gd name="T44" fmla="*/ 6 w 144"/>
                <a:gd name="T45" fmla="*/ 40 h 131"/>
                <a:gd name="T46" fmla="*/ 2 w 144"/>
                <a:gd name="T47" fmla="*/ 52 h 131"/>
                <a:gd name="T48" fmla="*/ 0 w 144"/>
                <a:gd name="T49" fmla="*/ 66 h 131"/>
                <a:gd name="T50" fmla="*/ 2 w 144"/>
                <a:gd name="T51" fmla="*/ 80 h 131"/>
                <a:gd name="T52" fmla="*/ 6 w 144"/>
                <a:gd name="T53" fmla="*/ 90 h 131"/>
                <a:gd name="T54" fmla="*/ 12 w 144"/>
                <a:gd name="T55" fmla="*/ 102 h 131"/>
                <a:gd name="T56" fmla="*/ 22 w 144"/>
                <a:gd name="T57" fmla="*/ 112 h 131"/>
                <a:gd name="T58" fmla="*/ 32 w 144"/>
                <a:gd name="T59" fmla="*/ 120 h 131"/>
                <a:gd name="T60" fmla="*/ 44 w 144"/>
                <a:gd name="T61" fmla="*/ 125 h 131"/>
                <a:gd name="T62" fmla="*/ 58 w 144"/>
                <a:gd name="T63" fmla="*/ 130 h 131"/>
                <a:gd name="T64" fmla="*/ 72 w 144"/>
                <a:gd name="T65" fmla="*/ 131 h 13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4"/>
                <a:gd name="T100" fmla="*/ 0 h 131"/>
                <a:gd name="T101" fmla="*/ 144 w 144"/>
                <a:gd name="T102" fmla="*/ 131 h 13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4" h="131">
                  <a:moveTo>
                    <a:pt x="72" y="131"/>
                  </a:moveTo>
                  <a:lnTo>
                    <a:pt x="86" y="130"/>
                  </a:lnTo>
                  <a:lnTo>
                    <a:pt x="100" y="125"/>
                  </a:lnTo>
                  <a:lnTo>
                    <a:pt x="112" y="120"/>
                  </a:lnTo>
                  <a:lnTo>
                    <a:pt x="124" y="112"/>
                  </a:lnTo>
                  <a:lnTo>
                    <a:pt x="132" y="102"/>
                  </a:lnTo>
                  <a:lnTo>
                    <a:pt x="138" y="90"/>
                  </a:lnTo>
                  <a:lnTo>
                    <a:pt x="142" y="80"/>
                  </a:lnTo>
                  <a:lnTo>
                    <a:pt x="144" y="66"/>
                  </a:lnTo>
                  <a:lnTo>
                    <a:pt x="142" y="52"/>
                  </a:lnTo>
                  <a:lnTo>
                    <a:pt x="138" y="40"/>
                  </a:lnTo>
                  <a:lnTo>
                    <a:pt x="132" y="30"/>
                  </a:lnTo>
                  <a:lnTo>
                    <a:pt x="124" y="19"/>
                  </a:lnTo>
                  <a:lnTo>
                    <a:pt x="112" y="11"/>
                  </a:lnTo>
                  <a:lnTo>
                    <a:pt x="100" y="5"/>
                  </a:lnTo>
                  <a:lnTo>
                    <a:pt x="86" y="1"/>
                  </a:lnTo>
                  <a:lnTo>
                    <a:pt x="72" y="0"/>
                  </a:lnTo>
                  <a:lnTo>
                    <a:pt x="58" y="1"/>
                  </a:lnTo>
                  <a:lnTo>
                    <a:pt x="44" y="5"/>
                  </a:lnTo>
                  <a:lnTo>
                    <a:pt x="32" y="11"/>
                  </a:lnTo>
                  <a:lnTo>
                    <a:pt x="22" y="19"/>
                  </a:lnTo>
                  <a:lnTo>
                    <a:pt x="12" y="30"/>
                  </a:lnTo>
                  <a:lnTo>
                    <a:pt x="6" y="40"/>
                  </a:lnTo>
                  <a:lnTo>
                    <a:pt x="2" y="52"/>
                  </a:lnTo>
                  <a:lnTo>
                    <a:pt x="0" y="66"/>
                  </a:lnTo>
                  <a:lnTo>
                    <a:pt x="2" y="80"/>
                  </a:lnTo>
                  <a:lnTo>
                    <a:pt x="6" y="90"/>
                  </a:lnTo>
                  <a:lnTo>
                    <a:pt x="12" y="102"/>
                  </a:lnTo>
                  <a:lnTo>
                    <a:pt x="22" y="112"/>
                  </a:lnTo>
                  <a:lnTo>
                    <a:pt x="32" y="120"/>
                  </a:lnTo>
                  <a:lnTo>
                    <a:pt x="44" y="125"/>
                  </a:lnTo>
                  <a:lnTo>
                    <a:pt x="58" y="130"/>
                  </a:lnTo>
                  <a:lnTo>
                    <a:pt x="72" y="131"/>
                  </a:lnTo>
                  <a:close/>
                </a:path>
              </a:pathLst>
            </a:custGeom>
            <a:solidFill>
              <a:srgbClr val="BF8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Freeform 15"/>
            <p:cNvSpPr>
              <a:spLocks/>
            </p:cNvSpPr>
            <p:nvPr/>
          </p:nvSpPr>
          <p:spPr bwMode="auto">
            <a:xfrm>
              <a:off x="1786" y="2532"/>
              <a:ext cx="20" cy="6"/>
            </a:xfrm>
            <a:custGeom>
              <a:avLst/>
              <a:gdLst>
                <a:gd name="T0" fmla="*/ 10 w 20"/>
                <a:gd name="T1" fmla="*/ 5 h 6"/>
                <a:gd name="T2" fmla="*/ 14 w 20"/>
                <a:gd name="T3" fmla="*/ 5 h 6"/>
                <a:gd name="T4" fmla="*/ 18 w 20"/>
                <a:gd name="T5" fmla="*/ 6 h 6"/>
                <a:gd name="T6" fmla="*/ 20 w 20"/>
                <a:gd name="T7" fmla="*/ 6 h 6"/>
                <a:gd name="T8" fmla="*/ 20 w 20"/>
                <a:gd name="T9" fmla="*/ 5 h 6"/>
                <a:gd name="T10" fmla="*/ 20 w 20"/>
                <a:gd name="T11" fmla="*/ 4 h 6"/>
                <a:gd name="T12" fmla="*/ 18 w 20"/>
                <a:gd name="T13" fmla="*/ 1 h 6"/>
                <a:gd name="T14" fmla="*/ 14 w 20"/>
                <a:gd name="T15" fmla="*/ 0 h 6"/>
                <a:gd name="T16" fmla="*/ 10 w 20"/>
                <a:gd name="T17" fmla="*/ 0 h 6"/>
                <a:gd name="T18" fmla="*/ 6 w 20"/>
                <a:gd name="T19" fmla="*/ 0 h 6"/>
                <a:gd name="T20" fmla="*/ 4 w 20"/>
                <a:gd name="T21" fmla="*/ 1 h 6"/>
                <a:gd name="T22" fmla="*/ 2 w 20"/>
                <a:gd name="T23" fmla="*/ 4 h 6"/>
                <a:gd name="T24" fmla="*/ 0 w 20"/>
                <a:gd name="T25" fmla="*/ 5 h 6"/>
                <a:gd name="T26" fmla="*/ 2 w 20"/>
                <a:gd name="T27" fmla="*/ 6 h 6"/>
                <a:gd name="T28" fmla="*/ 4 w 20"/>
                <a:gd name="T29" fmla="*/ 6 h 6"/>
                <a:gd name="T30" fmla="*/ 6 w 20"/>
                <a:gd name="T31" fmla="*/ 5 h 6"/>
                <a:gd name="T32" fmla="*/ 10 w 20"/>
                <a:gd name="T33" fmla="*/ 5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6"/>
                <a:gd name="T53" fmla="*/ 20 w 20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6">
                  <a:moveTo>
                    <a:pt x="10" y="5"/>
                  </a:moveTo>
                  <a:lnTo>
                    <a:pt x="14" y="5"/>
                  </a:lnTo>
                  <a:lnTo>
                    <a:pt x="18" y="6"/>
                  </a:lnTo>
                  <a:lnTo>
                    <a:pt x="20" y="6"/>
                  </a:lnTo>
                  <a:lnTo>
                    <a:pt x="20" y="5"/>
                  </a:lnTo>
                  <a:lnTo>
                    <a:pt x="20" y="4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5"/>
                  </a:lnTo>
                  <a:lnTo>
                    <a:pt x="2" y="6"/>
                  </a:lnTo>
                  <a:lnTo>
                    <a:pt x="4" y="6"/>
                  </a:lnTo>
                  <a:lnTo>
                    <a:pt x="6" y="5"/>
                  </a:lnTo>
                  <a:lnTo>
                    <a:pt x="1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Freeform 16"/>
            <p:cNvSpPr>
              <a:spLocks/>
            </p:cNvSpPr>
            <p:nvPr/>
          </p:nvSpPr>
          <p:spPr bwMode="auto">
            <a:xfrm>
              <a:off x="1828" y="2532"/>
              <a:ext cx="18" cy="6"/>
            </a:xfrm>
            <a:custGeom>
              <a:avLst/>
              <a:gdLst>
                <a:gd name="T0" fmla="*/ 8 w 18"/>
                <a:gd name="T1" fmla="*/ 5 h 6"/>
                <a:gd name="T2" fmla="*/ 12 w 18"/>
                <a:gd name="T3" fmla="*/ 5 h 6"/>
                <a:gd name="T4" fmla="*/ 16 w 18"/>
                <a:gd name="T5" fmla="*/ 6 h 6"/>
                <a:gd name="T6" fmla="*/ 18 w 18"/>
                <a:gd name="T7" fmla="*/ 6 h 6"/>
                <a:gd name="T8" fmla="*/ 18 w 18"/>
                <a:gd name="T9" fmla="*/ 5 h 6"/>
                <a:gd name="T10" fmla="*/ 18 w 18"/>
                <a:gd name="T11" fmla="*/ 4 h 6"/>
                <a:gd name="T12" fmla="*/ 16 w 18"/>
                <a:gd name="T13" fmla="*/ 1 h 6"/>
                <a:gd name="T14" fmla="*/ 12 w 18"/>
                <a:gd name="T15" fmla="*/ 0 h 6"/>
                <a:gd name="T16" fmla="*/ 8 w 18"/>
                <a:gd name="T17" fmla="*/ 0 h 6"/>
                <a:gd name="T18" fmla="*/ 6 w 18"/>
                <a:gd name="T19" fmla="*/ 0 h 6"/>
                <a:gd name="T20" fmla="*/ 2 w 18"/>
                <a:gd name="T21" fmla="*/ 1 h 6"/>
                <a:gd name="T22" fmla="*/ 0 w 18"/>
                <a:gd name="T23" fmla="*/ 4 h 6"/>
                <a:gd name="T24" fmla="*/ 0 w 18"/>
                <a:gd name="T25" fmla="*/ 5 h 6"/>
                <a:gd name="T26" fmla="*/ 0 w 18"/>
                <a:gd name="T27" fmla="*/ 6 h 6"/>
                <a:gd name="T28" fmla="*/ 2 w 18"/>
                <a:gd name="T29" fmla="*/ 6 h 6"/>
                <a:gd name="T30" fmla="*/ 6 w 18"/>
                <a:gd name="T31" fmla="*/ 5 h 6"/>
                <a:gd name="T32" fmla="*/ 8 w 18"/>
                <a:gd name="T33" fmla="*/ 5 h 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6"/>
                <a:gd name="T53" fmla="*/ 18 w 18"/>
                <a:gd name="T54" fmla="*/ 6 h 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6">
                  <a:moveTo>
                    <a:pt x="8" y="5"/>
                  </a:moveTo>
                  <a:lnTo>
                    <a:pt x="12" y="5"/>
                  </a:lnTo>
                  <a:lnTo>
                    <a:pt x="16" y="6"/>
                  </a:lnTo>
                  <a:lnTo>
                    <a:pt x="18" y="6"/>
                  </a:lnTo>
                  <a:lnTo>
                    <a:pt x="18" y="5"/>
                  </a:lnTo>
                  <a:lnTo>
                    <a:pt x="18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2" y="6"/>
                  </a:lnTo>
                  <a:lnTo>
                    <a:pt x="6" y="5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Freeform 17"/>
            <p:cNvSpPr>
              <a:spLocks/>
            </p:cNvSpPr>
            <p:nvPr/>
          </p:nvSpPr>
          <p:spPr bwMode="auto">
            <a:xfrm>
              <a:off x="1786" y="2575"/>
              <a:ext cx="56" cy="19"/>
            </a:xfrm>
            <a:custGeom>
              <a:avLst/>
              <a:gdLst>
                <a:gd name="T0" fmla="*/ 0 w 56"/>
                <a:gd name="T1" fmla="*/ 4 h 19"/>
                <a:gd name="T2" fmla="*/ 4 w 56"/>
                <a:gd name="T3" fmla="*/ 8 h 19"/>
                <a:gd name="T4" fmla="*/ 12 w 56"/>
                <a:gd name="T5" fmla="*/ 13 h 19"/>
                <a:gd name="T6" fmla="*/ 22 w 56"/>
                <a:gd name="T7" fmla="*/ 18 h 19"/>
                <a:gd name="T8" fmla="*/ 34 w 56"/>
                <a:gd name="T9" fmla="*/ 19 h 19"/>
                <a:gd name="T10" fmla="*/ 38 w 56"/>
                <a:gd name="T11" fmla="*/ 19 h 19"/>
                <a:gd name="T12" fmla="*/ 44 w 56"/>
                <a:gd name="T13" fmla="*/ 18 h 19"/>
                <a:gd name="T14" fmla="*/ 48 w 56"/>
                <a:gd name="T15" fmla="*/ 16 h 19"/>
                <a:gd name="T16" fmla="*/ 52 w 56"/>
                <a:gd name="T17" fmla="*/ 15 h 19"/>
                <a:gd name="T18" fmla="*/ 54 w 56"/>
                <a:gd name="T19" fmla="*/ 12 h 19"/>
                <a:gd name="T20" fmla="*/ 56 w 56"/>
                <a:gd name="T21" fmla="*/ 8 h 19"/>
                <a:gd name="T22" fmla="*/ 56 w 56"/>
                <a:gd name="T23" fmla="*/ 4 h 19"/>
                <a:gd name="T24" fmla="*/ 56 w 56"/>
                <a:gd name="T25" fmla="*/ 0 h 19"/>
                <a:gd name="T26" fmla="*/ 54 w 56"/>
                <a:gd name="T27" fmla="*/ 1 h 19"/>
                <a:gd name="T28" fmla="*/ 52 w 56"/>
                <a:gd name="T29" fmla="*/ 4 h 19"/>
                <a:gd name="T30" fmla="*/ 48 w 56"/>
                <a:gd name="T31" fmla="*/ 8 h 19"/>
                <a:gd name="T32" fmla="*/ 44 w 56"/>
                <a:gd name="T33" fmla="*/ 11 h 19"/>
                <a:gd name="T34" fmla="*/ 42 w 56"/>
                <a:gd name="T35" fmla="*/ 12 h 19"/>
                <a:gd name="T36" fmla="*/ 40 w 56"/>
                <a:gd name="T37" fmla="*/ 13 h 19"/>
                <a:gd name="T38" fmla="*/ 36 w 56"/>
                <a:gd name="T39" fmla="*/ 13 h 19"/>
                <a:gd name="T40" fmla="*/ 34 w 56"/>
                <a:gd name="T41" fmla="*/ 13 h 19"/>
                <a:gd name="T42" fmla="*/ 22 w 56"/>
                <a:gd name="T43" fmla="*/ 12 h 19"/>
                <a:gd name="T44" fmla="*/ 12 w 56"/>
                <a:gd name="T45" fmla="*/ 8 h 19"/>
                <a:gd name="T46" fmla="*/ 4 w 56"/>
                <a:gd name="T47" fmla="*/ 5 h 19"/>
                <a:gd name="T48" fmla="*/ 0 w 56"/>
                <a:gd name="T49" fmla="*/ 4 h 1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"/>
                <a:gd name="T76" fmla="*/ 0 h 19"/>
                <a:gd name="T77" fmla="*/ 56 w 56"/>
                <a:gd name="T78" fmla="*/ 19 h 1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" h="19">
                  <a:moveTo>
                    <a:pt x="0" y="4"/>
                  </a:moveTo>
                  <a:lnTo>
                    <a:pt x="4" y="8"/>
                  </a:lnTo>
                  <a:lnTo>
                    <a:pt x="12" y="13"/>
                  </a:lnTo>
                  <a:lnTo>
                    <a:pt x="22" y="18"/>
                  </a:lnTo>
                  <a:lnTo>
                    <a:pt x="34" y="19"/>
                  </a:lnTo>
                  <a:lnTo>
                    <a:pt x="38" y="19"/>
                  </a:lnTo>
                  <a:lnTo>
                    <a:pt x="44" y="18"/>
                  </a:lnTo>
                  <a:lnTo>
                    <a:pt x="48" y="16"/>
                  </a:lnTo>
                  <a:lnTo>
                    <a:pt x="52" y="15"/>
                  </a:lnTo>
                  <a:lnTo>
                    <a:pt x="54" y="12"/>
                  </a:lnTo>
                  <a:lnTo>
                    <a:pt x="56" y="8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4"/>
                  </a:lnTo>
                  <a:lnTo>
                    <a:pt x="48" y="8"/>
                  </a:lnTo>
                  <a:lnTo>
                    <a:pt x="44" y="11"/>
                  </a:lnTo>
                  <a:lnTo>
                    <a:pt x="42" y="12"/>
                  </a:lnTo>
                  <a:lnTo>
                    <a:pt x="40" y="13"/>
                  </a:lnTo>
                  <a:lnTo>
                    <a:pt x="36" y="13"/>
                  </a:lnTo>
                  <a:lnTo>
                    <a:pt x="34" y="13"/>
                  </a:lnTo>
                  <a:lnTo>
                    <a:pt x="22" y="12"/>
                  </a:lnTo>
                  <a:lnTo>
                    <a:pt x="12" y="8"/>
                  </a:lnTo>
                  <a:lnTo>
                    <a:pt x="4" y="5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Freeform 18"/>
            <p:cNvSpPr>
              <a:spLocks/>
            </p:cNvSpPr>
            <p:nvPr/>
          </p:nvSpPr>
          <p:spPr bwMode="auto">
            <a:xfrm>
              <a:off x="1551" y="2656"/>
              <a:ext cx="281" cy="230"/>
            </a:xfrm>
            <a:custGeom>
              <a:avLst/>
              <a:gdLst>
                <a:gd name="T0" fmla="*/ 257 w 281"/>
                <a:gd name="T1" fmla="*/ 228 h 230"/>
                <a:gd name="T2" fmla="*/ 18 w 281"/>
                <a:gd name="T3" fmla="*/ 211 h 230"/>
                <a:gd name="T4" fmla="*/ 0 w 281"/>
                <a:gd name="T5" fmla="*/ 208 h 230"/>
                <a:gd name="T6" fmla="*/ 6 w 281"/>
                <a:gd name="T7" fmla="*/ 197 h 230"/>
                <a:gd name="T8" fmla="*/ 119 w 281"/>
                <a:gd name="T9" fmla="*/ 20 h 230"/>
                <a:gd name="T10" fmla="*/ 131 w 281"/>
                <a:gd name="T11" fmla="*/ 0 h 230"/>
                <a:gd name="T12" fmla="*/ 143 w 281"/>
                <a:gd name="T13" fmla="*/ 20 h 230"/>
                <a:gd name="T14" fmla="*/ 271 w 281"/>
                <a:gd name="T15" fmla="*/ 215 h 230"/>
                <a:gd name="T16" fmla="*/ 281 w 281"/>
                <a:gd name="T17" fmla="*/ 230 h 230"/>
                <a:gd name="T18" fmla="*/ 257 w 281"/>
                <a:gd name="T19" fmla="*/ 228 h 2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1"/>
                <a:gd name="T31" fmla="*/ 0 h 230"/>
                <a:gd name="T32" fmla="*/ 281 w 281"/>
                <a:gd name="T33" fmla="*/ 230 h 2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1" h="230">
                  <a:moveTo>
                    <a:pt x="257" y="228"/>
                  </a:moveTo>
                  <a:lnTo>
                    <a:pt x="18" y="211"/>
                  </a:lnTo>
                  <a:lnTo>
                    <a:pt x="0" y="208"/>
                  </a:lnTo>
                  <a:lnTo>
                    <a:pt x="6" y="197"/>
                  </a:lnTo>
                  <a:lnTo>
                    <a:pt x="119" y="20"/>
                  </a:lnTo>
                  <a:lnTo>
                    <a:pt x="131" y="0"/>
                  </a:lnTo>
                  <a:lnTo>
                    <a:pt x="143" y="20"/>
                  </a:lnTo>
                  <a:lnTo>
                    <a:pt x="271" y="215"/>
                  </a:lnTo>
                  <a:lnTo>
                    <a:pt x="281" y="230"/>
                  </a:lnTo>
                  <a:lnTo>
                    <a:pt x="257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Freeform 19"/>
            <p:cNvSpPr>
              <a:spLocks/>
            </p:cNvSpPr>
            <p:nvPr/>
          </p:nvSpPr>
          <p:spPr bwMode="auto">
            <a:xfrm>
              <a:off x="1571" y="2680"/>
              <a:ext cx="237" cy="195"/>
            </a:xfrm>
            <a:custGeom>
              <a:avLst/>
              <a:gdLst>
                <a:gd name="T0" fmla="*/ 111 w 237"/>
                <a:gd name="T1" fmla="*/ 0 h 195"/>
                <a:gd name="T2" fmla="*/ 0 w 237"/>
                <a:gd name="T3" fmla="*/ 177 h 195"/>
                <a:gd name="T4" fmla="*/ 237 w 237"/>
                <a:gd name="T5" fmla="*/ 195 h 195"/>
                <a:gd name="T6" fmla="*/ 111 w 237"/>
                <a:gd name="T7" fmla="*/ 0 h 1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7"/>
                <a:gd name="T13" fmla="*/ 0 h 195"/>
                <a:gd name="T14" fmla="*/ 237 w 237"/>
                <a:gd name="T15" fmla="*/ 195 h 1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7" h="195">
                  <a:moveTo>
                    <a:pt x="111" y="0"/>
                  </a:moveTo>
                  <a:lnTo>
                    <a:pt x="0" y="177"/>
                  </a:lnTo>
                  <a:lnTo>
                    <a:pt x="237" y="195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7F7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0"/>
            <p:cNvSpPr>
              <a:spLocks/>
            </p:cNvSpPr>
            <p:nvPr/>
          </p:nvSpPr>
          <p:spPr bwMode="auto">
            <a:xfrm>
              <a:off x="1609" y="2571"/>
              <a:ext cx="145" cy="130"/>
            </a:xfrm>
            <a:custGeom>
              <a:avLst/>
              <a:gdLst>
                <a:gd name="T0" fmla="*/ 73 w 145"/>
                <a:gd name="T1" fmla="*/ 130 h 130"/>
                <a:gd name="T2" fmla="*/ 87 w 145"/>
                <a:gd name="T3" fmla="*/ 128 h 130"/>
                <a:gd name="T4" fmla="*/ 101 w 145"/>
                <a:gd name="T5" fmla="*/ 124 h 130"/>
                <a:gd name="T6" fmla="*/ 113 w 145"/>
                <a:gd name="T7" fmla="*/ 119 h 130"/>
                <a:gd name="T8" fmla="*/ 123 w 145"/>
                <a:gd name="T9" fmla="*/ 111 h 130"/>
                <a:gd name="T10" fmla="*/ 133 w 145"/>
                <a:gd name="T11" fmla="*/ 101 h 130"/>
                <a:gd name="T12" fmla="*/ 139 w 145"/>
                <a:gd name="T13" fmla="*/ 90 h 130"/>
                <a:gd name="T14" fmla="*/ 143 w 145"/>
                <a:gd name="T15" fmla="*/ 78 h 130"/>
                <a:gd name="T16" fmla="*/ 145 w 145"/>
                <a:gd name="T17" fmla="*/ 65 h 130"/>
                <a:gd name="T18" fmla="*/ 143 w 145"/>
                <a:gd name="T19" fmla="*/ 51 h 130"/>
                <a:gd name="T20" fmla="*/ 139 w 145"/>
                <a:gd name="T21" fmla="*/ 39 h 130"/>
                <a:gd name="T22" fmla="*/ 133 w 145"/>
                <a:gd name="T23" fmla="*/ 28 h 130"/>
                <a:gd name="T24" fmla="*/ 123 w 145"/>
                <a:gd name="T25" fmla="*/ 19 h 130"/>
                <a:gd name="T26" fmla="*/ 113 w 145"/>
                <a:gd name="T27" fmla="*/ 11 h 130"/>
                <a:gd name="T28" fmla="*/ 101 w 145"/>
                <a:gd name="T29" fmla="*/ 5 h 130"/>
                <a:gd name="T30" fmla="*/ 87 w 145"/>
                <a:gd name="T31" fmla="*/ 1 h 130"/>
                <a:gd name="T32" fmla="*/ 73 w 145"/>
                <a:gd name="T33" fmla="*/ 0 h 130"/>
                <a:gd name="T34" fmla="*/ 59 w 145"/>
                <a:gd name="T35" fmla="*/ 1 h 130"/>
                <a:gd name="T36" fmla="*/ 45 w 145"/>
                <a:gd name="T37" fmla="*/ 5 h 130"/>
                <a:gd name="T38" fmla="*/ 32 w 145"/>
                <a:gd name="T39" fmla="*/ 11 h 130"/>
                <a:gd name="T40" fmla="*/ 22 w 145"/>
                <a:gd name="T41" fmla="*/ 19 h 130"/>
                <a:gd name="T42" fmla="*/ 12 w 145"/>
                <a:gd name="T43" fmla="*/ 28 h 130"/>
                <a:gd name="T44" fmla="*/ 6 w 145"/>
                <a:gd name="T45" fmla="*/ 39 h 130"/>
                <a:gd name="T46" fmla="*/ 2 w 145"/>
                <a:gd name="T47" fmla="*/ 51 h 130"/>
                <a:gd name="T48" fmla="*/ 0 w 145"/>
                <a:gd name="T49" fmla="*/ 65 h 130"/>
                <a:gd name="T50" fmla="*/ 2 w 145"/>
                <a:gd name="T51" fmla="*/ 78 h 130"/>
                <a:gd name="T52" fmla="*/ 6 w 145"/>
                <a:gd name="T53" fmla="*/ 90 h 130"/>
                <a:gd name="T54" fmla="*/ 12 w 145"/>
                <a:gd name="T55" fmla="*/ 101 h 130"/>
                <a:gd name="T56" fmla="*/ 22 w 145"/>
                <a:gd name="T57" fmla="*/ 111 h 130"/>
                <a:gd name="T58" fmla="*/ 32 w 145"/>
                <a:gd name="T59" fmla="*/ 119 h 130"/>
                <a:gd name="T60" fmla="*/ 45 w 145"/>
                <a:gd name="T61" fmla="*/ 124 h 130"/>
                <a:gd name="T62" fmla="*/ 59 w 145"/>
                <a:gd name="T63" fmla="*/ 128 h 130"/>
                <a:gd name="T64" fmla="*/ 73 w 145"/>
                <a:gd name="T65" fmla="*/ 130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5"/>
                <a:gd name="T100" fmla="*/ 0 h 130"/>
                <a:gd name="T101" fmla="*/ 145 w 145"/>
                <a:gd name="T102" fmla="*/ 130 h 1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5" h="130">
                  <a:moveTo>
                    <a:pt x="73" y="130"/>
                  </a:moveTo>
                  <a:lnTo>
                    <a:pt x="87" y="128"/>
                  </a:lnTo>
                  <a:lnTo>
                    <a:pt x="101" y="124"/>
                  </a:lnTo>
                  <a:lnTo>
                    <a:pt x="113" y="119"/>
                  </a:lnTo>
                  <a:lnTo>
                    <a:pt x="123" y="111"/>
                  </a:lnTo>
                  <a:lnTo>
                    <a:pt x="133" y="101"/>
                  </a:lnTo>
                  <a:lnTo>
                    <a:pt x="139" y="90"/>
                  </a:lnTo>
                  <a:lnTo>
                    <a:pt x="143" y="78"/>
                  </a:lnTo>
                  <a:lnTo>
                    <a:pt x="145" y="65"/>
                  </a:lnTo>
                  <a:lnTo>
                    <a:pt x="143" y="51"/>
                  </a:lnTo>
                  <a:lnTo>
                    <a:pt x="139" y="39"/>
                  </a:lnTo>
                  <a:lnTo>
                    <a:pt x="133" y="28"/>
                  </a:lnTo>
                  <a:lnTo>
                    <a:pt x="123" y="19"/>
                  </a:lnTo>
                  <a:lnTo>
                    <a:pt x="113" y="11"/>
                  </a:lnTo>
                  <a:lnTo>
                    <a:pt x="101" y="5"/>
                  </a:lnTo>
                  <a:lnTo>
                    <a:pt x="87" y="1"/>
                  </a:lnTo>
                  <a:lnTo>
                    <a:pt x="73" y="0"/>
                  </a:lnTo>
                  <a:lnTo>
                    <a:pt x="59" y="1"/>
                  </a:lnTo>
                  <a:lnTo>
                    <a:pt x="45" y="5"/>
                  </a:lnTo>
                  <a:lnTo>
                    <a:pt x="32" y="11"/>
                  </a:lnTo>
                  <a:lnTo>
                    <a:pt x="22" y="19"/>
                  </a:lnTo>
                  <a:lnTo>
                    <a:pt x="12" y="28"/>
                  </a:lnTo>
                  <a:lnTo>
                    <a:pt x="6" y="39"/>
                  </a:lnTo>
                  <a:lnTo>
                    <a:pt x="2" y="51"/>
                  </a:lnTo>
                  <a:lnTo>
                    <a:pt x="0" y="65"/>
                  </a:lnTo>
                  <a:lnTo>
                    <a:pt x="2" y="78"/>
                  </a:lnTo>
                  <a:lnTo>
                    <a:pt x="6" y="90"/>
                  </a:lnTo>
                  <a:lnTo>
                    <a:pt x="12" y="101"/>
                  </a:lnTo>
                  <a:lnTo>
                    <a:pt x="22" y="111"/>
                  </a:lnTo>
                  <a:lnTo>
                    <a:pt x="32" y="119"/>
                  </a:lnTo>
                  <a:lnTo>
                    <a:pt x="45" y="124"/>
                  </a:lnTo>
                  <a:lnTo>
                    <a:pt x="59" y="128"/>
                  </a:lnTo>
                  <a:lnTo>
                    <a:pt x="73" y="130"/>
                  </a:lnTo>
                  <a:close/>
                </a:path>
              </a:pathLst>
            </a:custGeom>
            <a:solidFill>
              <a:srgbClr val="F7DD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1"/>
            <p:cNvSpPr>
              <a:spLocks/>
            </p:cNvSpPr>
            <p:nvPr/>
          </p:nvSpPr>
          <p:spPr bwMode="auto">
            <a:xfrm>
              <a:off x="1654" y="2616"/>
              <a:ext cx="18" cy="8"/>
            </a:xfrm>
            <a:custGeom>
              <a:avLst/>
              <a:gdLst>
                <a:gd name="T0" fmla="*/ 10 w 18"/>
                <a:gd name="T1" fmla="*/ 6 h 8"/>
                <a:gd name="T2" fmla="*/ 12 w 18"/>
                <a:gd name="T3" fmla="*/ 6 h 8"/>
                <a:gd name="T4" fmla="*/ 16 w 18"/>
                <a:gd name="T5" fmla="*/ 8 h 8"/>
                <a:gd name="T6" fmla="*/ 18 w 18"/>
                <a:gd name="T7" fmla="*/ 8 h 8"/>
                <a:gd name="T8" fmla="*/ 18 w 18"/>
                <a:gd name="T9" fmla="*/ 6 h 8"/>
                <a:gd name="T10" fmla="*/ 18 w 18"/>
                <a:gd name="T11" fmla="*/ 4 h 8"/>
                <a:gd name="T12" fmla="*/ 16 w 18"/>
                <a:gd name="T13" fmla="*/ 1 h 8"/>
                <a:gd name="T14" fmla="*/ 12 w 18"/>
                <a:gd name="T15" fmla="*/ 0 h 8"/>
                <a:gd name="T16" fmla="*/ 10 w 18"/>
                <a:gd name="T17" fmla="*/ 0 h 8"/>
                <a:gd name="T18" fmla="*/ 6 w 18"/>
                <a:gd name="T19" fmla="*/ 0 h 8"/>
                <a:gd name="T20" fmla="*/ 2 w 18"/>
                <a:gd name="T21" fmla="*/ 1 h 8"/>
                <a:gd name="T22" fmla="*/ 0 w 18"/>
                <a:gd name="T23" fmla="*/ 4 h 8"/>
                <a:gd name="T24" fmla="*/ 0 w 18"/>
                <a:gd name="T25" fmla="*/ 6 h 8"/>
                <a:gd name="T26" fmla="*/ 0 w 18"/>
                <a:gd name="T27" fmla="*/ 8 h 8"/>
                <a:gd name="T28" fmla="*/ 2 w 18"/>
                <a:gd name="T29" fmla="*/ 8 h 8"/>
                <a:gd name="T30" fmla="*/ 6 w 18"/>
                <a:gd name="T31" fmla="*/ 6 h 8"/>
                <a:gd name="T32" fmla="*/ 10 w 18"/>
                <a:gd name="T33" fmla="*/ 6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8"/>
                <a:gd name="T53" fmla="*/ 18 w 18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8">
                  <a:moveTo>
                    <a:pt x="10" y="6"/>
                  </a:moveTo>
                  <a:lnTo>
                    <a:pt x="12" y="6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2"/>
            <p:cNvSpPr>
              <a:spLocks/>
            </p:cNvSpPr>
            <p:nvPr/>
          </p:nvSpPr>
          <p:spPr bwMode="auto">
            <a:xfrm>
              <a:off x="1694" y="2616"/>
              <a:ext cx="18" cy="8"/>
            </a:xfrm>
            <a:custGeom>
              <a:avLst/>
              <a:gdLst>
                <a:gd name="T0" fmla="*/ 10 w 18"/>
                <a:gd name="T1" fmla="*/ 6 h 8"/>
                <a:gd name="T2" fmla="*/ 12 w 18"/>
                <a:gd name="T3" fmla="*/ 6 h 8"/>
                <a:gd name="T4" fmla="*/ 16 w 18"/>
                <a:gd name="T5" fmla="*/ 8 h 8"/>
                <a:gd name="T6" fmla="*/ 18 w 18"/>
                <a:gd name="T7" fmla="*/ 8 h 8"/>
                <a:gd name="T8" fmla="*/ 18 w 18"/>
                <a:gd name="T9" fmla="*/ 6 h 8"/>
                <a:gd name="T10" fmla="*/ 18 w 18"/>
                <a:gd name="T11" fmla="*/ 4 h 8"/>
                <a:gd name="T12" fmla="*/ 16 w 18"/>
                <a:gd name="T13" fmla="*/ 1 h 8"/>
                <a:gd name="T14" fmla="*/ 12 w 18"/>
                <a:gd name="T15" fmla="*/ 0 h 8"/>
                <a:gd name="T16" fmla="*/ 10 w 18"/>
                <a:gd name="T17" fmla="*/ 0 h 8"/>
                <a:gd name="T18" fmla="*/ 6 w 18"/>
                <a:gd name="T19" fmla="*/ 0 h 8"/>
                <a:gd name="T20" fmla="*/ 2 w 18"/>
                <a:gd name="T21" fmla="*/ 1 h 8"/>
                <a:gd name="T22" fmla="*/ 0 w 18"/>
                <a:gd name="T23" fmla="*/ 4 h 8"/>
                <a:gd name="T24" fmla="*/ 0 w 18"/>
                <a:gd name="T25" fmla="*/ 6 h 8"/>
                <a:gd name="T26" fmla="*/ 0 w 18"/>
                <a:gd name="T27" fmla="*/ 8 h 8"/>
                <a:gd name="T28" fmla="*/ 2 w 18"/>
                <a:gd name="T29" fmla="*/ 8 h 8"/>
                <a:gd name="T30" fmla="*/ 6 w 18"/>
                <a:gd name="T31" fmla="*/ 6 h 8"/>
                <a:gd name="T32" fmla="*/ 10 w 18"/>
                <a:gd name="T33" fmla="*/ 6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8"/>
                <a:gd name="T53" fmla="*/ 18 w 18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8">
                  <a:moveTo>
                    <a:pt x="10" y="6"/>
                  </a:moveTo>
                  <a:lnTo>
                    <a:pt x="12" y="6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3"/>
            <p:cNvSpPr>
              <a:spLocks/>
            </p:cNvSpPr>
            <p:nvPr/>
          </p:nvSpPr>
          <p:spPr bwMode="auto">
            <a:xfrm>
              <a:off x="1652" y="2659"/>
              <a:ext cx="56" cy="20"/>
            </a:xfrm>
            <a:custGeom>
              <a:avLst/>
              <a:gdLst>
                <a:gd name="T0" fmla="*/ 0 w 56"/>
                <a:gd name="T1" fmla="*/ 5 h 20"/>
                <a:gd name="T2" fmla="*/ 4 w 56"/>
                <a:gd name="T3" fmla="*/ 9 h 20"/>
                <a:gd name="T4" fmla="*/ 12 w 56"/>
                <a:gd name="T5" fmla="*/ 15 h 20"/>
                <a:gd name="T6" fmla="*/ 22 w 56"/>
                <a:gd name="T7" fmla="*/ 19 h 20"/>
                <a:gd name="T8" fmla="*/ 34 w 56"/>
                <a:gd name="T9" fmla="*/ 20 h 20"/>
                <a:gd name="T10" fmla="*/ 40 w 56"/>
                <a:gd name="T11" fmla="*/ 20 h 20"/>
                <a:gd name="T12" fmla="*/ 44 w 56"/>
                <a:gd name="T13" fmla="*/ 19 h 20"/>
                <a:gd name="T14" fmla="*/ 48 w 56"/>
                <a:gd name="T15" fmla="*/ 17 h 20"/>
                <a:gd name="T16" fmla="*/ 52 w 56"/>
                <a:gd name="T17" fmla="*/ 15 h 20"/>
                <a:gd name="T18" fmla="*/ 54 w 56"/>
                <a:gd name="T19" fmla="*/ 12 h 20"/>
                <a:gd name="T20" fmla="*/ 56 w 56"/>
                <a:gd name="T21" fmla="*/ 8 h 20"/>
                <a:gd name="T22" fmla="*/ 56 w 56"/>
                <a:gd name="T23" fmla="*/ 4 h 20"/>
                <a:gd name="T24" fmla="*/ 56 w 56"/>
                <a:gd name="T25" fmla="*/ 0 h 20"/>
                <a:gd name="T26" fmla="*/ 54 w 56"/>
                <a:gd name="T27" fmla="*/ 1 h 20"/>
                <a:gd name="T28" fmla="*/ 52 w 56"/>
                <a:gd name="T29" fmla="*/ 5 h 20"/>
                <a:gd name="T30" fmla="*/ 48 w 56"/>
                <a:gd name="T31" fmla="*/ 8 h 20"/>
                <a:gd name="T32" fmla="*/ 46 w 56"/>
                <a:gd name="T33" fmla="*/ 11 h 20"/>
                <a:gd name="T34" fmla="*/ 44 w 56"/>
                <a:gd name="T35" fmla="*/ 12 h 20"/>
                <a:gd name="T36" fmla="*/ 40 w 56"/>
                <a:gd name="T37" fmla="*/ 13 h 20"/>
                <a:gd name="T38" fmla="*/ 38 w 56"/>
                <a:gd name="T39" fmla="*/ 15 h 20"/>
                <a:gd name="T40" fmla="*/ 34 w 56"/>
                <a:gd name="T41" fmla="*/ 15 h 20"/>
                <a:gd name="T42" fmla="*/ 22 w 56"/>
                <a:gd name="T43" fmla="*/ 13 h 20"/>
                <a:gd name="T44" fmla="*/ 12 w 56"/>
                <a:gd name="T45" fmla="*/ 9 h 20"/>
                <a:gd name="T46" fmla="*/ 4 w 56"/>
                <a:gd name="T47" fmla="*/ 7 h 20"/>
                <a:gd name="T48" fmla="*/ 0 w 56"/>
                <a:gd name="T49" fmla="*/ 5 h 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"/>
                <a:gd name="T76" fmla="*/ 0 h 20"/>
                <a:gd name="T77" fmla="*/ 56 w 56"/>
                <a:gd name="T78" fmla="*/ 20 h 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" h="20">
                  <a:moveTo>
                    <a:pt x="0" y="5"/>
                  </a:moveTo>
                  <a:lnTo>
                    <a:pt x="4" y="9"/>
                  </a:lnTo>
                  <a:lnTo>
                    <a:pt x="12" y="15"/>
                  </a:lnTo>
                  <a:lnTo>
                    <a:pt x="22" y="19"/>
                  </a:lnTo>
                  <a:lnTo>
                    <a:pt x="34" y="20"/>
                  </a:lnTo>
                  <a:lnTo>
                    <a:pt x="40" y="20"/>
                  </a:lnTo>
                  <a:lnTo>
                    <a:pt x="44" y="19"/>
                  </a:lnTo>
                  <a:lnTo>
                    <a:pt x="48" y="17"/>
                  </a:lnTo>
                  <a:lnTo>
                    <a:pt x="52" y="15"/>
                  </a:lnTo>
                  <a:lnTo>
                    <a:pt x="54" y="12"/>
                  </a:lnTo>
                  <a:lnTo>
                    <a:pt x="56" y="8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54" y="1"/>
                  </a:lnTo>
                  <a:lnTo>
                    <a:pt x="52" y="5"/>
                  </a:lnTo>
                  <a:lnTo>
                    <a:pt x="48" y="8"/>
                  </a:lnTo>
                  <a:lnTo>
                    <a:pt x="46" y="11"/>
                  </a:lnTo>
                  <a:lnTo>
                    <a:pt x="44" y="12"/>
                  </a:lnTo>
                  <a:lnTo>
                    <a:pt x="40" y="13"/>
                  </a:lnTo>
                  <a:lnTo>
                    <a:pt x="38" y="15"/>
                  </a:lnTo>
                  <a:lnTo>
                    <a:pt x="34" y="15"/>
                  </a:lnTo>
                  <a:lnTo>
                    <a:pt x="22" y="13"/>
                  </a:lnTo>
                  <a:lnTo>
                    <a:pt x="12" y="9"/>
                  </a:lnTo>
                  <a:lnTo>
                    <a:pt x="4" y="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4"/>
            <p:cNvSpPr>
              <a:spLocks/>
            </p:cNvSpPr>
            <p:nvPr/>
          </p:nvSpPr>
          <p:spPr bwMode="auto">
            <a:xfrm>
              <a:off x="1223" y="2561"/>
              <a:ext cx="280" cy="230"/>
            </a:xfrm>
            <a:custGeom>
              <a:avLst/>
              <a:gdLst>
                <a:gd name="T0" fmla="*/ 258 w 280"/>
                <a:gd name="T1" fmla="*/ 228 h 230"/>
                <a:gd name="T2" fmla="*/ 20 w 280"/>
                <a:gd name="T3" fmla="*/ 210 h 230"/>
                <a:gd name="T4" fmla="*/ 0 w 280"/>
                <a:gd name="T5" fmla="*/ 209 h 230"/>
                <a:gd name="T6" fmla="*/ 8 w 280"/>
                <a:gd name="T7" fmla="*/ 198 h 230"/>
                <a:gd name="T8" fmla="*/ 120 w 280"/>
                <a:gd name="T9" fmla="*/ 19 h 230"/>
                <a:gd name="T10" fmla="*/ 132 w 280"/>
                <a:gd name="T11" fmla="*/ 0 h 230"/>
                <a:gd name="T12" fmla="*/ 144 w 280"/>
                <a:gd name="T13" fmla="*/ 19 h 230"/>
                <a:gd name="T14" fmla="*/ 272 w 280"/>
                <a:gd name="T15" fmla="*/ 215 h 230"/>
                <a:gd name="T16" fmla="*/ 280 w 280"/>
                <a:gd name="T17" fmla="*/ 230 h 230"/>
                <a:gd name="T18" fmla="*/ 258 w 280"/>
                <a:gd name="T19" fmla="*/ 228 h 2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0"/>
                <a:gd name="T31" fmla="*/ 0 h 230"/>
                <a:gd name="T32" fmla="*/ 280 w 280"/>
                <a:gd name="T33" fmla="*/ 230 h 2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0" h="230">
                  <a:moveTo>
                    <a:pt x="258" y="228"/>
                  </a:moveTo>
                  <a:lnTo>
                    <a:pt x="20" y="210"/>
                  </a:lnTo>
                  <a:lnTo>
                    <a:pt x="0" y="209"/>
                  </a:lnTo>
                  <a:lnTo>
                    <a:pt x="8" y="198"/>
                  </a:lnTo>
                  <a:lnTo>
                    <a:pt x="120" y="19"/>
                  </a:lnTo>
                  <a:lnTo>
                    <a:pt x="132" y="0"/>
                  </a:lnTo>
                  <a:lnTo>
                    <a:pt x="144" y="19"/>
                  </a:lnTo>
                  <a:lnTo>
                    <a:pt x="272" y="215"/>
                  </a:lnTo>
                  <a:lnTo>
                    <a:pt x="280" y="230"/>
                  </a:lnTo>
                  <a:lnTo>
                    <a:pt x="25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5"/>
            <p:cNvSpPr>
              <a:spLocks/>
            </p:cNvSpPr>
            <p:nvPr/>
          </p:nvSpPr>
          <p:spPr bwMode="auto">
            <a:xfrm>
              <a:off x="1243" y="2584"/>
              <a:ext cx="238" cy="195"/>
            </a:xfrm>
            <a:custGeom>
              <a:avLst/>
              <a:gdLst>
                <a:gd name="T0" fmla="*/ 112 w 238"/>
                <a:gd name="T1" fmla="*/ 0 h 195"/>
                <a:gd name="T2" fmla="*/ 0 w 238"/>
                <a:gd name="T3" fmla="*/ 177 h 195"/>
                <a:gd name="T4" fmla="*/ 238 w 238"/>
                <a:gd name="T5" fmla="*/ 195 h 195"/>
                <a:gd name="T6" fmla="*/ 112 w 238"/>
                <a:gd name="T7" fmla="*/ 0 h 1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8"/>
                <a:gd name="T13" fmla="*/ 0 h 195"/>
                <a:gd name="T14" fmla="*/ 238 w 238"/>
                <a:gd name="T15" fmla="*/ 195 h 1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8" h="195">
                  <a:moveTo>
                    <a:pt x="112" y="0"/>
                  </a:moveTo>
                  <a:lnTo>
                    <a:pt x="0" y="177"/>
                  </a:lnTo>
                  <a:lnTo>
                    <a:pt x="238" y="195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7F7F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6"/>
            <p:cNvSpPr>
              <a:spLocks/>
            </p:cNvSpPr>
            <p:nvPr/>
          </p:nvSpPr>
          <p:spPr bwMode="auto">
            <a:xfrm>
              <a:off x="1281" y="2476"/>
              <a:ext cx="144" cy="130"/>
            </a:xfrm>
            <a:custGeom>
              <a:avLst/>
              <a:gdLst>
                <a:gd name="T0" fmla="*/ 72 w 144"/>
                <a:gd name="T1" fmla="*/ 130 h 130"/>
                <a:gd name="T2" fmla="*/ 86 w 144"/>
                <a:gd name="T3" fmla="*/ 129 h 130"/>
                <a:gd name="T4" fmla="*/ 100 w 144"/>
                <a:gd name="T5" fmla="*/ 125 h 130"/>
                <a:gd name="T6" fmla="*/ 112 w 144"/>
                <a:gd name="T7" fmla="*/ 119 h 130"/>
                <a:gd name="T8" fmla="*/ 124 w 144"/>
                <a:gd name="T9" fmla="*/ 111 h 130"/>
                <a:gd name="T10" fmla="*/ 132 w 144"/>
                <a:gd name="T11" fmla="*/ 102 h 130"/>
                <a:gd name="T12" fmla="*/ 138 w 144"/>
                <a:gd name="T13" fmla="*/ 90 h 130"/>
                <a:gd name="T14" fmla="*/ 142 w 144"/>
                <a:gd name="T15" fmla="*/ 79 h 130"/>
                <a:gd name="T16" fmla="*/ 144 w 144"/>
                <a:gd name="T17" fmla="*/ 65 h 130"/>
                <a:gd name="T18" fmla="*/ 142 w 144"/>
                <a:gd name="T19" fmla="*/ 52 h 130"/>
                <a:gd name="T20" fmla="*/ 138 w 144"/>
                <a:gd name="T21" fmla="*/ 40 h 130"/>
                <a:gd name="T22" fmla="*/ 132 w 144"/>
                <a:gd name="T23" fmla="*/ 29 h 130"/>
                <a:gd name="T24" fmla="*/ 124 w 144"/>
                <a:gd name="T25" fmla="*/ 19 h 130"/>
                <a:gd name="T26" fmla="*/ 112 w 144"/>
                <a:gd name="T27" fmla="*/ 11 h 130"/>
                <a:gd name="T28" fmla="*/ 100 w 144"/>
                <a:gd name="T29" fmla="*/ 6 h 130"/>
                <a:gd name="T30" fmla="*/ 86 w 144"/>
                <a:gd name="T31" fmla="*/ 2 h 130"/>
                <a:gd name="T32" fmla="*/ 72 w 144"/>
                <a:gd name="T33" fmla="*/ 0 h 130"/>
                <a:gd name="T34" fmla="*/ 58 w 144"/>
                <a:gd name="T35" fmla="*/ 2 h 130"/>
                <a:gd name="T36" fmla="*/ 44 w 144"/>
                <a:gd name="T37" fmla="*/ 6 h 130"/>
                <a:gd name="T38" fmla="*/ 32 w 144"/>
                <a:gd name="T39" fmla="*/ 11 h 130"/>
                <a:gd name="T40" fmla="*/ 22 w 144"/>
                <a:gd name="T41" fmla="*/ 19 h 130"/>
                <a:gd name="T42" fmla="*/ 12 w 144"/>
                <a:gd name="T43" fmla="*/ 29 h 130"/>
                <a:gd name="T44" fmla="*/ 6 w 144"/>
                <a:gd name="T45" fmla="*/ 40 h 130"/>
                <a:gd name="T46" fmla="*/ 2 w 144"/>
                <a:gd name="T47" fmla="*/ 52 h 130"/>
                <a:gd name="T48" fmla="*/ 0 w 144"/>
                <a:gd name="T49" fmla="*/ 65 h 130"/>
                <a:gd name="T50" fmla="*/ 2 w 144"/>
                <a:gd name="T51" fmla="*/ 79 h 130"/>
                <a:gd name="T52" fmla="*/ 6 w 144"/>
                <a:gd name="T53" fmla="*/ 90 h 130"/>
                <a:gd name="T54" fmla="*/ 12 w 144"/>
                <a:gd name="T55" fmla="*/ 102 h 130"/>
                <a:gd name="T56" fmla="*/ 22 w 144"/>
                <a:gd name="T57" fmla="*/ 111 h 130"/>
                <a:gd name="T58" fmla="*/ 32 w 144"/>
                <a:gd name="T59" fmla="*/ 119 h 130"/>
                <a:gd name="T60" fmla="*/ 44 w 144"/>
                <a:gd name="T61" fmla="*/ 125 h 130"/>
                <a:gd name="T62" fmla="*/ 58 w 144"/>
                <a:gd name="T63" fmla="*/ 129 h 130"/>
                <a:gd name="T64" fmla="*/ 72 w 144"/>
                <a:gd name="T65" fmla="*/ 130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4"/>
                <a:gd name="T100" fmla="*/ 0 h 130"/>
                <a:gd name="T101" fmla="*/ 144 w 144"/>
                <a:gd name="T102" fmla="*/ 130 h 1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4" h="130">
                  <a:moveTo>
                    <a:pt x="72" y="130"/>
                  </a:moveTo>
                  <a:lnTo>
                    <a:pt x="86" y="129"/>
                  </a:lnTo>
                  <a:lnTo>
                    <a:pt x="100" y="125"/>
                  </a:lnTo>
                  <a:lnTo>
                    <a:pt x="112" y="119"/>
                  </a:lnTo>
                  <a:lnTo>
                    <a:pt x="124" y="111"/>
                  </a:lnTo>
                  <a:lnTo>
                    <a:pt x="132" y="102"/>
                  </a:lnTo>
                  <a:lnTo>
                    <a:pt x="138" y="90"/>
                  </a:lnTo>
                  <a:lnTo>
                    <a:pt x="142" y="79"/>
                  </a:lnTo>
                  <a:lnTo>
                    <a:pt x="144" y="65"/>
                  </a:lnTo>
                  <a:lnTo>
                    <a:pt x="142" y="52"/>
                  </a:lnTo>
                  <a:lnTo>
                    <a:pt x="138" y="40"/>
                  </a:lnTo>
                  <a:lnTo>
                    <a:pt x="132" y="29"/>
                  </a:lnTo>
                  <a:lnTo>
                    <a:pt x="124" y="19"/>
                  </a:lnTo>
                  <a:lnTo>
                    <a:pt x="112" y="11"/>
                  </a:lnTo>
                  <a:lnTo>
                    <a:pt x="100" y="6"/>
                  </a:lnTo>
                  <a:lnTo>
                    <a:pt x="86" y="2"/>
                  </a:lnTo>
                  <a:lnTo>
                    <a:pt x="72" y="0"/>
                  </a:lnTo>
                  <a:lnTo>
                    <a:pt x="58" y="2"/>
                  </a:lnTo>
                  <a:lnTo>
                    <a:pt x="44" y="6"/>
                  </a:lnTo>
                  <a:lnTo>
                    <a:pt x="32" y="11"/>
                  </a:lnTo>
                  <a:lnTo>
                    <a:pt x="22" y="19"/>
                  </a:lnTo>
                  <a:lnTo>
                    <a:pt x="12" y="29"/>
                  </a:lnTo>
                  <a:lnTo>
                    <a:pt x="6" y="40"/>
                  </a:lnTo>
                  <a:lnTo>
                    <a:pt x="2" y="52"/>
                  </a:lnTo>
                  <a:lnTo>
                    <a:pt x="0" y="65"/>
                  </a:lnTo>
                  <a:lnTo>
                    <a:pt x="2" y="79"/>
                  </a:lnTo>
                  <a:lnTo>
                    <a:pt x="6" y="90"/>
                  </a:lnTo>
                  <a:lnTo>
                    <a:pt x="12" y="102"/>
                  </a:lnTo>
                  <a:lnTo>
                    <a:pt x="22" y="111"/>
                  </a:lnTo>
                  <a:lnTo>
                    <a:pt x="32" y="119"/>
                  </a:lnTo>
                  <a:lnTo>
                    <a:pt x="44" y="125"/>
                  </a:lnTo>
                  <a:lnTo>
                    <a:pt x="58" y="129"/>
                  </a:lnTo>
                  <a:lnTo>
                    <a:pt x="72" y="130"/>
                  </a:lnTo>
                  <a:close/>
                </a:path>
              </a:pathLst>
            </a:custGeom>
            <a:solidFill>
              <a:srgbClr val="F7DD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Freeform 27"/>
            <p:cNvSpPr>
              <a:spLocks/>
            </p:cNvSpPr>
            <p:nvPr/>
          </p:nvSpPr>
          <p:spPr bwMode="auto">
            <a:xfrm>
              <a:off x="1325" y="2521"/>
              <a:ext cx="20" cy="8"/>
            </a:xfrm>
            <a:custGeom>
              <a:avLst/>
              <a:gdLst>
                <a:gd name="T0" fmla="*/ 10 w 20"/>
                <a:gd name="T1" fmla="*/ 7 h 8"/>
                <a:gd name="T2" fmla="*/ 14 w 20"/>
                <a:gd name="T3" fmla="*/ 7 h 8"/>
                <a:gd name="T4" fmla="*/ 18 w 20"/>
                <a:gd name="T5" fmla="*/ 8 h 8"/>
                <a:gd name="T6" fmla="*/ 20 w 20"/>
                <a:gd name="T7" fmla="*/ 8 h 8"/>
                <a:gd name="T8" fmla="*/ 20 w 20"/>
                <a:gd name="T9" fmla="*/ 7 h 8"/>
                <a:gd name="T10" fmla="*/ 20 w 20"/>
                <a:gd name="T11" fmla="*/ 4 h 8"/>
                <a:gd name="T12" fmla="*/ 18 w 20"/>
                <a:gd name="T13" fmla="*/ 1 h 8"/>
                <a:gd name="T14" fmla="*/ 14 w 20"/>
                <a:gd name="T15" fmla="*/ 0 h 8"/>
                <a:gd name="T16" fmla="*/ 10 w 20"/>
                <a:gd name="T17" fmla="*/ 0 h 8"/>
                <a:gd name="T18" fmla="*/ 6 w 20"/>
                <a:gd name="T19" fmla="*/ 0 h 8"/>
                <a:gd name="T20" fmla="*/ 4 w 20"/>
                <a:gd name="T21" fmla="*/ 1 h 8"/>
                <a:gd name="T22" fmla="*/ 2 w 20"/>
                <a:gd name="T23" fmla="*/ 4 h 8"/>
                <a:gd name="T24" fmla="*/ 0 w 20"/>
                <a:gd name="T25" fmla="*/ 7 h 8"/>
                <a:gd name="T26" fmla="*/ 2 w 20"/>
                <a:gd name="T27" fmla="*/ 8 h 8"/>
                <a:gd name="T28" fmla="*/ 4 w 20"/>
                <a:gd name="T29" fmla="*/ 8 h 8"/>
                <a:gd name="T30" fmla="*/ 6 w 20"/>
                <a:gd name="T31" fmla="*/ 7 h 8"/>
                <a:gd name="T32" fmla="*/ 10 w 20"/>
                <a:gd name="T33" fmla="*/ 7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8"/>
                <a:gd name="T53" fmla="*/ 20 w 2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8">
                  <a:moveTo>
                    <a:pt x="10" y="7"/>
                  </a:moveTo>
                  <a:lnTo>
                    <a:pt x="14" y="7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7"/>
                  </a:lnTo>
                  <a:lnTo>
                    <a:pt x="20" y="4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Freeform 28"/>
            <p:cNvSpPr>
              <a:spLocks/>
            </p:cNvSpPr>
            <p:nvPr/>
          </p:nvSpPr>
          <p:spPr bwMode="auto">
            <a:xfrm>
              <a:off x="1365" y="2521"/>
              <a:ext cx="20" cy="8"/>
            </a:xfrm>
            <a:custGeom>
              <a:avLst/>
              <a:gdLst>
                <a:gd name="T0" fmla="*/ 10 w 20"/>
                <a:gd name="T1" fmla="*/ 7 h 8"/>
                <a:gd name="T2" fmla="*/ 14 w 20"/>
                <a:gd name="T3" fmla="*/ 7 h 8"/>
                <a:gd name="T4" fmla="*/ 18 w 20"/>
                <a:gd name="T5" fmla="*/ 8 h 8"/>
                <a:gd name="T6" fmla="*/ 20 w 20"/>
                <a:gd name="T7" fmla="*/ 8 h 8"/>
                <a:gd name="T8" fmla="*/ 20 w 20"/>
                <a:gd name="T9" fmla="*/ 7 h 8"/>
                <a:gd name="T10" fmla="*/ 20 w 20"/>
                <a:gd name="T11" fmla="*/ 4 h 8"/>
                <a:gd name="T12" fmla="*/ 18 w 20"/>
                <a:gd name="T13" fmla="*/ 1 h 8"/>
                <a:gd name="T14" fmla="*/ 14 w 20"/>
                <a:gd name="T15" fmla="*/ 0 h 8"/>
                <a:gd name="T16" fmla="*/ 10 w 20"/>
                <a:gd name="T17" fmla="*/ 0 h 8"/>
                <a:gd name="T18" fmla="*/ 6 w 20"/>
                <a:gd name="T19" fmla="*/ 0 h 8"/>
                <a:gd name="T20" fmla="*/ 4 w 20"/>
                <a:gd name="T21" fmla="*/ 1 h 8"/>
                <a:gd name="T22" fmla="*/ 2 w 20"/>
                <a:gd name="T23" fmla="*/ 4 h 8"/>
                <a:gd name="T24" fmla="*/ 0 w 20"/>
                <a:gd name="T25" fmla="*/ 7 h 8"/>
                <a:gd name="T26" fmla="*/ 2 w 20"/>
                <a:gd name="T27" fmla="*/ 8 h 8"/>
                <a:gd name="T28" fmla="*/ 4 w 20"/>
                <a:gd name="T29" fmla="*/ 8 h 8"/>
                <a:gd name="T30" fmla="*/ 6 w 20"/>
                <a:gd name="T31" fmla="*/ 7 h 8"/>
                <a:gd name="T32" fmla="*/ 10 w 20"/>
                <a:gd name="T33" fmla="*/ 7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0"/>
                <a:gd name="T52" fmla="*/ 0 h 8"/>
                <a:gd name="T53" fmla="*/ 20 w 20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0" h="8">
                  <a:moveTo>
                    <a:pt x="10" y="7"/>
                  </a:moveTo>
                  <a:lnTo>
                    <a:pt x="14" y="7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0" y="7"/>
                  </a:lnTo>
                  <a:lnTo>
                    <a:pt x="20" y="4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Freeform 29"/>
            <p:cNvSpPr>
              <a:spLocks/>
            </p:cNvSpPr>
            <p:nvPr/>
          </p:nvSpPr>
          <p:spPr bwMode="auto">
            <a:xfrm>
              <a:off x="1325" y="2564"/>
              <a:ext cx="56" cy="20"/>
            </a:xfrm>
            <a:custGeom>
              <a:avLst/>
              <a:gdLst>
                <a:gd name="T0" fmla="*/ 0 w 56"/>
                <a:gd name="T1" fmla="*/ 6 h 20"/>
                <a:gd name="T2" fmla="*/ 4 w 56"/>
                <a:gd name="T3" fmla="*/ 10 h 20"/>
                <a:gd name="T4" fmla="*/ 12 w 56"/>
                <a:gd name="T5" fmla="*/ 14 h 20"/>
                <a:gd name="T6" fmla="*/ 22 w 56"/>
                <a:gd name="T7" fmla="*/ 19 h 20"/>
                <a:gd name="T8" fmla="*/ 34 w 56"/>
                <a:gd name="T9" fmla="*/ 20 h 20"/>
                <a:gd name="T10" fmla="*/ 38 w 56"/>
                <a:gd name="T11" fmla="*/ 20 h 20"/>
                <a:gd name="T12" fmla="*/ 44 w 56"/>
                <a:gd name="T13" fmla="*/ 19 h 20"/>
                <a:gd name="T14" fmla="*/ 48 w 56"/>
                <a:gd name="T15" fmla="*/ 16 h 20"/>
                <a:gd name="T16" fmla="*/ 52 w 56"/>
                <a:gd name="T17" fmla="*/ 15 h 20"/>
                <a:gd name="T18" fmla="*/ 54 w 56"/>
                <a:gd name="T19" fmla="*/ 12 h 20"/>
                <a:gd name="T20" fmla="*/ 56 w 56"/>
                <a:gd name="T21" fmla="*/ 8 h 20"/>
                <a:gd name="T22" fmla="*/ 56 w 56"/>
                <a:gd name="T23" fmla="*/ 4 h 20"/>
                <a:gd name="T24" fmla="*/ 56 w 56"/>
                <a:gd name="T25" fmla="*/ 0 h 20"/>
                <a:gd name="T26" fmla="*/ 54 w 56"/>
                <a:gd name="T27" fmla="*/ 2 h 20"/>
                <a:gd name="T28" fmla="*/ 52 w 56"/>
                <a:gd name="T29" fmla="*/ 4 h 20"/>
                <a:gd name="T30" fmla="*/ 48 w 56"/>
                <a:gd name="T31" fmla="*/ 8 h 20"/>
                <a:gd name="T32" fmla="*/ 44 w 56"/>
                <a:gd name="T33" fmla="*/ 11 h 20"/>
                <a:gd name="T34" fmla="*/ 42 w 56"/>
                <a:gd name="T35" fmla="*/ 12 h 20"/>
                <a:gd name="T36" fmla="*/ 40 w 56"/>
                <a:gd name="T37" fmla="*/ 14 h 20"/>
                <a:gd name="T38" fmla="*/ 36 w 56"/>
                <a:gd name="T39" fmla="*/ 15 h 20"/>
                <a:gd name="T40" fmla="*/ 34 w 56"/>
                <a:gd name="T41" fmla="*/ 15 h 20"/>
                <a:gd name="T42" fmla="*/ 22 w 56"/>
                <a:gd name="T43" fmla="*/ 14 h 20"/>
                <a:gd name="T44" fmla="*/ 12 w 56"/>
                <a:gd name="T45" fmla="*/ 10 h 20"/>
                <a:gd name="T46" fmla="*/ 4 w 56"/>
                <a:gd name="T47" fmla="*/ 7 h 20"/>
                <a:gd name="T48" fmla="*/ 0 w 56"/>
                <a:gd name="T49" fmla="*/ 6 h 2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"/>
                <a:gd name="T76" fmla="*/ 0 h 20"/>
                <a:gd name="T77" fmla="*/ 56 w 56"/>
                <a:gd name="T78" fmla="*/ 20 h 2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" h="20">
                  <a:moveTo>
                    <a:pt x="0" y="6"/>
                  </a:moveTo>
                  <a:lnTo>
                    <a:pt x="4" y="10"/>
                  </a:lnTo>
                  <a:lnTo>
                    <a:pt x="12" y="14"/>
                  </a:lnTo>
                  <a:lnTo>
                    <a:pt x="22" y="19"/>
                  </a:lnTo>
                  <a:lnTo>
                    <a:pt x="34" y="20"/>
                  </a:lnTo>
                  <a:lnTo>
                    <a:pt x="38" y="20"/>
                  </a:lnTo>
                  <a:lnTo>
                    <a:pt x="44" y="19"/>
                  </a:lnTo>
                  <a:lnTo>
                    <a:pt x="48" y="16"/>
                  </a:lnTo>
                  <a:lnTo>
                    <a:pt x="52" y="15"/>
                  </a:lnTo>
                  <a:lnTo>
                    <a:pt x="54" y="12"/>
                  </a:lnTo>
                  <a:lnTo>
                    <a:pt x="56" y="8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48" y="8"/>
                  </a:lnTo>
                  <a:lnTo>
                    <a:pt x="44" y="11"/>
                  </a:lnTo>
                  <a:lnTo>
                    <a:pt x="42" y="12"/>
                  </a:lnTo>
                  <a:lnTo>
                    <a:pt x="40" y="14"/>
                  </a:lnTo>
                  <a:lnTo>
                    <a:pt x="36" y="15"/>
                  </a:lnTo>
                  <a:lnTo>
                    <a:pt x="34" y="15"/>
                  </a:lnTo>
                  <a:lnTo>
                    <a:pt x="22" y="14"/>
                  </a:lnTo>
                  <a:lnTo>
                    <a:pt x="12" y="10"/>
                  </a:lnTo>
                  <a:lnTo>
                    <a:pt x="4" y="7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3" name="Freeform 30"/>
            <p:cNvSpPr>
              <a:spLocks/>
            </p:cNvSpPr>
            <p:nvPr/>
          </p:nvSpPr>
          <p:spPr bwMode="auto">
            <a:xfrm>
              <a:off x="1117" y="2668"/>
              <a:ext cx="280" cy="230"/>
            </a:xfrm>
            <a:custGeom>
              <a:avLst/>
              <a:gdLst>
                <a:gd name="T0" fmla="*/ 256 w 280"/>
                <a:gd name="T1" fmla="*/ 227 h 230"/>
                <a:gd name="T2" fmla="*/ 18 w 280"/>
                <a:gd name="T3" fmla="*/ 210 h 230"/>
                <a:gd name="T4" fmla="*/ 0 w 280"/>
                <a:gd name="T5" fmla="*/ 208 h 230"/>
                <a:gd name="T6" fmla="*/ 6 w 280"/>
                <a:gd name="T7" fmla="*/ 198 h 230"/>
                <a:gd name="T8" fmla="*/ 118 w 280"/>
                <a:gd name="T9" fmla="*/ 19 h 230"/>
                <a:gd name="T10" fmla="*/ 130 w 280"/>
                <a:gd name="T11" fmla="*/ 0 h 230"/>
                <a:gd name="T12" fmla="*/ 142 w 280"/>
                <a:gd name="T13" fmla="*/ 19 h 230"/>
                <a:gd name="T14" fmla="*/ 270 w 280"/>
                <a:gd name="T15" fmla="*/ 215 h 230"/>
                <a:gd name="T16" fmla="*/ 280 w 280"/>
                <a:gd name="T17" fmla="*/ 230 h 230"/>
                <a:gd name="T18" fmla="*/ 256 w 280"/>
                <a:gd name="T19" fmla="*/ 227 h 2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80"/>
                <a:gd name="T31" fmla="*/ 0 h 230"/>
                <a:gd name="T32" fmla="*/ 280 w 280"/>
                <a:gd name="T33" fmla="*/ 230 h 2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80" h="230">
                  <a:moveTo>
                    <a:pt x="256" y="227"/>
                  </a:moveTo>
                  <a:lnTo>
                    <a:pt x="18" y="210"/>
                  </a:lnTo>
                  <a:lnTo>
                    <a:pt x="0" y="208"/>
                  </a:lnTo>
                  <a:lnTo>
                    <a:pt x="6" y="198"/>
                  </a:lnTo>
                  <a:lnTo>
                    <a:pt x="118" y="19"/>
                  </a:lnTo>
                  <a:lnTo>
                    <a:pt x="130" y="0"/>
                  </a:lnTo>
                  <a:lnTo>
                    <a:pt x="142" y="19"/>
                  </a:lnTo>
                  <a:lnTo>
                    <a:pt x="270" y="215"/>
                  </a:lnTo>
                  <a:lnTo>
                    <a:pt x="280" y="230"/>
                  </a:lnTo>
                  <a:lnTo>
                    <a:pt x="256" y="2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Freeform 31"/>
            <p:cNvSpPr>
              <a:spLocks/>
            </p:cNvSpPr>
            <p:nvPr/>
          </p:nvSpPr>
          <p:spPr bwMode="auto">
            <a:xfrm>
              <a:off x="1137" y="2691"/>
              <a:ext cx="236" cy="195"/>
            </a:xfrm>
            <a:custGeom>
              <a:avLst/>
              <a:gdLst>
                <a:gd name="T0" fmla="*/ 110 w 236"/>
                <a:gd name="T1" fmla="*/ 0 h 195"/>
                <a:gd name="T2" fmla="*/ 0 w 236"/>
                <a:gd name="T3" fmla="*/ 177 h 195"/>
                <a:gd name="T4" fmla="*/ 236 w 236"/>
                <a:gd name="T5" fmla="*/ 195 h 195"/>
                <a:gd name="T6" fmla="*/ 110 w 236"/>
                <a:gd name="T7" fmla="*/ 0 h 19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6"/>
                <a:gd name="T13" fmla="*/ 0 h 195"/>
                <a:gd name="T14" fmla="*/ 236 w 236"/>
                <a:gd name="T15" fmla="*/ 195 h 19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6" h="195">
                  <a:moveTo>
                    <a:pt x="110" y="0"/>
                  </a:moveTo>
                  <a:lnTo>
                    <a:pt x="0" y="177"/>
                  </a:lnTo>
                  <a:lnTo>
                    <a:pt x="236" y="195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BFBFD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5" name="Freeform 32"/>
            <p:cNvSpPr>
              <a:spLocks/>
            </p:cNvSpPr>
            <p:nvPr/>
          </p:nvSpPr>
          <p:spPr bwMode="auto">
            <a:xfrm>
              <a:off x="1175" y="2583"/>
              <a:ext cx="144" cy="130"/>
            </a:xfrm>
            <a:custGeom>
              <a:avLst/>
              <a:gdLst>
                <a:gd name="T0" fmla="*/ 72 w 144"/>
                <a:gd name="T1" fmla="*/ 130 h 130"/>
                <a:gd name="T2" fmla="*/ 86 w 144"/>
                <a:gd name="T3" fmla="*/ 128 h 130"/>
                <a:gd name="T4" fmla="*/ 100 w 144"/>
                <a:gd name="T5" fmla="*/ 124 h 130"/>
                <a:gd name="T6" fmla="*/ 112 w 144"/>
                <a:gd name="T7" fmla="*/ 119 h 130"/>
                <a:gd name="T8" fmla="*/ 122 w 144"/>
                <a:gd name="T9" fmla="*/ 111 h 130"/>
                <a:gd name="T10" fmla="*/ 132 w 144"/>
                <a:gd name="T11" fmla="*/ 101 h 130"/>
                <a:gd name="T12" fmla="*/ 138 w 144"/>
                <a:gd name="T13" fmla="*/ 89 h 130"/>
                <a:gd name="T14" fmla="*/ 142 w 144"/>
                <a:gd name="T15" fmla="*/ 78 h 130"/>
                <a:gd name="T16" fmla="*/ 144 w 144"/>
                <a:gd name="T17" fmla="*/ 65 h 130"/>
                <a:gd name="T18" fmla="*/ 142 w 144"/>
                <a:gd name="T19" fmla="*/ 51 h 130"/>
                <a:gd name="T20" fmla="*/ 138 w 144"/>
                <a:gd name="T21" fmla="*/ 39 h 130"/>
                <a:gd name="T22" fmla="*/ 132 w 144"/>
                <a:gd name="T23" fmla="*/ 28 h 130"/>
                <a:gd name="T24" fmla="*/ 122 w 144"/>
                <a:gd name="T25" fmla="*/ 19 h 130"/>
                <a:gd name="T26" fmla="*/ 112 w 144"/>
                <a:gd name="T27" fmla="*/ 11 h 130"/>
                <a:gd name="T28" fmla="*/ 100 w 144"/>
                <a:gd name="T29" fmla="*/ 5 h 130"/>
                <a:gd name="T30" fmla="*/ 86 w 144"/>
                <a:gd name="T31" fmla="*/ 1 h 130"/>
                <a:gd name="T32" fmla="*/ 72 w 144"/>
                <a:gd name="T33" fmla="*/ 0 h 130"/>
                <a:gd name="T34" fmla="*/ 58 w 144"/>
                <a:gd name="T35" fmla="*/ 1 h 130"/>
                <a:gd name="T36" fmla="*/ 44 w 144"/>
                <a:gd name="T37" fmla="*/ 5 h 130"/>
                <a:gd name="T38" fmla="*/ 32 w 144"/>
                <a:gd name="T39" fmla="*/ 11 h 130"/>
                <a:gd name="T40" fmla="*/ 22 w 144"/>
                <a:gd name="T41" fmla="*/ 19 h 130"/>
                <a:gd name="T42" fmla="*/ 12 w 144"/>
                <a:gd name="T43" fmla="*/ 28 h 130"/>
                <a:gd name="T44" fmla="*/ 6 w 144"/>
                <a:gd name="T45" fmla="*/ 39 h 130"/>
                <a:gd name="T46" fmla="*/ 2 w 144"/>
                <a:gd name="T47" fmla="*/ 51 h 130"/>
                <a:gd name="T48" fmla="*/ 0 w 144"/>
                <a:gd name="T49" fmla="*/ 65 h 130"/>
                <a:gd name="T50" fmla="*/ 2 w 144"/>
                <a:gd name="T51" fmla="*/ 78 h 130"/>
                <a:gd name="T52" fmla="*/ 6 w 144"/>
                <a:gd name="T53" fmla="*/ 89 h 130"/>
                <a:gd name="T54" fmla="*/ 12 w 144"/>
                <a:gd name="T55" fmla="*/ 101 h 130"/>
                <a:gd name="T56" fmla="*/ 22 w 144"/>
                <a:gd name="T57" fmla="*/ 111 h 130"/>
                <a:gd name="T58" fmla="*/ 32 w 144"/>
                <a:gd name="T59" fmla="*/ 119 h 130"/>
                <a:gd name="T60" fmla="*/ 44 w 144"/>
                <a:gd name="T61" fmla="*/ 124 h 130"/>
                <a:gd name="T62" fmla="*/ 58 w 144"/>
                <a:gd name="T63" fmla="*/ 128 h 130"/>
                <a:gd name="T64" fmla="*/ 72 w 144"/>
                <a:gd name="T65" fmla="*/ 130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44"/>
                <a:gd name="T100" fmla="*/ 0 h 130"/>
                <a:gd name="T101" fmla="*/ 144 w 144"/>
                <a:gd name="T102" fmla="*/ 130 h 13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44" h="130">
                  <a:moveTo>
                    <a:pt x="72" y="130"/>
                  </a:moveTo>
                  <a:lnTo>
                    <a:pt x="86" y="128"/>
                  </a:lnTo>
                  <a:lnTo>
                    <a:pt x="100" y="124"/>
                  </a:lnTo>
                  <a:lnTo>
                    <a:pt x="112" y="119"/>
                  </a:lnTo>
                  <a:lnTo>
                    <a:pt x="122" y="111"/>
                  </a:lnTo>
                  <a:lnTo>
                    <a:pt x="132" y="101"/>
                  </a:lnTo>
                  <a:lnTo>
                    <a:pt x="138" y="89"/>
                  </a:lnTo>
                  <a:lnTo>
                    <a:pt x="142" y="78"/>
                  </a:lnTo>
                  <a:lnTo>
                    <a:pt x="144" y="65"/>
                  </a:lnTo>
                  <a:lnTo>
                    <a:pt x="142" y="51"/>
                  </a:lnTo>
                  <a:lnTo>
                    <a:pt x="138" y="39"/>
                  </a:lnTo>
                  <a:lnTo>
                    <a:pt x="132" y="28"/>
                  </a:lnTo>
                  <a:lnTo>
                    <a:pt x="122" y="19"/>
                  </a:lnTo>
                  <a:lnTo>
                    <a:pt x="112" y="11"/>
                  </a:lnTo>
                  <a:lnTo>
                    <a:pt x="100" y="5"/>
                  </a:lnTo>
                  <a:lnTo>
                    <a:pt x="86" y="1"/>
                  </a:lnTo>
                  <a:lnTo>
                    <a:pt x="72" y="0"/>
                  </a:lnTo>
                  <a:lnTo>
                    <a:pt x="58" y="1"/>
                  </a:lnTo>
                  <a:lnTo>
                    <a:pt x="44" y="5"/>
                  </a:lnTo>
                  <a:lnTo>
                    <a:pt x="32" y="11"/>
                  </a:lnTo>
                  <a:lnTo>
                    <a:pt x="22" y="19"/>
                  </a:lnTo>
                  <a:lnTo>
                    <a:pt x="12" y="28"/>
                  </a:lnTo>
                  <a:lnTo>
                    <a:pt x="6" y="39"/>
                  </a:lnTo>
                  <a:lnTo>
                    <a:pt x="2" y="51"/>
                  </a:lnTo>
                  <a:lnTo>
                    <a:pt x="0" y="65"/>
                  </a:lnTo>
                  <a:lnTo>
                    <a:pt x="2" y="78"/>
                  </a:lnTo>
                  <a:lnTo>
                    <a:pt x="6" y="89"/>
                  </a:lnTo>
                  <a:lnTo>
                    <a:pt x="12" y="101"/>
                  </a:lnTo>
                  <a:lnTo>
                    <a:pt x="22" y="111"/>
                  </a:lnTo>
                  <a:lnTo>
                    <a:pt x="32" y="119"/>
                  </a:lnTo>
                  <a:lnTo>
                    <a:pt x="44" y="124"/>
                  </a:lnTo>
                  <a:lnTo>
                    <a:pt x="58" y="128"/>
                  </a:lnTo>
                  <a:lnTo>
                    <a:pt x="72" y="130"/>
                  </a:lnTo>
                  <a:close/>
                </a:path>
              </a:pathLst>
            </a:custGeom>
            <a:solidFill>
              <a:srgbClr val="F7DDD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6" name="Freeform 33"/>
            <p:cNvSpPr>
              <a:spLocks/>
            </p:cNvSpPr>
            <p:nvPr/>
          </p:nvSpPr>
          <p:spPr bwMode="auto">
            <a:xfrm>
              <a:off x="1219" y="2628"/>
              <a:ext cx="18" cy="8"/>
            </a:xfrm>
            <a:custGeom>
              <a:avLst/>
              <a:gdLst>
                <a:gd name="T0" fmla="*/ 10 w 18"/>
                <a:gd name="T1" fmla="*/ 6 h 8"/>
                <a:gd name="T2" fmla="*/ 12 w 18"/>
                <a:gd name="T3" fmla="*/ 6 h 8"/>
                <a:gd name="T4" fmla="*/ 16 w 18"/>
                <a:gd name="T5" fmla="*/ 8 h 8"/>
                <a:gd name="T6" fmla="*/ 18 w 18"/>
                <a:gd name="T7" fmla="*/ 8 h 8"/>
                <a:gd name="T8" fmla="*/ 18 w 18"/>
                <a:gd name="T9" fmla="*/ 6 h 8"/>
                <a:gd name="T10" fmla="*/ 18 w 18"/>
                <a:gd name="T11" fmla="*/ 4 h 8"/>
                <a:gd name="T12" fmla="*/ 16 w 18"/>
                <a:gd name="T13" fmla="*/ 1 h 8"/>
                <a:gd name="T14" fmla="*/ 12 w 18"/>
                <a:gd name="T15" fmla="*/ 0 h 8"/>
                <a:gd name="T16" fmla="*/ 10 w 18"/>
                <a:gd name="T17" fmla="*/ 0 h 8"/>
                <a:gd name="T18" fmla="*/ 6 w 18"/>
                <a:gd name="T19" fmla="*/ 0 h 8"/>
                <a:gd name="T20" fmla="*/ 2 w 18"/>
                <a:gd name="T21" fmla="*/ 1 h 8"/>
                <a:gd name="T22" fmla="*/ 0 w 18"/>
                <a:gd name="T23" fmla="*/ 4 h 8"/>
                <a:gd name="T24" fmla="*/ 0 w 18"/>
                <a:gd name="T25" fmla="*/ 6 h 8"/>
                <a:gd name="T26" fmla="*/ 0 w 18"/>
                <a:gd name="T27" fmla="*/ 8 h 8"/>
                <a:gd name="T28" fmla="*/ 2 w 18"/>
                <a:gd name="T29" fmla="*/ 8 h 8"/>
                <a:gd name="T30" fmla="*/ 6 w 18"/>
                <a:gd name="T31" fmla="*/ 6 h 8"/>
                <a:gd name="T32" fmla="*/ 10 w 18"/>
                <a:gd name="T33" fmla="*/ 6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8"/>
                <a:gd name="T53" fmla="*/ 18 w 18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8">
                  <a:moveTo>
                    <a:pt x="10" y="6"/>
                  </a:moveTo>
                  <a:lnTo>
                    <a:pt x="12" y="6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7" name="Freeform 34"/>
            <p:cNvSpPr>
              <a:spLocks/>
            </p:cNvSpPr>
            <p:nvPr/>
          </p:nvSpPr>
          <p:spPr bwMode="auto">
            <a:xfrm>
              <a:off x="1259" y="2628"/>
              <a:ext cx="18" cy="8"/>
            </a:xfrm>
            <a:custGeom>
              <a:avLst/>
              <a:gdLst>
                <a:gd name="T0" fmla="*/ 10 w 18"/>
                <a:gd name="T1" fmla="*/ 6 h 8"/>
                <a:gd name="T2" fmla="*/ 12 w 18"/>
                <a:gd name="T3" fmla="*/ 6 h 8"/>
                <a:gd name="T4" fmla="*/ 16 w 18"/>
                <a:gd name="T5" fmla="*/ 8 h 8"/>
                <a:gd name="T6" fmla="*/ 18 w 18"/>
                <a:gd name="T7" fmla="*/ 8 h 8"/>
                <a:gd name="T8" fmla="*/ 18 w 18"/>
                <a:gd name="T9" fmla="*/ 6 h 8"/>
                <a:gd name="T10" fmla="*/ 18 w 18"/>
                <a:gd name="T11" fmla="*/ 4 h 8"/>
                <a:gd name="T12" fmla="*/ 16 w 18"/>
                <a:gd name="T13" fmla="*/ 1 h 8"/>
                <a:gd name="T14" fmla="*/ 12 w 18"/>
                <a:gd name="T15" fmla="*/ 0 h 8"/>
                <a:gd name="T16" fmla="*/ 10 w 18"/>
                <a:gd name="T17" fmla="*/ 0 h 8"/>
                <a:gd name="T18" fmla="*/ 6 w 18"/>
                <a:gd name="T19" fmla="*/ 0 h 8"/>
                <a:gd name="T20" fmla="*/ 2 w 18"/>
                <a:gd name="T21" fmla="*/ 1 h 8"/>
                <a:gd name="T22" fmla="*/ 0 w 18"/>
                <a:gd name="T23" fmla="*/ 4 h 8"/>
                <a:gd name="T24" fmla="*/ 0 w 18"/>
                <a:gd name="T25" fmla="*/ 6 h 8"/>
                <a:gd name="T26" fmla="*/ 0 w 18"/>
                <a:gd name="T27" fmla="*/ 8 h 8"/>
                <a:gd name="T28" fmla="*/ 2 w 18"/>
                <a:gd name="T29" fmla="*/ 8 h 8"/>
                <a:gd name="T30" fmla="*/ 6 w 18"/>
                <a:gd name="T31" fmla="*/ 6 h 8"/>
                <a:gd name="T32" fmla="*/ 10 w 18"/>
                <a:gd name="T33" fmla="*/ 6 h 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"/>
                <a:gd name="T52" fmla="*/ 0 h 8"/>
                <a:gd name="T53" fmla="*/ 18 w 18"/>
                <a:gd name="T54" fmla="*/ 8 h 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" h="8">
                  <a:moveTo>
                    <a:pt x="10" y="6"/>
                  </a:moveTo>
                  <a:lnTo>
                    <a:pt x="12" y="6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6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Freeform 35"/>
            <p:cNvSpPr>
              <a:spLocks/>
            </p:cNvSpPr>
            <p:nvPr/>
          </p:nvSpPr>
          <p:spPr bwMode="auto">
            <a:xfrm>
              <a:off x="1217" y="2672"/>
              <a:ext cx="54" cy="19"/>
            </a:xfrm>
            <a:custGeom>
              <a:avLst/>
              <a:gdLst>
                <a:gd name="T0" fmla="*/ 0 w 54"/>
                <a:gd name="T1" fmla="*/ 4 h 19"/>
                <a:gd name="T2" fmla="*/ 4 w 54"/>
                <a:gd name="T3" fmla="*/ 8 h 19"/>
                <a:gd name="T4" fmla="*/ 12 w 54"/>
                <a:gd name="T5" fmla="*/ 12 h 19"/>
                <a:gd name="T6" fmla="*/ 22 w 54"/>
                <a:gd name="T7" fmla="*/ 18 h 19"/>
                <a:gd name="T8" fmla="*/ 34 w 54"/>
                <a:gd name="T9" fmla="*/ 19 h 19"/>
                <a:gd name="T10" fmla="*/ 40 w 54"/>
                <a:gd name="T11" fmla="*/ 19 h 19"/>
                <a:gd name="T12" fmla="*/ 44 w 54"/>
                <a:gd name="T13" fmla="*/ 18 h 19"/>
                <a:gd name="T14" fmla="*/ 48 w 54"/>
                <a:gd name="T15" fmla="*/ 15 h 19"/>
                <a:gd name="T16" fmla="*/ 52 w 54"/>
                <a:gd name="T17" fmla="*/ 14 h 19"/>
                <a:gd name="T18" fmla="*/ 54 w 54"/>
                <a:gd name="T19" fmla="*/ 10 h 19"/>
                <a:gd name="T20" fmla="*/ 52 w 54"/>
                <a:gd name="T21" fmla="*/ 6 h 19"/>
                <a:gd name="T22" fmla="*/ 50 w 54"/>
                <a:gd name="T23" fmla="*/ 2 h 19"/>
                <a:gd name="T24" fmla="*/ 48 w 54"/>
                <a:gd name="T25" fmla="*/ 0 h 19"/>
                <a:gd name="T26" fmla="*/ 48 w 54"/>
                <a:gd name="T27" fmla="*/ 3 h 19"/>
                <a:gd name="T28" fmla="*/ 48 w 54"/>
                <a:gd name="T29" fmla="*/ 4 h 19"/>
                <a:gd name="T30" fmla="*/ 48 w 54"/>
                <a:gd name="T31" fmla="*/ 7 h 19"/>
                <a:gd name="T32" fmla="*/ 46 w 54"/>
                <a:gd name="T33" fmla="*/ 10 h 19"/>
                <a:gd name="T34" fmla="*/ 44 w 54"/>
                <a:gd name="T35" fmla="*/ 11 h 19"/>
                <a:gd name="T36" fmla="*/ 40 w 54"/>
                <a:gd name="T37" fmla="*/ 12 h 19"/>
                <a:gd name="T38" fmla="*/ 38 w 54"/>
                <a:gd name="T39" fmla="*/ 14 h 19"/>
                <a:gd name="T40" fmla="*/ 34 w 54"/>
                <a:gd name="T41" fmla="*/ 14 h 19"/>
                <a:gd name="T42" fmla="*/ 22 w 54"/>
                <a:gd name="T43" fmla="*/ 12 h 19"/>
                <a:gd name="T44" fmla="*/ 12 w 54"/>
                <a:gd name="T45" fmla="*/ 8 h 19"/>
                <a:gd name="T46" fmla="*/ 4 w 54"/>
                <a:gd name="T47" fmla="*/ 6 h 19"/>
                <a:gd name="T48" fmla="*/ 0 w 54"/>
                <a:gd name="T49" fmla="*/ 4 h 1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4"/>
                <a:gd name="T76" fmla="*/ 0 h 19"/>
                <a:gd name="T77" fmla="*/ 54 w 54"/>
                <a:gd name="T78" fmla="*/ 19 h 1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4" h="19">
                  <a:moveTo>
                    <a:pt x="0" y="4"/>
                  </a:moveTo>
                  <a:lnTo>
                    <a:pt x="4" y="8"/>
                  </a:lnTo>
                  <a:lnTo>
                    <a:pt x="12" y="12"/>
                  </a:lnTo>
                  <a:lnTo>
                    <a:pt x="22" y="18"/>
                  </a:lnTo>
                  <a:lnTo>
                    <a:pt x="34" y="19"/>
                  </a:lnTo>
                  <a:lnTo>
                    <a:pt x="40" y="19"/>
                  </a:lnTo>
                  <a:lnTo>
                    <a:pt x="44" y="18"/>
                  </a:lnTo>
                  <a:lnTo>
                    <a:pt x="48" y="15"/>
                  </a:lnTo>
                  <a:lnTo>
                    <a:pt x="52" y="14"/>
                  </a:lnTo>
                  <a:lnTo>
                    <a:pt x="54" y="10"/>
                  </a:lnTo>
                  <a:lnTo>
                    <a:pt x="52" y="6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8" y="3"/>
                  </a:lnTo>
                  <a:lnTo>
                    <a:pt x="48" y="4"/>
                  </a:lnTo>
                  <a:lnTo>
                    <a:pt x="48" y="7"/>
                  </a:lnTo>
                  <a:lnTo>
                    <a:pt x="46" y="10"/>
                  </a:lnTo>
                  <a:lnTo>
                    <a:pt x="44" y="11"/>
                  </a:lnTo>
                  <a:lnTo>
                    <a:pt x="40" y="12"/>
                  </a:lnTo>
                  <a:lnTo>
                    <a:pt x="38" y="14"/>
                  </a:lnTo>
                  <a:lnTo>
                    <a:pt x="34" y="14"/>
                  </a:lnTo>
                  <a:lnTo>
                    <a:pt x="22" y="12"/>
                  </a:lnTo>
                  <a:lnTo>
                    <a:pt x="12" y="8"/>
                  </a:lnTo>
                  <a:lnTo>
                    <a:pt x="4" y="6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9" name="Freeform 36"/>
            <p:cNvSpPr>
              <a:spLocks/>
            </p:cNvSpPr>
            <p:nvPr/>
          </p:nvSpPr>
          <p:spPr bwMode="auto">
            <a:xfrm>
              <a:off x="3769" y="1967"/>
              <a:ext cx="863" cy="336"/>
            </a:xfrm>
            <a:custGeom>
              <a:avLst/>
              <a:gdLst>
                <a:gd name="T0" fmla="*/ 62 w 863"/>
                <a:gd name="T1" fmla="*/ 328 h 336"/>
                <a:gd name="T2" fmla="*/ 2 w 863"/>
                <a:gd name="T3" fmla="*/ 104 h 336"/>
                <a:gd name="T4" fmla="*/ 0 w 863"/>
                <a:gd name="T5" fmla="*/ 96 h 336"/>
                <a:gd name="T6" fmla="*/ 12 w 863"/>
                <a:gd name="T7" fmla="*/ 94 h 336"/>
                <a:gd name="T8" fmla="*/ 787 w 863"/>
                <a:gd name="T9" fmla="*/ 1 h 336"/>
                <a:gd name="T10" fmla="*/ 799 w 863"/>
                <a:gd name="T11" fmla="*/ 0 h 336"/>
                <a:gd name="T12" fmla="*/ 801 w 863"/>
                <a:gd name="T13" fmla="*/ 8 h 336"/>
                <a:gd name="T14" fmla="*/ 861 w 863"/>
                <a:gd name="T15" fmla="*/ 232 h 336"/>
                <a:gd name="T16" fmla="*/ 863 w 863"/>
                <a:gd name="T17" fmla="*/ 240 h 336"/>
                <a:gd name="T18" fmla="*/ 851 w 863"/>
                <a:gd name="T19" fmla="*/ 242 h 336"/>
                <a:gd name="T20" fmla="*/ 76 w 863"/>
                <a:gd name="T21" fmla="*/ 335 h 336"/>
                <a:gd name="T22" fmla="*/ 64 w 863"/>
                <a:gd name="T23" fmla="*/ 336 h 336"/>
                <a:gd name="T24" fmla="*/ 62 w 863"/>
                <a:gd name="T25" fmla="*/ 328 h 3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3"/>
                <a:gd name="T40" fmla="*/ 0 h 336"/>
                <a:gd name="T41" fmla="*/ 863 w 863"/>
                <a:gd name="T42" fmla="*/ 336 h 3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3" h="336">
                  <a:moveTo>
                    <a:pt x="62" y="328"/>
                  </a:moveTo>
                  <a:lnTo>
                    <a:pt x="2" y="104"/>
                  </a:lnTo>
                  <a:lnTo>
                    <a:pt x="0" y="96"/>
                  </a:lnTo>
                  <a:lnTo>
                    <a:pt x="12" y="94"/>
                  </a:lnTo>
                  <a:lnTo>
                    <a:pt x="787" y="1"/>
                  </a:lnTo>
                  <a:lnTo>
                    <a:pt x="799" y="0"/>
                  </a:lnTo>
                  <a:lnTo>
                    <a:pt x="801" y="8"/>
                  </a:lnTo>
                  <a:lnTo>
                    <a:pt x="861" y="232"/>
                  </a:lnTo>
                  <a:lnTo>
                    <a:pt x="863" y="240"/>
                  </a:lnTo>
                  <a:lnTo>
                    <a:pt x="851" y="242"/>
                  </a:lnTo>
                  <a:lnTo>
                    <a:pt x="76" y="335"/>
                  </a:lnTo>
                  <a:lnTo>
                    <a:pt x="64" y="336"/>
                  </a:lnTo>
                  <a:lnTo>
                    <a:pt x="62" y="3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Freeform 37"/>
            <p:cNvSpPr>
              <a:spLocks/>
            </p:cNvSpPr>
            <p:nvPr/>
          </p:nvSpPr>
          <p:spPr bwMode="auto">
            <a:xfrm>
              <a:off x="3783" y="1976"/>
              <a:ext cx="835" cy="318"/>
            </a:xfrm>
            <a:custGeom>
              <a:avLst/>
              <a:gdLst>
                <a:gd name="T0" fmla="*/ 835 w 835"/>
                <a:gd name="T1" fmla="*/ 226 h 318"/>
                <a:gd name="T2" fmla="*/ 775 w 835"/>
                <a:gd name="T3" fmla="*/ 0 h 318"/>
                <a:gd name="T4" fmla="*/ 0 w 835"/>
                <a:gd name="T5" fmla="*/ 94 h 318"/>
                <a:gd name="T6" fmla="*/ 60 w 835"/>
                <a:gd name="T7" fmla="*/ 318 h 318"/>
                <a:gd name="T8" fmla="*/ 835 w 835"/>
                <a:gd name="T9" fmla="*/ 226 h 3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35"/>
                <a:gd name="T16" fmla="*/ 0 h 318"/>
                <a:gd name="T17" fmla="*/ 835 w 835"/>
                <a:gd name="T18" fmla="*/ 318 h 3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35" h="318">
                  <a:moveTo>
                    <a:pt x="835" y="226"/>
                  </a:moveTo>
                  <a:lnTo>
                    <a:pt x="775" y="0"/>
                  </a:lnTo>
                  <a:lnTo>
                    <a:pt x="0" y="94"/>
                  </a:lnTo>
                  <a:lnTo>
                    <a:pt x="60" y="318"/>
                  </a:lnTo>
                  <a:lnTo>
                    <a:pt x="835" y="226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1" name="Freeform 38"/>
            <p:cNvSpPr>
              <a:spLocks/>
            </p:cNvSpPr>
            <p:nvPr/>
          </p:nvSpPr>
          <p:spPr bwMode="auto">
            <a:xfrm>
              <a:off x="4380" y="2007"/>
              <a:ext cx="174" cy="187"/>
            </a:xfrm>
            <a:custGeom>
              <a:avLst/>
              <a:gdLst>
                <a:gd name="T0" fmla="*/ 132 w 174"/>
                <a:gd name="T1" fmla="*/ 77 h 187"/>
                <a:gd name="T2" fmla="*/ 112 w 174"/>
                <a:gd name="T3" fmla="*/ 75 h 187"/>
                <a:gd name="T4" fmla="*/ 92 w 174"/>
                <a:gd name="T5" fmla="*/ 44 h 187"/>
                <a:gd name="T6" fmla="*/ 96 w 174"/>
                <a:gd name="T7" fmla="*/ 45 h 187"/>
                <a:gd name="T8" fmla="*/ 100 w 174"/>
                <a:gd name="T9" fmla="*/ 48 h 187"/>
                <a:gd name="T10" fmla="*/ 104 w 174"/>
                <a:gd name="T11" fmla="*/ 50 h 187"/>
                <a:gd name="T12" fmla="*/ 106 w 174"/>
                <a:gd name="T13" fmla="*/ 56 h 187"/>
                <a:gd name="T14" fmla="*/ 118 w 174"/>
                <a:gd name="T15" fmla="*/ 61 h 187"/>
                <a:gd name="T16" fmla="*/ 154 w 174"/>
                <a:gd name="T17" fmla="*/ 57 h 187"/>
                <a:gd name="T18" fmla="*/ 148 w 174"/>
                <a:gd name="T19" fmla="*/ 41 h 187"/>
                <a:gd name="T20" fmla="*/ 136 w 174"/>
                <a:gd name="T21" fmla="*/ 26 h 187"/>
                <a:gd name="T22" fmla="*/ 116 w 174"/>
                <a:gd name="T23" fmla="*/ 17 h 187"/>
                <a:gd name="T24" fmla="*/ 96 w 174"/>
                <a:gd name="T25" fmla="*/ 13 h 187"/>
                <a:gd name="T26" fmla="*/ 82 w 174"/>
                <a:gd name="T27" fmla="*/ 9 h 187"/>
                <a:gd name="T28" fmla="*/ 68 w 174"/>
                <a:gd name="T29" fmla="*/ 2 h 187"/>
                <a:gd name="T30" fmla="*/ 44 w 174"/>
                <a:gd name="T31" fmla="*/ 4 h 187"/>
                <a:gd name="T32" fmla="*/ 48 w 174"/>
                <a:gd name="T33" fmla="*/ 18 h 187"/>
                <a:gd name="T34" fmla="*/ 28 w 174"/>
                <a:gd name="T35" fmla="*/ 25 h 187"/>
                <a:gd name="T36" fmla="*/ 12 w 174"/>
                <a:gd name="T37" fmla="*/ 36 h 187"/>
                <a:gd name="T38" fmla="*/ 2 w 174"/>
                <a:gd name="T39" fmla="*/ 52 h 187"/>
                <a:gd name="T40" fmla="*/ 2 w 174"/>
                <a:gd name="T41" fmla="*/ 68 h 187"/>
                <a:gd name="T42" fmla="*/ 10 w 174"/>
                <a:gd name="T43" fmla="*/ 84 h 187"/>
                <a:gd name="T44" fmla="*/ 28 w 174"/>
                <a:gd name="T45" fmla="*/ 96 h 187"/>
                <a:gd name="T46" fmla="*/ 46 w 174"/>
                <a:gd name="T47" fmla="*/ 102 h 187"/>
                <a:gd name="T48" fmla="*/ 70 w 174"/>
                <a:gd name="T49" fmla="*/ 104 h 187"/>
                <a:gd name="T50" fmla="*/ 76 w 174"/>
                <a:gd name="T51" fmla="*/ 137 h 187"/>
                <a:gd name="T52" fmla="*/ 70 w 174"/>
                <a:gd name="T53" fmla="*/ 136 h 187"/>
                <a:gd name="T54" fmla="*/ 66 w 174"/>
                <a:gd name="T55" fmla="*/ 133 h 187"/>
                <a:gd name="T56" fmla="*/ 62 w 174"/>
                <a:gd name="T57" fmla="*/ 126 h 187"/>
                <a:gd name="T58" fmla="*/ 58 w 174"/>
                <a:gd name="T59" fmla="*/ 113 h 187"/>
                <a:gd name="T60" fmla="*/ 22 w 174"/>
                <a:gd name="T61" fmla="*/ 117 h 187"/>
                <a:gd name="T62" fmla="*/ 12 w 174"/>
                <a:gd name="T63" fmla="*/ 126 h 187"/>
                <a:gd name="T64" fmla="*/ 20 w 174"/>
                <a:gd name="T65" fmla="*/ 141 h 187"/>
                <a:gd name="T66" fmla="*/ 30 w 174"/>
                <a:gd name="T67" fmla="*/ 153 h 187"/>
                <a:gd name="T68" fmla="*/ 54 w 174"/>
                <a:gd name="T69" fmla="*/ 165 h 187"/>
                <a:gd name="T70" fmla="*/ 88 w 174"/>
                <a:gd name="T71" fmla="*/ 169 h 187"/>
                <a:gd name="T72" fmla="*/ 92 w 174"/>
                <a:gd name="T73" fmla="*/ 187 h 187"/>
                <a:gd name="T74" fmla="*/ 118 w 174"/>
                <a:gd name="T75" fmla="*/ 186 h 187"/>
                <a:gd name="T76" fmla="*/ 126 w 174"/>
                <a:gd name="T77" fmla="*/ 176 h 187"/>
                <a:gd name="T78" fmla="*/ 132 w 174"/>
                <a:gd name="T79" fmla="*/ 163 h 187"/>
                <a:gd name="T80" fmla="*/ 148 w 174"/>
                <a:gd name="T81" fmla="*/ 156 h 187"/>
                <a:gd name="T82" fmla="*/ 166 w 174"/>
                <a:gd name="T83" fmla="*/ 144 h 187"/>
                <a:gd name="T84" fmla="*/ 174 w 174"/>
                <a:gd name="T85" fmla="*/ 122 h 187"/>
                <a:gd name="T86" fmla="*/ 168 w 174"/>
                <a:gd name="T87" fmla="*/ 99 h 187"/>
                <a:gd name="T88" fmla="*/ 152 w 174"/>
                <a:gd name="T89" fmla="*/ 84 h 18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4"/>
                <a:gd name="T136" fmla="*/ 0 h 187"/>
                <a:gd name="T137" fmla="*/ 174 w 174"/>
                <a:gd name="T138" fmla="*/ 187 h 18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4" h="187">
                  <a:moveTo>
                    <a:pt x="140" y="79"/>
                  </a:moveTo>
                  <a:lnTo>
                    <a:pt x="132" y="77"/>
                  </a:lnTo>
                  <a:lnTo>
                    <a:pt x="124" y="76"/>
                  </a:lnTo>
                  <a:lnTo>
                    <a:pt x="112" y="75"/>
                  </a:lnTo>
                  <a:lnTo>
                    <a:pt x="100" y="73"/>
                  </a:lnTo>
                  <a:lnTo>
                    <a:pt x="92" y="44"/>
                  </a:lnTo>
                  <a:lnTo>
                    <a:pt x="94" y="45"/>
                  </a:lnTo>
                  <a:lnTo>
                    <a:pt x="96" y="45"/>
                  </a:lnTo>
                  <a:lnTo>
                    <a:pt x="98" y="46"/>
                  </a:lnTo>
                  <a:lnTo>
                    <a:pt x="100" y="48"/>
                  </a:lnTo>
                  <a:lnTo>
                    <a:pt x="102" y="49"/>
                  </a:lnTo>
                  <a:lnTo>
                    <a:pt x="104" y="50"/>
                  </a:lnTo>
                  <a:lnTo>
                    <a:pt x="104" y="53"/>
                  </a:lnTo>
                  <a:lnTo>
                    <a:pt x="106" y="56"/>
                  </a:lnTo>
                  <a:lnTo>
                    <a:pt x="108" y="63"/>
                  </a:lnTo>
                  <a:lnTo>
                    <a:pt x="118" y="61"/>
                  </a:lnTo>
                  <a:lnTo>
                    <a:pt x="142" y="59"/>
                  </a:lnTo>
                  <a:lnTo>
                    <a:pt x="154" y="57"/>
                  </a:lnTo>
                  <a:lnTo>
                    <a:pt x="152" y="49"/>
                  </a:lnTo>
                  <a:lnTo>
                    <a:pt x="148" y="41"/>
                  </a:lnTo>
                  <a:lnTo>
                    <a:pt x="142" y="33"/>
                  </a:lnTo>
                  <a:lnTo>
                    <a:pt x="136" y="26"/>
                  </a:lnTo>
                  <a:lnTo>
                    <a:pt x="126" y="21"/>
                  </a:lnTo>
                  <a:lnTo>
                    <a:pt x="116" y="17"/>
                  </a:lnTo>
                  <a:lnTo>
                    <a:pt x="106" y="14"/>
                  </a:lnTo>
                  <a:lnTo>
                    <a:pt x="96" y="13"/>
                  </a:lnTo>
                  <a:lnTo>
                    <a:pt x="84" y="13"/>
                  </a:lnTo>
                  <a:lnTo>
                    <a:pt x="82" y="9"/>
                  </a:lnTo>
                  <a:lnTo>
                    <a:pt x="80" y="0"/>
                  </a:lnTo>
                  <a:lnTo>
                    <a:pt x="68" y="2"/>
                  </a:lnTo>
                  <a:lnTo>
                    <a:pt x="56" y="3"/>
                  </a:lnTo>
                  <a:lnTo>
                    <a:pt x="44" y="4"/>
                  </a:lnTo>
                  <a:lnTo>
                    <a:pt x="46" y="13"/>
                  </a:lnTo>
                  <a:lnTo>
                    <a:pt x="48" y="18"/>
                  </a:lnTo>
                  <a:lnTo>
                    <a:pt x="36" y="21"/>
                  </a:lnTo>
                  <a:lnTo>
                    <a:pt x="28" y="25"/>
                  </a:lnTo>
                  <a:lnTo>
                    <a:pt x="18" y="29"/>
                  </a:lnTo>
                  <a:lnTo>
                    <a:pt x="12" y="36"/>
                  </a:lnTo>
                  <a:lnTo>
                    <a:pt x="6" y="44"/>
                  </a:lnTo>
                  <a:lnTo>
                    <a:pt x="2" y="52"/>
                  </a:lnTo>
                  <a:lnTo>
                    <a:pt x="0" y="60"/>
                  </a:lnTo>
                  <a:lnTo>
                    <a:pt x="2" y="68"/>
                  </a:lnTo>
                  <a:lnTo>
                    <a:pt x="4" y="76"/>
                  </a:lnTo>
                  <a:lnTo>
                    <a:pt x="10" y="84"/>
                  </a:lnTo>
                  <a:lnTo>
                    <a:pt x="18" y="91"/>
                  </a:lnTo>
                  <a:lnTo>
                    <a:pt x="28" y="96"/>
                  </a:lnTo>
                  <a:lnTo>
                    <a:pt x="36" y="99"/>
                  </a:lnTo>
                  <a:lnTo>
                    <a:pt x="46" y="102"/>
                  </a:lnTo>
                  <a:lnTo>
                    <a:pt x="58" y="103"/>
                  </a:lnTo>
                  <a:lnTo>
                    <a:pt x="70" y="104"/>
                  </a:lnTo>
                  <a:lnTo>
                    <a:pt x="80" y="138"/>
                  </a:lnTo>
                  <a:lnTo>
                    <a:pt x="76" y="137"/>
                  </a:lnTo>
                  <a:lnTo>
                    <a:pt x="72" y="136"/>
                  </a:lnTo>
                  <a:lnTo>
                    <a:pt x="70" y="136"/>
                  </a:lnTo>
                  <a:lnTo>
                    <a:pt x="68" y="134"/>
                  </a:lnTo>
                  <a:lnTo>
                    <a:pt x="66" y="133"/>
                  </a:lnTo>
                  <a:lnTo>
                    <a:pt x="64" y="130"/>
                  </a:lnTo>
                  <a:lnTo>
                    <a:pt x="62" y="126"/>
                  </a:lnTo>
                  <a:lnTo>
                    <a:pt x="60" y="119"/>
                  </a:lnTo>
                  <a:lnTo>
                    <a:pt x="58" y="113"/>
                  </a:lnTo>
                  <a:lnTo>
                    <a:pt x="46" y="114"/>
                  </a:lnTo>
                  <a:lnTo>
                    <a:pt x="22" y="117"/>
                  </a:lnTo>
                  <a:lnTo>
                    <a:pt x="10" y="118"/>
                  </a:lnTo>
                  <a:lnTo>
                    <a:pt x="12" y="126"/>
                  </a:lnTo>
                  <a:lnTo>
                    <a:pt x="16" y="134"/>
                  </a:lnTo>
                  <a:lnTo>
                    <a:pt x="20" y="141"/>
                  </a:lnTo>
                  <a:lnTo>
                    <a:pt x="24" y="148"/>
                  </a:lnTo>
                  <a:lnTo>
                    <a:pt x="30" y="153"/>
                  </a:lnTo>
                  <a:lnTo>
                    <a:pt x="40" y="160"/>
                  </a:lnTo>
                  <a:lnTo>
                    <a:pt x="54" y="165"/>
                  </a:lnTo>
                  <a:lnTo>
                    <a:pt x="70" y="168"/>
                  </a:lnTo>
                  <a:lnTo>
                    <a:pt x="88" y="169"/>
                  </a:lnTo>
                  <a:lnTo>
                    <a:pt x="90" y="180"/>
                  </a:lnTo>
                  <a:lnTo>
                    <a:pt x="92" y="187"/>
                  </a:lnTo>
                  <a:lnTo>
                    <a:pt x="104" y="186"/>
                  </a:lnTo>
                  <a:lnTo>
                    <a:pt x="118" y="186"/>
                  </a:lnTo>
                  <a:lnTo>
                    <a:pt x="130" y="184"/>
                  </a:lnTo>
                  <a:lnTo>
                    <a:pt x="126" y="176"/>
                  </a:lnTo>
                  <a:lnTo>
                    <a:pt x="124" y="165"/>
                  </a:lnTo>
                  <a:lnTo>
                    <a:pt x="132" y="163"/>
                  </a:lnTo>
                  <a:lnTo>
                    <a:pt x="142" y="159"/>
                  </a:lnTo>
                  <a:lnTo>
                    <a:pt x="148" y="156"/>
                  </a:lnTo>
                  <a:lnTo>
                    <a:pt x="154" y="153"/>
                  </a:lnTo>
                  <a:lnTo>
                    <a:pt x="166" y="144"/>
                  </a:lnTo>
                  <a:lnTo>
                    <a:pt x="172" y="134"/>
                  </a:lnTo>
                  <a:lnTo>
                    <a:pt x="174" y="122"/>
                  </a:lnTo>
                  <a:lnTo>
                    <a:pt x="172" y="109"/>
                  </a:lnTo>
                  <a:lnTo>
                    <a:pt x="168" y="99"/>
                  </a:lnTo>
                  <a:lnTo>
                    <a:pt x="162" y="91"/>
                  </a:lnTo>
                  <a:lnTo>
                    <a:pt x="152" y="84"/>
                  </a:lnTo>
                  <a:lnTo>
                    <a:pt x="14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2" name="Freeform 39"/>
            <p:cNvSpPr>
              <a:spLocks/>
            </p:cNvSpPr>
            <p:nvPr/>
          </p:nvSpPr>
          <p:spPr bwMode="auto">
            <a:xfrm>
              <a:off x="4392" y="2017"/>
              <a:ext cx="150" cy="169"/>
            </a:xfrm>
            <a:custGeom>
              <a:avLst/>
              <a:gdLst>
                <a:gd name="T0" fmla="*/ 30 w 150"/>
                <a:gd name="T1" fmla="*/ 82 h 169"/>
                <a:gd name="T2" fmla="*/ 54 w 150"/>
                <a:gd name="T3" fmla="*/ 86 h 169"/>
                <a:gd name="T4" fmla="*/ 82 w 150"/>
                <a:gd name="T5" fmla="*/ 136 h 169"/>
                <a:gd name="T6" fmla="*/ 62 w 150"/>
                <a:gd name="T7" fmla="*/ 135 h 169"/>
                <a:gd name="T8" fmla="*/ 48 w 150"/>
                <a:gd name="T9" fmla="*/ 130 h 169"/>
                <a:gd name="T10" fmla="*/ 42 w 150"/>
                <a:gd name="T11" fmla="*/ 123 h 169"/>
                <a:gd name="T12" fmla="*/ 36 w 150"/>
                <a:gd name="T13" fmla="*/ 112 h 169"/>
                <a:gd name="T14" fmla="*/ 16 w 150"/>
                <a:gd name="T15" fmla="*/ 121 h 169"/>
                <a:gd name="T16" fmla="*/ 22 w 150"/>
                <a:gd name="T17" fmla="*/ 134 h 169"/>
                <a:gd name="T18" fmla="*/ 32 w 150"/>
                <a:gd name="T19" fmla="*/ 142 h 169"/>
                <a:gd name="T20" fmla="*/ 44 w 150"/>
                <a:gd name="T21" fmla="*/ 147 h 169"/>
                <a:gd name="T22" fmla="*/ 58 w 150"/>
                <a:gd name="T23" fmla="*/ 150 h 169"/>
                <a:gd name="T24" fmla="*/ 76 w 150"/>
                <a:gd name="T25" fmla="*/ 151 h 169"/>
                <a:gd name="T26" fmla="*/ 90 w 150"/>
                <a:gd name="T27" fmla="*/ 169 h 169"/>
                <a:gd name="T28" fmla="*/ 98 w 150"/>
                <a:gd name="T29" fmla="*/ 150 h 169"/>
                <a:gd name="T30" fmla="*/ 120 w 150"/>
                <a:gd name="T31" fmla="*/ 143 h 169"/>
                <a:gd name="T32" fmla="*/ 134 w 150"/>
                <a:gd name="T33" fmla="*/ 138 h 169"/>
                <a:gd name="T34" fmla="*/ 148 w 150"/>
                <a:gd name="T35" fmla="*/ 121 h 169"/>
                <a:gd name="T36" fmla="*/ 148 w 150"/>
                <a:gd name="T37" fmla="*/ 100 h 169"/>
                <a:gd name="T38" fmla="*/ 140 w 150"/>
                <a:gd name="T39" fmla="*/ 86 h 169"/>
                <a:gd name="T40" fmla="*/ 124 w 150"/>
                <a:gd name="T41" fmla="*/ 77 h 169"/>
                <a:gd name="T42" fmla="*/ 106 w 150"/>
                <a:gd name="T43" fmla="*/ 73 h 169"/>
                <a:gd name="T44" fmla="*/ 78 w 150"/>
                <a:gd name="T45" fmla="*/ 70 h 169"/>
                <a:gd name="T46" fmla="*/ 74 w 150"/>
                <a:gd name="T47" fmla="*/ 26 h 169"/>
                <a:gd name="T48" fmla="*/ 90 w 150"/>
                <a:gd name="T49" fmla="*/ 28 h 169"/>
                <a:gd name="T50" fmla="*/ 98 w 150"/>
                <a:gd name="T51" fmla="*/ 35 h 169"/>
                <a:gd name="T52" fmla="*/ 102 w 150"/>
                <a:gd name="T53" fmla="*/ 40 h 169"/>
                <a:gd name="T54" fmla="*/ 128 w 150"/>
                <a:gd name="T55" fmla="*/ 40 h 169"/>
                <a:gd name="T56" fmla="*/ 120 w 150"/>
                <a:gd name="T57" fmla="*/ 27 h 169"/>
                <a:gd name="T58" fmla="*/ 106 w 150"/>
                <a:gd name="T59" fmla="*/ 17 h 169"/>
                <a:gd name="T60" fmla="*/ 88 w 150"/>
                <a:gd name="T61" fmla="*/ 12 h 169"/>
                <a:gd name="T62" fmla="*/ 62 w 150"/>
                <a:gd name="T63" fmla="*/ 11 h 169"/>
                <a:gd name="T64" fmla="*/ 46 w 150"/>
                <a:gd name="T65" fmla="*/ 1 h 169"/>
                <a:gd name="T66" fmla="*/ 38 w 150"/>
                <a:gd name="T67" fmla="*/ 15 h 169"/>
                <a:gd name="T68" fmla="*/ 18 w 150"/>
                <a:gd name="T69" fmla="*/ 24 h 169"/>
                <a:gd name="T70" fmla="*/ 4 w 150"/>
                <a:gd name="T71" fmla="*/ 36 h 169"/>
                <a:gd name="T72" fmla="*/ 0 w 150"/>
                <a:gd name="T73" fmla="*/ 50 h 169"/>
                <a:gd name="T74" fmla="*/ 4 w 150"/>
                <a:gd name="T75" fmla="*/ 63 h 169"/>
                <a:gd name="T76" fmla="*/ 14 w 150"/>
                <a:gd name="T77" fmla="*/ 76 h 16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50"/>
                <a:gd name="T118" fmla="*/ 0 h 169"/>
                <a:gd name="T119" fmla="*/ 150 w 150"/>
                <a:gd name="T120" fmla="*/ 169 h 169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50" h="169">
                  <a:moveTo>
                    <a:pt x="22" y="80"/>
                  </a:moveTo>
                  <a:lnTo>
                    <a:pt x="30" y="82"/>
                  </a:lnTo>
                  <a:lnTo>
                    <a:pt x="42" y="85"/>
                  </a:lnTo>
                  <a:lnTo>
                    <a:pt x="54" y="86"/>
                  </a:lnTo>
                  <a:lnTo>
                    <a:pt x="68" y="86"/>
                  </a:lnTo>
                  <a:lnTo>
                    <a:pt x="82" y="136"/>
                  </a:lnTo>
                  <a:lnTo>
                    <a:pt x="70" y="136"/>
                  </a:lnTo>
                  <a:lnTo>
                    <a:pt x="62" y="135"/>
                  </a:lnTo>
                  <a:lnTo>
                    <a:pt x="54" y="134"/>
                  </a:lnTo>
                  <a:lnTo>
                    <a:pt x="48" y="130"/>
                  </a:lnTo>
                  <a:lnTo>
                    <a:pt x="46" y="127"/>
                  </a:lnTo>
                  <a:lnTo>
                    <a:pt x="42" y="123"/>
                  </a:lnTo>
                  <a:lnTo>
                    <a:pt x="40" y="117"/>
                  </a:lnTo>
                  <a:lnTo>
                    <a:pt x="36" y="112"/>
                  </a:lnTo>
                  <a:lnTo>
                    <a:pt x="12" y="115"/>
                  </a:lnTo>
                  <a:lnTo>
                    <a:pt x="16" y="121"/>
                  </a:lnTo>
                  <a:lnTo>
                    <a:pt x="18" y="128"/>
                  </a:lnTo>
                  <a:lnTo>
                    <a:pt x="22" y="134"/>
                  </a:lnTo>
                  <a:lnTo>
                    <a:pt x="26" y="139"/>
                  </a:lnTo>
                  <a:lnTo>
                    <a:pt x="32" y="142"/>
                  </a:lnTo>
                  <a:lnTo>
                    <a:pt x="38" y="144"/>
                  </a:lnTo>
                  <a:lnTo>
                    <a:pt x="44" y="147"/>
                  </a:lnTo>
                  <a:lnTo>
                    <a:pt x="50" y="149"/>
                  </a:lnTo>
                  <a:lnTo>
                    <a:pt x="58" y="150"/>
                  </a:lnTo>
                  <a:lnTo>
                    <a:pt x="66" y="151"/>
                  </a:lnTo>
                  <a:lnTo>
                    <a:pt x="76" y="151"/>
                  </a:lnTo>
                  <a:lnTo>
                    <a:pt x="86" y="151"/>
                  </a:lnTo>
                  <a:lnTo>
                    <a:pt x="90" y="169"/>
                  </a:lnTo>
                  <a:lnTo>
                    <a:pt x="104" y="167"/>
                  </a:lnTo>
                  <a:lnTo>
                    <a:pt x="98" y="150"/>
                  </a:lnTo>
                  <a:lnTo>
                    <a:pt x="110" y="147"/>
                  </a:lnTo>
                  <a:lnTo>
                    <a:pt x="120" y="143"/>
                  </a:lnTo>
                  <a:lnTo>
                    <a:pt x="128" y="140"/>
                  </a:lnTo>
                  <a:lnTo>
                    <a:pt x="134" y="138"/>
                  </a:lnTo>
                  <a:lnTo>
                    <a:pt x="142" y="130"/>
                  </a:lnTo>
                  <a:lnTo>
                    <a:pt x="148" y="121"/>
                  </a:lnTo>
                  <a:lnTo>
                    <a:pt x="150" y="111"/>
                  </a:lnTo>
                  <a:lnTo>
                    <a:pt x="148" y="100"/>
                  </a:lnTo>
                  <a:lnTo>
                    <a:pt x="146" y="92"/>
                  </a:lnTo>
                  <a:lnTo>
                    <a:pt x="140" y="86"/>
                  </a:lnTo>
                  <a:lnTo>
                    <a:pt x="134" y="81"/>
                  </a:lnTo>
                  <a:lnTo>
                    <a:pt x="124" y="77"/>
                  </a:lnTo>
                  <a:lnTo>
                    <a:pt x="116" y="76"/>
                  </a:lnTo>
                  <a:lnTo>
                    <a:pt x="106" y="73"/>
                  </a:lnTo>
                  <a:lnTo>
                    <a:pt x="94" y="71"/>
                  </a:lnTo>
                  <a:lnTo>
                    <a:pt x="78" y="70"/>
                  </a:lnTo>
                  <a:lnTo>
                    <a:pt x="66" y="26"/>
                  </a:lnTo>
                  <a:lnTo>
                    <a:pt x="74" y="26"/>
                  </a:lnTo>
                  <a:lnTo>
                    <a:pt x="82" y="27"/>
                  </a:lnTo>
                  <a:lnTo>
                    <a:pt x="90" y="28"/>
                  </a:lnTo>
                  <a:lnTo>
                    <a:pt x="96" y="32"/>
                  </a:lnTo>
                  <a:lnTo>
                    <a:pt x="98" y="35"/>
                  </a:lnTo>
                  <a:lnTo>
                    <a:pt x="100" y="38"/>
                  </a:lnTo>
                  <a:lnTo>
                    <a:pt x="102" y="40"/>
                  </a:lnTo>
                  <a:lnTo>
                    <a:pt x="104" y="43"/>
                  </a:lnTo>
                  <a:lnTo>
                    <a:pt x="128" y="40"/>
                  </a:lnTo>
                  <a:lnTo>
                    <a:pt x="126" y="34"/>
                  </a:lnTo>
                  <a:lnTo>
                    <a:pt x="120" y="27"/>
                  </a:lnTo>
                  <a:lnTo>
                    <a:pt x="114" y="21"/>
                  </a:lnTo>
                  <a:lnTo>
                    <a:pt x="106" y="17"/>
                  </a:lnTo>
                  <a:lnTo>
                    <a:pt x="98" y="15"/>
                  </a:lnTo>
                  <a:lnTo>
                    <a:pt x="88" y="12"/>
                  </a:lnTo>
                  <a:lnTo>
                    <a:pt x="76" y="11"/>
                  </a:lnTo>
                  <a:lnTo>
                    <a:pt x="62" y="11"/>
                  </a:lnTo>
                  <a:lnTo>
                    <a:pt x="60" y="0"/>
                  </a:lnTo>
                  <a:lnTo>
                    <a:pt x="46" y="1"/>
                  </a:lnTo>
                  <a:lnTo>
                    <a:pt x="50" y="13"/>
                  </a:lnTo>
                  <a:lnTo>
                    <a:pt x="38" y="15"/>
                  </a:lnTo>
                  <a:lnTo>
                    <a:pt x="26" y="19"/>
                  </a:lnTo>
                  <a:lnTo>
                    <a:pt x="18" y="24"/>
                  </a:lnTo>
                  <a:lnTo>
                    <a:pt x="10" y="30"/>
                  </a:lnTo>
                  <a:lnTo>
                    <a:pt x="4" y="36"/>
                  </a:lnTo>
                  <a:lnTo>
                    <a:pt x="2" y="43"/>
                  </a:lnTo>
                  <a:lnTo>
                    <a:pt x="0" y="50"/>
                  </a:lnTo>
                  <a:lnTo>
                    <a:pt x="2" y="57"/>
                  </a:lnTo>
                  <a:lnTo>
                    <a:pt x="4" y="63"/>
                  </a:lnTo>
                  <a:lnTo>
                    <a:pt x="8" y="70"/>
                  </a:lnTo>
                  <a:lnTo>
                    <a:pt x="14" y="76"/>
                  </a:lnTo>
                  <a:lnTo>
                    <a:pt x="22" y="80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3" name="Freeform 40"/>
            <p:cNvSpPr>
              <a:spLocks/>
            </p:cNvSpPr>
            <p:nvPr/>
          </p:nvSpPr>
          <p:spPr bwMode="auto">
            <a:xfrm>
              <a:off x="3851" y="2071"/>
              <a:ext cx="174" cy="186"/>
            </a:xfrm>
            <a:custGeom>
              <a:avLst/>
              <a:gdLst>
                <a:gd name="T0" fmla="*/ 132 w 174"/>
                <a:gd name="T1" fmla="*/ 77 h 186"/>
                <a:gd name="T2" fmla="*/ 112 w 174"/>
                <a:gd name="T3" fmla="*/ 74 h 186"/>
                <a:gd name="T4" fmla="*/ 92 w 174"/>
                <a:gd name="T5" fmla="*/ 43 h 186"/>
                <a:gd name="T6" fmla="*/ 96 w 174"/>
                <a:gd name="T7" fmla="*/ 45 h 186"/>
                <a:gd name="T8" fmla="*/ 100 w 174"/>
                <a:gd name="T9" fmla="*/ 47 h 186"/>
                <a:gd name="T10" fmla="*/ 104 w 174"/>
                <a:gd name="T11" fmla="*/ 50 h 186"/>
                <a:gd name="T12" fmla="*/ 106 w 174"/>
                <a:gd name="T13" fmla="*/ 55 h 186"/>
                <a:gd name="T14" fmla="*/ 120 w 174"/>
                <a:gd name="T15" fmla="*/ 61 h 186"/>
                <a:gd name="T16" fmla="*/ 154 w 174"/>
                <a:gd name="T17" fmla="*/ 57 h 186"/>
                <a:gd name="T18" fmla="*/ 148 w 174"/>
                <a:gd name="T19" fmla="*/ 40 h 186"/>
                <a:gd name="T20" fmla="*/ 136 w 174"/>
                <a:gd name="T21" fmla="*/ 26 h 186"/>
                <a:gd name="T22" fmla="*/ 116 w 174"/>
                <a:gd name="T23" fmla="*/ 16 h 186"/>
                <a:gd name="T24" fmla="*/ 96 w 174"/>
                <a:gd name="T25" fmla="*/ 12 h 186"/>
                <a:gd name="T26" fmla="*/ 82 w 174"/>
                <a:gd name="T27" fmla="*/ 8 h 186"/>
                <a:gd name="T28" fmla="*/ 70 w 174"/>
                <a:gd name="T29" fmla="*/ 1 h 186"/>
                <a:gd name="T30" fmla="*/ 44 w 174"/>
                <a:gd name="T31" fmla="*/ 4 h 186"/>
                <a:gd name="T32" fmla="*/ 48 w 174"/>
                <a:gd name="T33" fmla="*/ 17 h 186"/>
                <a:gd name="T34" fmla="*/ 28 w 174"/>
                <a:gd name="T35" fmla="*/ 24 h 186"/>
                <a:gd name="T36" fmla="*/ 12 w 174"/>
                <a:gd name="T37" fmla="*/ 35 h 186"/>
                <a:gd name="T38" fmla="*/ 2 w 174"/>
                <a:gd name="T39" fmla="*/ 51 h 186"/>
                <a:gd name="T40" fmla="*/ 2 w 174"/>
                <a:gd name="T41" fmla="*/ 67 h 186"/>
                <a:gd name="T42" fmla="*/ 12 w 174"/>
                <a:gd name="T43" fmla="*/ 84 h 186"/>
                <a:gd name="T44" fmla="*/ 28 w 174"/>
                <a:gd name="T45" fmla="*/ 96 h 186"/>
                <a:gd name="T46" fmla="*/ 46 w 174"/>
                <a:gd name="T47" fmla="*/ 101 h 186"/>
                <a:gd name="T48" fmla="*/ 70 w 174"/>
                <a:gd name="T49" fmla="*/ 104 h 186"/>
                <a:gd name="T50" fmla="*/ 76 w 174"/>
                <a:gd name="T51" fmla="*/ 135 h 186"/>
                <a:gd name="T52" fmla="*/ 70 w 174"/>
                <a:gd name="T53" fmla="*/ 134 h 186"/>
                <a:gd name="T54" fmla="*/ 68 w 174"/>
                <a:gd name="T55" fmla="*/ 131 h 186"/>
                <a:gd name="T56" fmla="*/ 62 w 174"/>
                <a:gd name="T57" fmla="*/ 124 h 186"/>
                <a:gd name="T58" fmla="*/ 58 w 174"/>
                <a:gd name="T59" fmla="*/ 112 h 186"/>
                <a:gd name="T60" fmla="*/ 22 w 174"/>
                <a:gd name="T61" fmla="*/ 116 h 186"/>
                <a:gd name="T62" fmla="*/ 14 w 174"/>
                <a:gd name="T63" fmla="*/ 124 h 186"/>
                <a:gd name="T64" fmla="*/ 20 w 174"/>
                <a:gd name="T65" fmla="*/ 139 h 186"/>
                <a:gd name="T66" fmla="*/ 30 w 174"/>
                <a:gd name="T67" fmla="*/ 151 h 186"/>
                <a:gd name="T68" fmla="*/ 54 w 174"/>
                <a:gd name="T69" fmla="*/ 163 h 186"/>
                <a:gd name="T70" fmla="*/ 88 w 174"/>
                <a:gd name="T71" fmla="*/ 167 h 186"/>
                <a:gd name="T72" fmla="*/ 94 w 174"/>
                <a:gd name="T73" fmla="*/ 186 h 186"/>
                <a:gd name="T74" fmla="*/ 118 w 174"/>
                <a:gd name="T75" fmla="*/ 184 h 186"/>
                <a:gd name="T76" fmla="*/ 128 w 174"/>
                <a:gd name="T77" fmla="*/ 174 h 186"/>
                <a:gd name="T78" fmla="*/ 134 w 174"/>
                <a:gd name="T79" fmla="*/ 161 h 186"/>
                <a:gd name="T80" fmla="*/ 148 w 174"/>
                <a:gd name="T81" fmla="*/ 154 h 186"/>
                <a:gd name="T82" fmla="*/ 166 w 174"/>
                <a:gd name="T83" fmla="*/ 142 h 186"/>
                <a:gd name="T84" fmla="*/ 174 w 174"/>
                <a:gd name="T85" fmla="*/ 120 h 186"/>
                <a:gd name="T86" fmla="*/ 168 w 174"/>
                <a:gd name="T87" fmla="*/ 99 h 186"/>
                <a:gd name="T88" fmla="*/ 152 w 174"/>
                <a:gd name="T89" fmla="*/ 84 h 18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4"/>
                <a:gd name="T136" fmla="*/ 0 h 186"/>
                <a:gd name="T137" fmla="*/ 174 w 174"/>
                <a:gd name="T138" fmla="*/ 186 h 18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4" h="186">
                  <a:moveTo>
                    <a:pt x="140" y="78"/>
                  </a:moveTo>
                  <a:lnTo>
                    <a:pt x="132" y="77"/>
                  </a:lnTo>
                  <a:lnTo>
                    <a:pt x="124" y="76"/>
                  </a:lnTo>
                  <a:lnTo>
                    <a:pt x="112" y="74"/>
                  </a:lnTo>
                  <a:lnTo>
                    <a:pt x="100" y="73"/>
                  </a:lnTo>
                  <a:lnTo>
                    <a:pt x="92" y="43"/>
                  </a:lnTo>
                  <a:lnTo>
                    <a:pt x="94" y="45"/>
                  </a:lnTo>
                  <a:lnTo>
                    <a:pt x="96" y="45"/>
                  </a:lnTo>
                  <a:lnTo>
                    <a:pt x="98" y="46"/>
                  </a:lnTo>
                  <a:lnTo>
                    <a:pt x="100" y="47"/>
                  </a:lnTo>
                  <a:lnTo>
                    <a:pt x="102" y="49"/>
                  </a:lnTo>
                  <a:lnTo>
                    <a:pt x="104" y="50"/>
                  </a:lnTo>
                  <a:lnTo>
                    <a:pt x="104" y="53"/>
                  </a:lnTo>
                  <a:lnTo>
                    <a:pt x="106" y="55"/>
                  </a:lnTo>
                  <a:lnTo>
                    <a:pt x="108" y="62"/>
                  </a:lnTo>
                  <a:lnTo>
                    <a:pt x="120" y="61"/>
                  </a:lnTo>
                  <a:lnTo>
                    <a:pt x="142" y="58"/>
                  </a:lnTo>
                  <a:lnTo>
                    <a:pt x="154" y="57"/>
                  </a:lnTo>
                  <a:lnTo>
                    <a:pt x="152" y="49"/>
                  </a:lnTo>
                  <a:lnTo>
                    <a:pt x="148" y="40"/>
                  </a:lnTo>
                  <a:lnTo>
                    <a:pt x="142" y="32"/>
                  </a:lnTo>
                  <a:lnTo>
                    <a:pt x="136" y="26"/>
                  </a:lnTo>
                  <a:lnTo>
                    <a:pt x="126" y="20"/>
                  </a:lnTo>
                  <a:lnTo>
                    <a:pt x="116" y="16"/>
                  </a:lnTo>
                  <a:lnTo>
                    <a:pt x="106" y="13"/>
                  </a:lnTo>
                  <a:lnTo>
                    <a:pt x="96" y="12"/>
                  </a:lnTo>
                  <a:lnTo>
                    <a:pt x="84" y="12"/>
                  </a:lnTo>
                  <a:lnTo>
                    <a:pt x="82" y="8"/>
                  </a:lnTo>
                  <a:lnTo>
                    <a:pt x="80" y="0"/>
                  </a:lnTo>
                  <a:lnTo>
                    <a:pt x="70" y="1"/>
                  </a:lnTo>
                  <a:lnTo>
                    <a:pt x="56" y="3"/>
                  </a:lnTo>
                  <a:lnTo>
                    <a:pt x="44" y="4"/>
                  </a:lnTo>
                  <a:lnTo>
                    <a:pt x="46" y="12"/>
                  </a:lnTo>
                  <a:lnTo>
                    <a:pt x="48" y="17"/>
                  </a:lnTo>
                  <a:lnTo>
                    <a:pt x="36" y="20"/>
                  </a:lnTo>
                  <a:lnTo>
                    <a:pt x="28" y="24"/>
                  </a:lnTo>
                  <a:lnTo>
                    <a:pt x="18" y="28"/>
                  </a:lnTo>
                  <a:lnTo>
                    <a:pt x="12" y="35"/>
                  </a:lnTo>
                  <a:lnTo>
                    <a:pt x="6" y="43"/>
                  </a:lnTo>
                  <a:lnTo>
                    <a:pt x="2" y="51"/>
                  </a:lnTo>
                  <a:lnTo>
                    <a:pt x="0" y="59"/>
                  </a:lnTo>
                  <a:lnTo>
                    <a:pt x="2" y="67"/>
                  </a:lnTo>
                  <a:lnTo>
                    <a:pt x="6" y="76"/>
                  </a:lnTo>
                  <a:lnTo>
                    <a:pt x="12" y="84"/>
                  </a:lnTo>
                  <a:lnTo>
                    <a:pt x="18" y="90"/>
                  </a:lnTo>
                  <a:lnTo>
                    <a:pt x="28" y="96"/>
                  </a:lnTo>
                  <a:lnTo>
                    <a:pt x="36" y="99"/>
                  </a:lnTo>
                  <a:lnTo>
                    <a:pt x="46" y="101"/>
                  </a:lnTo>
                  <a:lnTo>
                    <a:pt x="58" y="103"/>
                  </a:lnTo>
                  <a:lnTo>
                    <a:pt x="70" y="104"/>
                  </a:lnTo>
                  <a:lnTo>
                    <a:pt x="80" y="136"/>
                  </a:lnTo>
                  <a:lnTo>
                    <a:pt x="76" y="135"/>
                  </a:lnTo>
                  <a:lnTo>
                    <a:pt x="72" y="134"/>
                  </a:lnTo>
                  <a:lnTo>
                    <a:pt x="70" y="134"/>
                  </a:lnTo>
                  <a:lnTo>
                    <a:pt x="68" y="132"/>
                  </a:lnTo>
                  <a:lnTo>
                    <a:pt x="68" y="131"/>
                  </a:lnTo>
                  <a:lnTo>
                    <a:pt x="66" y="128"/>
                  </a:lnTo>
                  <a:lnTo>
                    <a:pt x="62" y="124"/>
                  </a:lnTo>
                  <a:lnTo>
                    <a:pt x="60" y="119"/>
                  </a:lnTo>
                  <a:lnTo>
                    <a:pt x="58" y="112"/>
                  </a:lnTo>
                  <a:lnTo>
                    <a:pt x="46" y="113"/>
                  </a:lnTo>
                  <a:lnTo>
                    <a:pt x="22" y="116"/>
                  </a:lnTo>
                  <a:lnTo>
                    <a:pt x="12" y="117"/>
                  </a:lnTo>
                  <a:lnTo>
                    <a:pt x="14" y="124"/>
                  </a:lnTo>
                  <a:lnTo>
                    <a:pt x="16" y="132"/>
                  </a:lnTo>
                  <a:lnTo>
                    <a:pt x="20" y="139"/>
                  </a:lnTo>
                  <a:lnTo>
                    <a:pt x="24" y="146"/>
                  </a:lnTo>
                  <a:lnTo>
                    <a:pt x="30" y="151"/>
                  </a:lnTo>
                  <a:lnTo>
                    <a:pt x="42" y="158"/>
                  </a:lnTo>
                  <a:lnTo>
                    <a:pt x="54" y="163"/>
                  </a:lnTo>
                  <a:lnTo>
                    <a:pt x="70" y="166"/>
                  </a:lnTo>
                  <a:lnTo>
                    <a:pt x="88" y="167"/>
                  </a:lnTo>
                  <a:lnTo>
                    <a:pt x="92" y="178"/>
                  </a:lnTo>
                  <a:lnTo>
                    <a:pt x="94" y="186"/>
                  </a:lnTo>
                  <a:lnTo>
                    <a:pt x="104" y="185"/>
                  </a:lnTo>
                  <a:lnTo>
                    <a:pt x="118" y="184"/>
                  </a:lnTo>
                  <a:lnTo>
                    <a:pt x="130" y="182"/>
                  </a:lnTo>
                  <a:lnTo>
                    <a:pt x="128" y="174"/>
                  </a:lnTo>
                  <a:lnTo>
                    <a:pt x="124" y="163"/>
                  </a:lnTo>
                  <a:lnTo>
                    <a:pt x="134" y="161"/>
                  </a:lnTo>
                  <a:lnTo>
                    <a:pt x="142" y="157"/>
                  </a:lnTo>
                  <a:lnTo>
                    <a:pt x="148" y="154"/>
                  </a:lnTo>
                  <a:lnTo>
                    <a:pt x="154" y="151"/>
                  </a:lnTo>
                  <a:lnTo>
                    <a:pt x="166" y="142"/>
                  </a:lnTo>
                  <a:lnTo>
                    <a:pt x="172" y="132"/>
                  </a:lnTo>
                  <a:lnTo>
                    <a:pt x="174" y="120"/>
                  </a:lnTo>
                  <a:lnTo>
                    <a:pt x="172" y="108"/>
                  </a:lnTo>
                  <a:lnTo>
                    <a:pt x="168" y="99"/>
                  </a:lnTo>
                  <a:lnTo>
                    <a:pt x="162" y="90"/>
                  </a:lnTo>
                  <a:lnTo>
                    <a:pt x="152" y="84"/>
                  </a:lnTo>
                  <a:lnTo>
                    <a:pt x="14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4" name="Freeform 41"/>
            <p:cNvSpPr>
              <a:spLocks/>
            </p:cNvSpPr>
            <p:nvPr/>
          </p:nvSpPr>
          <p:spPr bwMode="auto">
            <a:xfrm>
              <a:off x="3865" y="2080"/>
              <a:ext cx="150" cy="168"/>
            </a:xfrm>
            <a:custGeom>
              <a:avLst/>
              <a:gdLst>
                <a:gd name="T0" fmla="*/ 28 w 150"/>
                <a:gd name="T1" fmla="*/ 83 h 168"/>
                <a:gd name="T2" fmla="*/ 52 w 150"/>
                <a:gd name="T3" fmla="*/ 87 h 168"/>
                <a:gd name="T4" fmla="*/ 80 w 150"/>
                <a:gd name="T5" fmla="*/ 136 h 168"/>
                <a:gd name="T6" fmla="*/ 60 w 150"/>
                <a:gd name="T7" fmla="*/ 134 h 168"/>
                <a:gd name="T8" fmla="*/ 46 w 150"/>
                <a:gd name="T9" fmla="*/ 129 h 168"/>
                <a:gd name="T10" fmla="*/ 40 w 150"/>
                <a:gd name="T11" fmla="*/ 122 h 168"/>
                <a:gd name="T12" fmla="*/ 34 w 150"/>
                <a:gd name="T13" fmla="*/ 111 h 168"/>
                <a:gd name="T14" fmla="*/ 14 w 150"/>
                <a:gd name="T15" fmla="*/ 121 h 168"/>
                <a:gd name="T16" fmla="*/ 20 w 150"/>
                <a:gd name="T17" fmla="*/ 133 h 168"/>
                <a:gd name="T18" fmla="*/ 36 w 150"/>
                <a:gd name="T19" fmla="*/ 144 h 168"/>
                <a:gd name="T20" fmla="*/ 66 w 150"/>
                <a:gd name="T21" fmla="*/ 150 h 168"/>
                <a:gd name="T22" fmla="*/ 88 w 150"/>
                <a:gd name="T23" fmla="*/ 168 h 168"/>
                <a:gd name="T24" fmla="*/ 96 w 150"/>
                <a:gd name="T25" fmla="*/ 149 h 168"/>
                <a:gd name="T26" fmla="*/ 118 w 150"/>
                <a:gd name="T27" fmla="*/ 142 h 168"/>
                <a:gd name="T28" fmla="*/ 132 w 150"/>
                <a:gd name="T29" fmla="*/ 137 h 168"/>
                <a:gd name="T30" fmla="*/ 146 w 150"/>
                <a:gd name="T31" fmla="*/ 121 h 168"/>
                <a:gd name="T32" fmla="*/ 148 w 150"/>
                <a:gd name="T33" fmla="*/ 100 h 168"/>
                <a:gd name="T34" fmla="*/ 138 w 150"/>
                <a:gd name="T35" fmla="*/ 86 h 168"/>
                <a:gd name="T36" fmla="*/ 122 w 150"/>
                <a:gd name="T37" fmla="*/ 77 h 168"/>
                <a:gd name="T38" fmla="*/ 104 w 150"/>
                <a:gd name="T39" fmla="*/ 73 h 168"/>
                <a:gd name="T40" fmla="*/ 76 w 150"/>
                <a:gd name="T41" fmla="*/ 71 h 168"/>
                <a:gd name="T42" fmla="*/ 72 w 150"/>
                <a:gd name="T43" fmla="*/ 26 h 168"/>
                <a:gd name="T44" fmla="*/ 88 w 150"/>
                <a:gd name="T45" fmla="*/ 29 h 168"/>
                <a:gd name="T46" fmla="*/ 96 w 150"/>
                <a:gd name="T47" fmla="*/ 36 h 168"/>
                <a:gd name="T48" fmla="*/ 102 w 150"/>
                <a:gd name="T49" fmla="*/ 41 h 168"/>
                <a:gd name="T50" fmla="*/ 126 w 150"/>
                <a:gd name="T51" fmla="*/ 41 h 168"/>
                <a:gd name="T52" fmla="*/ 118 w 150"/>
                <a:gd name="T53" fmla="*/ 27 h 168"/>
                <a:gd name="T54" fmla="*/ 104 w 150"/>
                <a:gd name="T55" fmla="*/ 18 h 168"/>
                <a:gd name="T56" fmla="*/ 86 w 150"/>
                <a:gd name="T57" fmla="*/ 13 h 168"/>
                <a:gd name="T58" fmla="*/ 60 w 150"/>
                <a:gd name="T59" fmla="*/ 11 h 168"/>
                <a:gd name="T60" fmla="*/ 44 w 150"/>
                <a:gd name="T61" fmla="*/ 2 h 168"/>
                <a:gd name="T62" fmla="*/ 36 w 150"/>
                <a:gd name="T63" fmla="*/ 15 h 168"/>
                <a:gd name="T64" fmla="*/ 16 w 150"/>
                <a:gd name="T65" fmla="*/ 25 h 168"/>
                <a:gd name="T66" fmla="*/ 4 w 150"/>
                <a:gd name="T67" fmla="*/ 37 h 168"/>
                <a:gd name="T68" fmla="*/ 0 w 150"/>
                <a:gd name="T69" fmla="*/ 50 h 168"/>
                <a:gd name="T70" fmla="*/ 2 w 150"/>
                <a:gd name="T71" fmla="*/ 64 h 168"/>
                <a:gd name="T72" fmla="*/ 12 w 150"/>
                <a:gd name="T73" fmla="*/ 76 h 16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0"/>
                <a:gd name="T112" fmla="*/ 0 h 168"/>
                <a:gd name="T113" fmla="*/ 150 w 150"/>
                <a:gd name="T114" fmla="*/ 168 h 16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0" h="168">
                  <a:moveTo>
                    <a:pt x="20" y="80"/>
                  </a:moveTo>
                  <a:lnTo>
                    <a:pt x="28" y="83"/>
                  </a:lnTo>
                  <a:lnTo>
                    <a:pt x="40" y="86"/>
                  </a:lnTo>
                  <a:lnTo>
                    <a:pt x="52" y="87"/>
                  </a:lnTo>
                  <a:lnTo>
                    <a:pt x="66" y="87"/>
                  </a:lnTo>
                  <a:lnTo>
                    <a:pt x="80" y="136"/>
                  </a:lnTo>
                  <a:lnTo>
                    <a:pt x="70" y="136"/>
                  </a:lnTo>
                  <a:lnTo>
                    <a:pt x="60" y="134"/>
                  </a:lnTo>
                  <a:lnTo>
                    <a:pt x="52" y="133"/>
                  </a:lnTo>
                  <a:lnTo>
                    <a:pt x="46" y="129"/>
                  </a:lnTo>
                  <a:lnTo>
                    <a:pt x="44" y="126"/>
                  </a:lnTo>
                  <a:lnTo>
                    <a:pt x="40" y="122"/>
                  </a:lnTo>
                  <a:lnTo>
                    <a:pt x="38" y="117"/>
                  </a:lnTo>
                  <a:lnTo>
                    <a:pt x="34" y="111"/>
                  </a:lnTo>
                  <a:lnTo>
                    <a:pt x="10" y="114"/>
                  </a:lnTo>
                  <a:lnTo>
                    <a:pt x="14" y="121"/>
                  </a:lnTo>
                  <a:lnTo>
                    <a:pt x="16" y="127"/>
                  </a:lnTo>
                  <a:lnTo>
                    <a:pt x="20" y="133"/>
                  </a:lnTo>
                  <a:lnTo>
                    <a:pt x="26" y="138"/>
                  </a:lnTo>
                  <a:lnTo>
                    <a:pt x="36" y="144"/>
                  </a:lnTo>
                  <a:lnTo>
                    <a:pt x="50" y="148"/>
                  </a:lnTo>
                  <a:lnTo>
                    <a:pt x="66" y="150"/>
                  </a:lnTo>
                  <a:lnTo>
                    <a:pt x="84" y="150"/>
                  </a:lnTo>
                  <a:lnTo>
                    <a:pt x="88" y="168"/>
                  </a:lnTo>
                  <a:lnTo>
                    <a:pt x="102" y="167"/>
                  </a:lnTo>
                  <a:lnTo>
                    <a:pt x="96" y="149"/>
                  </a:lnTo>
                  <a:lnTo>
                    <a:pt x="108" y="146"/>
                  </a:lnTo>
                  <a:lnTo>
                    <a:pt x="118" y="142"/>
                  </a:lnTo>
                  <a:lnTo>
                    <a:pt x="126" y="140"/>
                  </a:lnTo>
                  <a:lnTo>
                    <a:pt x="132" y="137"/>
                  </a:lnTo>
                  <a:lnTo>
                    <a:pt x="140" y="129"/>
                  </a:lnTo>
                  <a:lnTo>
                    <a:pt x="146" y="121"/>
                  </a:lnTo>
                  <a:lnTo>
                    <a:pt x="150" y="111"/>
                  </a:lnTo>
                  <a:lnTo>
                    <a:pt x="148" y="100"/>
                  </a:lnTo>
                  <a:lnTo>
                    <a:pt x="144" y="92"/>
                  </a:lnTo>
                  <a:lnTo>
                    <a:pt x="138" y="86"/>
                  </a:lnTo>
                  <a:lnTo>
                    <a:pt x="132" y="81"/>
                  </a:lnTo>
                  <a:lnTo>
                    <a:pt x="122" y="77"/>
                  </a:lnTo>
                  <a:lnTo>
                    <a:pt x="114" y="76"/>
                  </a:lnTo>
                  <a:lnTo>
                    <a:pt x="104" y="73"/>
                  </a:lnTo>
                  <a:lnTo>
                    <a:pt x="92" y="72"/>
                  </a:lnTo>
                  <a:lnTo>
                    <a:pt x="76" y="71"/>
                  </a:lnTo>
                  <a:lnTo>
                    <a:pt x="64" y="26"/>
                  </a:lnTo>
                  <a:lnTo>
                    <a:pt x="72" y="26"/>
                  </a:lnTo>
                  <a:lnTo>
                    <a:pt x="80" y="27"/>
                  </a:lnTo>
                  <a:lnTo>
                    <a:pt x="88" y="29"/>
                  </a:lnTo>
                  <a:lnTo>
                    <a:pt x="94" y="33"/>
                  </a:lnTo>
                  <a:lnTo>
                    <a:pt x="96" y="36"/>
                  </a:lnTo>
                  <a:lnTo>
                    <a:pt x="100" y="38"/>
                  </a:lnTo>
                  <a:lnTo>
                    <a:pt x="102" y="41"/>
                  </a:lnTo>
                  <a:lnTo>
                    <a:pt x="102" y="44"/>
                  </a:lnTo>
                  <a:lnTo>
                    <a:pt x="126" y="41"/>
                  </a:lnTo>
                  <a:lnTo>
                    <a:pt x="124" y="34"/>
                  </a:lnTo>
                  <a:lnTo>
                    <a:pt x="118" y="27"/>
                  </a:lnTo>
                  <a:lnTo>
                    <a:pt x="112" y="22"/>
                  </a:lnTo>
                  <a:lnTo>
                    <a:pt x="104" y="18"/>
                  </a:lnTo>
                  <a:lnTo>
                    <a:pt x="96" y="15"/>
                  </a:lnTo>
                  <a:lnTo>
                    <a:pt x="86" y="13"/>
                  </a:lnTo>
                  <a:lnTo>
                    <a:pt x="74" y="11"/>
                  </a:lnTo>
                  <a:lnTo>
                    <a:pt x="60" y="11"/>
                  </a:lnTo>
                  <a:lnTo>
                    <a:pt x="58" y="0"/>
                  </a:lnTo>
                  <a:lnTo>
                    <a:pt x="44" y="2"/>
                  </a:lnTo>
                  <a:lnTo>
                    <a:pt x="48" y="14"/>
                  </a:lnTo>
                  <a:lnTo>
                    <a:pt x="36" y="15"/>
                  </a:lnTo>
                  <a:lnTo>
                    <a:pt x="24" y="19"/>
                  </a:lnTo>
                  <a:lnTo>
                    <a:pt x="16" y="25"/>
                  </a:lnTo>
                  <a:lnTo>
                    <a:pt x="8" y="30"/>
                  </a:lnTo>
                  <a:lnTo>
                    <a:pt x="4" y="37"/>
                  </a:lnTo>
                  <a:lnTo>
                    <a:pt x="0" y="44"/>
                  </a:lnTo>
                  <a:lnTo>
                    <a:pt x="0" y="50"/>
                  </a:lnTo>
                  <a:lnTo>
                    <a:pt x="0" y="57"/>
                  </a:lnTo>
                  <a:lnTo>
                    <a:pt x="2" y="64"/>
                  </a:lnTo>
                  <a:lnTo>
                    <a:pt x="8" y="71"/>
                  </a:lnTo>
                  <a:lnTo>
                    <a:pt x="12" y="76"/>
                  </a:lnTo>
                  <a:lnTo>
                    <a:pt x="20" y="80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Freeform 42"/>
            <p:cNvSpPr>
              <a:spLocks/>
            </p:cNvSpPr>
            <p:nvPr/>
          </p:nvSpPr>
          <p:spPr bwMode="auto">
            <a:xfrm>
              <a:off x="3945" y="2168"/>
              <a:ext cx="44" cy="48"/>
            </a:xfrm>
            <a:custGeom>
              <a:avLst/>
              <a:gdLst>
                <a:gd name="T0" fmla="*/ 26 w 44"/>
                <a:gd name="T1" fmla="*/ 4 h 48"/>
                <a:gd name="T2" fmla="*/ 22 w 44"/>
                <a:gd name="T3" fmla="*/ 3 h 48"/>
                <a:gd name="T4" fmla="*/ 16 w 44"/>
                <a:gd name="T5" fmla="*/ 2 h 48"/>
                <a:gd name="T6" fmla="*/ 8 w 44"/>
                <a:gd name="T7" fmla="*/ 0 h 48"/>
                <a:gd name="T8" fmla="*/ 0 w 44"/>
                <a:gd name="T9" fmla="*/ 0 h 48"/>
                <a:gd name="T10" fmla="*/ 14 w 44"/>
                <a:gd name="T11" fmla="*/ 48 h 48"/>
                <a:gd name="T12" fmla="*/ 24 w 44"/>
                <a:gd name="T13" fmla="*/ 45 h 48"/>
                <a:gd name="T14" fmla="*/ 32 w 44"/>
                <a:gd name="T15" fmla="*/ 41 h 48"/>
                <a:gd name="T16" fmla="*/ 38 w 44"/>
                <a:gd name="T17" fmla="*/ 37 h 48"/>
                <a:gd name="T18" fmla="*/ 42 w 44"/>
                <a:gd name="T19" fmla="*/ 31 h 48"/>
                <a:gd name="T20" fmla="*/ 44 w 44"/>
                <a:gd name="T21" fmla="*/ 29 h 48"/>
                <a:gd name="T22" fmla="*/ 44 w 44"/>
                <a:gd name="T23" fmla="*/ 26 h 48"/>
                <a:gd name="T24" fmla="*/ 44 w 44"/>
                <a:gd name="T25" fmla="*/ 23 h 48"/>
                <a:gd name="T26" fmla="*/ 44 w 44"/>
                <a:gd name="T27" fmla="*/ 19 h 48"/>
                <a:gd name="T28" fmla="*/ 42 w 44"/>
                <a:gd name="T29" fmla="*/ 14 h 48"/>
                <a:gd name="T30" fmla="*/ 38 w 44"/>
                <a:gd name="T31" fmla="*/ 10 h 48"/>
                <a:gd name="T32" fmla="*/ 32 w 44"/>
                <a:gd name="T33" fmla="*/ 7 h 48"/>
                <a:gd name="T34" fmla="*/ 26 w 44"/>
                <a:gd name="T35" fmla="*/ 4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4"/>
                <a:gd name="T55" fmla="*/ 0 h 48"/>
                <a:gd name="T56" fmla="*/ 44 w 44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4" h="48">
                  <a:moveTo>
                    <a:pt x="26" y="4"/>
                  </a:moveTo>
                  <a:lnTo>
                    <a:pt x="22" y="3"/>
                  </a:lnTo>
                  <a:lnTo>
                    <a:pt x="16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14" y="48"/>
                  </a:lnTo>
                  <a:lnTo>
                    <a:pt x="24" y="45"/>
                  </a:lnTo>
                  <a:lnTo>
                    <a:pt x="32" y="41"/>
                  </a:lnTo>
                  <a:lnTo>
                    <a:pt x="38" y="37"/>
                  </a:lnTo>
                  <a:lnTo>
                    <a:pt x="42" y="31"/>
                  </a:lnTo>
                  <a:lnTo>
                    <a:pt x="44" y="29"/>
                  </a:lnTo>
                  <a:lnTo>
                    <a:pt x="44" y="26"/>
                  </a:lnTo>
                  <a:lnTo>
                    <a:pt x="44" y="23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8" y="10"/>
                  </a:lnTo>
                  <a:lnTo>
                    <a:pt x="32" y="7"/>
                  </a:lnTo>
                  <a:lnTo>
                    <a:pt x="26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Freeform 43"/>
            <p:cNvSpPr>
              <a:spLocks/>
            </p:cNvSpPr>
            <p:nvPr/>
          </p:nvSpPr>
          <p:spPr bwMode="auto">
            <a:xfrm>
              <a:off x="3961" y="2178"/>
              <a:ext cx="16" cy="27"/>
            </a:xfrm>
            <a:custGeom>
              <a:avLst/>
              <a:gdLst>
                <a:gd name="T0" fmla="*/ 6 w 16"/>
                <a:gd name="T1" fmla="*/ 1 h 27"/>
                <a:gd name="T2" fmla="*/ 4 w 16"/>
                <a:gd name="T3" fmla="*/ 1 h 27"/>
                <a:gd name="T4" fmla="*/ 4 w 16"/>
                <a:gd name="T5" fmla="*/ 0 h 27"/>
                <a:gd name="T6" fmla="*/ 2 w 16"/>
                <a:gd name="T7" fmla="*/ 0 h 27"/>
                <a:gd name="T8" fmla="*/ 0 w 16"/>
                <a:gd name="T9" fmla="*/ 0 h 27"/>
                <a:gd name="T10" fmla="*/ 6 w 16"/>
                <a:gd name="T11" fmla="*/ 27 h 27"/>
                <a:gd name="T12" fmla="*/ 10 w 16"/>
                <a:gd name="T13" fmla="*/ 24 h 27"/>
                <a:gd name="T14" fmla="*/ 12 w 16"/>
                <a:gd name="T15" fmla="*/ 23 h 27"/>
                <a:gd name="T16" fmla="*/ 14 w 16"/>
                <a:gd name="T17" fmla="*/ 20 h 27"/>
                <a:gd name="T18" fmla="*/ 16 w 16"/>
                <a:gd name="T19" fmla="*/ 19 h 27"/>
                <a:gd name="T20" fmla="*/ 16 w 16"/>
                <a:gd name="T21" fmla="*/ 17 h 27"/>
                <a:gd name="T22" fmla="*/ 16 w 16"/>
                <a:gd name="T23" fmla="*/ 15 h 27"/>
                <a:gd name="T24" fmla="*/ 16 w 16"/>
                <a:gd name="T25" fmla="*/ 13 h 27"/>
                <a:gd name="T26" fmla="*/ 16 w 16"/>
                <a:gd name="T27" fmla="*/ 10 h 27"/>
                <a:gd name="T28" fmla="*/ 14 w 16"/>
                <a:gd name="T29" fmla="*/ 8 h 27"/>
                <a:gd name="T30" fmla="*/ 12 w 16"/>
                <a:gd name="T31" fmla="*/ 5 h 27"/>
                <a:gd name="T32" fmla="*/ 10 w 16"/>
                <a:gd name="T33" fmla="*/ 2 h 27"/>
                <a:gd name="T34" fmla="*/ 6 w 16"/>
                <a:gd name="T35" fmla="*/ 1 h 2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27"/>
                <a:gd name="T56" fmla="*/ 16 w 16"/>
                <a:gd name="T57" fmla="*/ 27 h 2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27">
                  <a:moveTo>
                    <a:pt x="6" y="1"/>
                  </a:moveTo>
                  <a:lnTo>
                    <a:pt x="4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6" y="27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4" y="20"/>
                  </a:lnTo>
                  <a:lnTo>
                    <a:pt x="16" y="19"/>
                  </a:lnTo>
                  <a:lnTo>
                    <a:pt x="16" y="17"/>
                  </a:lnTo>
                  <a:lnTo>
                    <a:pt x="16" y="15"/>
                  </a:lnTo>
                  <a:lnTo>
                    <a:pt x="16" y="13"/>
                  </a:lnTo>
                  <a:lnTo>
                    <a:pt x="16" y="10"/>
                  </a:lnTo>
                  <a:lnTo>
                    <a:pt x="14" y="8"/>
                  </a:lnTo>
                  <a:lnTo>
                    <a:pt x="12" y="5"/>
                  </a:lnTo>
                  <a:lnTo>
                    <a:pt x="10" y="2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Freeform 44"/>
            <p:cNvSpPr>
              <a:spLocks/>
            </p:cNvSpPr>
            <p:nvPr/>
          </p:nvSpPr>
          <p:spPr bwMode="auto">
            <a:xfrm>
              <a:off x="3889" y="2107"/>
              <a:ext cx="38" cy="44"/>
            </a:xfrm>
            <a:custGeom>
              <a:avLst/>
              <a:gdLst>
                <a:gd name="T0" fmla="*/ 4 w 38"/>
                <a:gd name="T1" fmla="*/ 11 h 44"/>
                <a:gd name="T2" fmla="*/ 8 w 38"/>
                <a:gd name="T3" fmla="*/ 7 h 44"/>
                <a:gd name="T4" fmla="*/ 12 w 38"/>
                <a:gd name="T5" fmla="*/ 4 h 44"/>
                <a:gd name="T6" fmla="*/ 18 w 38"/>
                <a:gd name="T7" fmla="*/ 2 h 44"/>
                <a:gd name="T8" fmla="*/ 26 w 38"/>
                <a:gd name="T9" fmla="*/ 0 h 44"/>
                <a:gd name="T10" fmla="*/ 38 w 38"/>
                <a:gd name="T11" fmla="*/ 44 h 44"/>
                <a:gd name="T12" fmla="*/ 30 w 38"/>
                <a:gd name="T13" fmla="*/ 44 h 44"/>
                <a:gd name="T14" fmla="*/ 24 w 38"/>
                <a:gd name="T15" fmla="*/ 42 h 44"/>
                <a:gd name="T16" fmla="*/ 18 w 38"/>
                <a:gd name="T17" fmla="*/ 41 h 44"/>
                <a:gd name="T18" fmla="*/ 12 w 38"/>
                <a:gd name="T19" fmla="*/ 40 h 44"/>
                <a:gd name="T20" fmla="*/ 8 w 38"/>
                <a:gd name="T21" fmla="*/ 37 h 44"/>
                <a:gd name="T22" fmla="*/ 4 w 38"/>
                <a:gd name="T23" fmla="*/ 34 h 44"/>
                <a:gd name="T24" fmla="*/ 2 w 38"/>
                <a:gd name="T25" fmla="*/ 30 h 44"/>
                <a:gd name="T26" fmla="*/ 0 w 38"/>
                <a:gd name="T27" fmla="*/ 26 h 44"/>
                <a:gd name="T28" fmla="*/ 0 w 38"/>
                <a:gd name="T29" fmla="*/ 22 h 44"/>
                <a:gd name="T30" fmla="*/ 0 w 38"/>
                <a:gd name="T31" fmla="*/ 18 h 44"/>
                <a:gd name="T32" fmla="*/ 2 w 38"/>
                <a:gd name="T33" fmla="*/ 15 h 44"/>
                <a:gd name="T34" fmla="*/ 4 w 38"/>
                <a:gd name="T35" fmla="*/ 11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44"/>
                <a:gd name="T56" fmla="*/ 38 w 3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44">
                  <a:moveTo>
                    <a:pt x="4" y="11"/>
                  </a:moveTo>
                  <a:lnTo>
                    <a:pt x="8" y="7"/>
                  </a:lnTo>
                  <a:lnTo>
                    <a:pt x="12" y="4"/>
                  </a:lnTo>
                  <a:lnTo>
                    <a:pt x="18" y="2"/>
                  </a:lnTo>
                  <a:lnTo>
                    <a:pt x="26" y="0"/>
                  </a:lnTo>
                  <a:lnTo>
                    <a:pt x="38" y="44"/>
                  </a:lnTo>
                  <a:lnTo>
                    <a:pt x="30" y="44"/>
                  </a:lnTo>
                  <a:lnTo>
                    <a:pt x="24" y="42"/>
                  </a:lnTo>
                  <a:lnTo>
                    <a:pt x="18" y="41"/>
                  </a:lnTo>
                  <a:lnTo>
                    <a:pt x="12" y="40"/>
                  </a:lnTo>
                  <a:lnTo>
                    <a:pt x="8" y="37"/>
                  </a:lnTo>
                  <a:lnTo>
                    <a:pt x="4" y="34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2" y="15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8" name="Freeform 45"/>
            <p:cNvSpPr>
              <a:spLocks/>
            </p:cNvSpPr>
            <p:nvPr/>
          </p:nvSpPr>
          <p:spPr bwMode="auto">
            <a:xfrm>
              <a:off x="3901" y="2118"/>
              <a:ext cx="12" cy="23"/>
            </a:xfrm>
            <a:custGeom>
              <a:avLst/>
              <a:gdLst>
                <a:gd name="T0" fmla="*/ 2 w 12"/>
                <a:gd name="T1" fmla="*/ 3 h 23"/>
                <a:gd name="T2" fmla="*/ 0 w 12"/>
                <a:gd name="T3" fmla="*/ 6 h 23"/>
                <a:gd name="T4" fmla="*/ 0 w 12"/>
                <a:gd name="T5" fmla="*/ 8 h 23"/>
                <a:gd name="T6" fmla="*/ 0 w 12"/>
                <a:gd name="T7" fmla="*/ 11 h 23"/>
                <a:gd name="T8" fmla="*/ 0 w 12"/>
                <a:gd name="T9" fmla="*/ 14 h 23"/>
                <a:gd name="T10" fmla="*/ 0 w 12"/>
                <a:gd name="T11" fmla="*/ 16 h 23"/>
                <a:gd name="T12" fmla="*/ 2 w 12"/>
                <a:gd name="T13" fmla="*/ 19 h 23"/>
                <a:gd name="T14" fmla="*/ 4 w 12"/>
                <a:gd name="T15" fmla="*/ 20 h 23"/>
                <a:gd name="T16" fmla="*/ 6 w 12"/>
                <a:gd name="T17" fmla="*/ 22 h 23"/>
                <a:gd name="T18" fmla="*/ 8 w 12"/>
                <a:gd name="T19" fmla="*/ 22 h 23"/>
                <a:gd name="T20" fmla="*/ 10 w 12"/>
                <a:gd name="T21" fmla="*/ 22 h 23"/>
                <a:gd name="T22" fmla="*/ 10 w 12"/>
                <a:gd name="T23" fmla="*/ 22 h 23"/>
                <a:gd name="T24" fmla="*/ 12 w 12"/>
                <a:gd name="T25" fmla="*/ 23 h 23"/>
                <a:gd name="T26" fmla="*/ 6 w 12"/>
                <a:gd name="T27" fmla="*/ 0 h 23"/>
                <a:gd name="T28" fmla="*/ 4 w 12"/>
                <a:gd name="T29" fmla="*/ 2 h 23"/>
                <a:gd name="T30" fmla="*/ 4 w 12"/>
                <a:gd name="T31" fmla="*/ 2 h 23"/>
                <a:gd name="T32" fmla="*/ 2 w 12"/>
                <a:gd name="T33" fmla="*/ 3 h 23"/>
                <a:gd name="T34" fmla="*/ 2 w 12"/>
                <a:gd name="T35" fmla="*/ 3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"/>
                <a:gd name="T55" fmla="*/ 0 h 23"/>
                <a:gd name="T56" fmla="*/ 12 w 12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" h="23">
                  <a:moveTo>
                    <a:pt x="2" y="3"/>
                  </a:move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2"/>
                  </a:lnTo>
                  <a:lnTo>
                    <a:pt x="12" y="23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3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19" name="Freeform 46"/>
            <p:cNvSpPr>
              <a:spLocks/>
            </p:cNvSpPr>
            <p:nvPr/>
          </p:nvSpPr>
          <p:spPr bwMode="auto">
            <a:xfrm>
              <a:off x="4474" y="2105"/>
              <a:ext cx="44" cy="48"/>
            </a:xfrm>
            <a:custGeom>
              <a:avLst/>
              <a:gdLst>
                <a:gd name="T0" fmla="*/ 0 w 44"/>
                <a:gd name="T1" fmla="*/ 0 h 48"/>
                <a:gd name="T2" fmla="*/ 8 w 44"/>
                <a:gd name="T3" fmla="*/ 0 h 48"/>
                <a:gd name="T4" fmla="*/ 16 w 44"/>
                <a:gd name="T5" fmla="*/ 1 h 48"/>
                <a:gd name="T6" fmla="*/ 22 w 44"/>
                <a:gd name="T7" fmla="*/ 2 h 48"/>
                <a:gd name="T8" fmla="*/ 26 w 44"/>
                <a:gd name="T9" fmla="*/ 4 h 48"/>
                <a:gd name="T10" fmla="*/ 32 w 44"/>
                <a:gd name="T11" fmla="*/ 6 h 48"/>
                <a:gd name="T12" fmla="*/ 38 w 44"/>
                <a:gd name="T13" fmla="*/ 9 h 48"/>
                <a:gd name="T14" fmla="*/ 42 w 44"/>
                <a:gd name="T15" fmla="*/ 13 h 48"/>
                <a:gd name="T16" fmla="*/ 44 w 44"/>
                <a:gd name="T17" fmla="*/ 19 h 48"/>
                <a:gd name="T18" fmla="*/ 44 w 44"/>
                <a:gd name="T19" fmla="*/ 23 h 48"/>
                <a:gd name="T20" fmla="*/ 44 w 44"/>
                <a:gd name="T21" fmla="*/ 25 h 48"/>
                <a:gd name="T22" fmla="*/ 44 w 44"/>
                <a:gd name="T23" fmla="*/ 29 h 48"/>
                <a:gd name="T24" fmla="*/ 42 w 44"/>
                <a:gd name="T25" fmla="*/ 32 h 48"/>
                <a:gd name="T26" fmla="*/ 38 w 44"/>
                <a:gd name="T27" fmla="*/ 38 h 48"/>
                <a:gd name="T28" fmla="*/ 32 w 44"/>
                <a:gd name="T29" fmla="*/ 42 h 48"/>
                <a:gd name="T30" fmla="*/ 24 w 44"/>
                <a:gd name="T31" fmla="*/ 46 h 48"/>
                <a:gd name="T32" fmla="*/ 14 w 44"/>
                <a:gd name="T33" fmla="*/ 48 h 48"/>
                <a:gd name="T34" fmla="*/ 0 w 44"/>
                <a:gd name="T35" fmla="*/ 0 h 4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4"/>
                <a:gd name="T55" fmla="*/ 0 h 48"/>
                <a:gd name="T56" fmla="*/ 44 w 44"/>
                <a:gd name="T57" fmla="*/ 48 h 4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4" h="48">
                  <a:moveTo>
                    <a:pt x="0" y="0"/>
                  </a:moveTo>
                  <a:lnTo>
                    <a:pt x="8" y="0"/>
                  </a:lnTo>
                  <a:lnTo>
                    <a:pt x="16" y="1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2" y="6"/>
                  </a:lnTo>
                  <a:lnTo>
                    <a:pt x="38" y="9"/>
                  </a:lnTo>
                  <a:lnTo>
                    <a:pt x="42" y="13"/>
                  </a:lnTo>
                  <a:lnTo>
                    <a:pt x="44" y="19"/>
                  </a:lnTo>
                  <a:lnTo>
                    <a:pt x="44" y="23"/>
                  </a:lnTo>
                  <a:lnTo>
                    <a:pt x="44" y="25"/>
                  </a:lnTo>
                  <a:lnTo>
                    <a:pt x="44" y="29"/>
                  </a:lnTo>
                  <a:lnTo>
                    <a:pt x="42" y="32"/>
                  </a:lnTo>
                  <a:lnTo>
                    <a:pt x="38" y="38"/>
                  </a:lnTo>
                  <a:lnTo>
                    <a:pt x="32" y="42"/>
                  </a:lnTo>
                  <a:lnTo>
                    <a:pt x="24" y="46"/>
                  </a:lnTo>
                  <a:lnTo>
                    <a:pt x="14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Freeform 47"/>
            <p:cNvSpPr>
              <a:spLocks/>
            </p:cNvSpPr>
            <p:nvPr/>
          </p:nvSpPr>
          <p:spPr bwMode="auto">
            <a:xfrm>
              <a:off x="4488" y="2114"/>
              <a:ext cx="18" cy="29"/>
            </a:xfrm>
            <a:custGeom>
              <a:avLst/>
              <a:gdLst>
                <a:gd name="T0" fmla="*/ 8 w 18"/>
                <a:gd name="T1" fmla="*/ 2 h 29"/>
                <a:gd name="T2" fmla="*/ 6 w 18"/>
                <a:gd name="T3" fmla="*/ 2 h 29"/>
                <a:gd name="T4" fmla="*/ 4 w 18"/>
                <a:gd name="T5" fmla="*/ 0 h 29"/>
                <a:gd name="T6" fmla="*/ 2 w 18"/>
                <a:gd name="T7" fmla="*/ 0 h 29"/>
                <a:gd name="T8" fmla="*/ 0 w 18"/>
                <a:gd name="T9" fmla="*/ 0 h 29"/>
                <a:gd name="T10" fmla="*/ 8 w 18"/>
                <a:gd name="T11" fmla="*/ 29 h 29"/>
                <a:gd name="T12" fmla="*/ 12 w 18"/>
                <a:gd name="T13" fmla="*/ 26 h 29"/>
                <a:gd name="T14" fmla="*/ 14 w 18"/>
                <a:gd name="T15" fmla="*/ 24 h 29"/>
                <a:gd name="T16" fmla="*/ 16 w 18"/>
                <a:gd name="T17" fmla="*/ 22 h 29"/>
                <a:gd name="T18" fmla="*/ 18 w 18"/>
                <a:gd name="T19" fmla="*/ 20 h 29"/>
                <a:gd name="T20" fmla="*/ 18 w 18"/>
                <a:gd name="T21" fmla="*/ 18 h 29"/>
                <a:gd name="T22" fmla="*/ 18 w 18"/>
                <a:gd name="T23" fmla="*/ 16 h 29"/>
                <a:gd name="T24" fmla="*/ 18 w 18"/>
                <a:gd name="T25" fmla="*/ 14 h 29"/>
                <a:gd name="T26" fmla="*/ 18 w 18"/>
                <a:gd name="T27" fmla="*/ 11 h 29"/>
                <a:gd name="T28" fmla="*/ 16 w 18"/>
                <a:gd name="T29" fmla="*/ 8 h 29"/>
                <a:gd name="T30" fmla="*/ 14 w 18"/>
                <a:gd name="T31" fmla="*/ 6 h 29"/>
                <a:gd name="T32" fmla="*/ 12 w 18"/>
                <a:gd name="T33" fmla="*/ 3 h 29"/>
                <a:gd name="T34" fmla="*/ 8 w 18"/>
                <a:gd name="T35" fmla="*/ 2 h 2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29"/>
                <a:gd name="T56" fmla="*/ 18 w 18"/>
                <a:gd name="T57" fmla="*/ 29 h 2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29">
                  <a:moveTo>
                    <a:pt x="8" y="2"/>
                  </a:move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8" y="29"/>
                  </a:lnTo>
                  <a:lnTo>
                    <a:pt x="12" y="26"/>
                  </a:lnTo>
                  <a:lnTo>
                    <a:pt x="14" y="24"/>
                  </a:lnTo>
                  <a:lnTo>
                    <a:pt x="16" y="22"/>
                  </a:lnTo>
                  <a:lnTo>
                    <a:pt x="18" y="20"/>
                  </a:lnTo>
                  <a:lnTo>
                    <a:pt x="18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8" y="11"/>
                  </a:lnTo>
                  <a:lnTo>
                    <a:pt x="16" y="8"/>
                  </a:lnTo>
                  <a:lnTo>
                    <a:pt x="14" y="6"/>
                  </a:lnTo>
                  <a:lnTo>
                    <a:pt x="12" y="3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Freeform 48"/>
            <p:cNvSpPr>
              <a:spLocks/>
            </p:cNvSpPr>
            <p:nvPr/>
          </p:nvSpPr>
          <p:spPr bwMode="auto">
            <a:xfrm>
              <a:off x="4418" y="2044"/>
              <a:ext cx="38" cy="43"/>
            </a:xfrm>
            <a:custGeom>
              <a:avLst/>
              <a:gdLst>
                <a:gd name="T0" fmla="*/ 4 w 38"/>
                <a:gd name="T1" fmla="*/ 11 h 43"/>
                <a:gd name="T2" fmla="*/ 8 w 38"/>
                <a:gd name="T3" fmla="*/ 7 h 43"/>
                <a:gd name="T4" fmla="*/ 12 w 38"/>
                <a:gd name="T5" fmla="*/ 4 h 43"/>
                <a:gd name="T6" fmla="*/ 18 w 38"/>
                <a:gd name="T7" fmla="*/ 1 h 43"/>
                <a:gd name="T8" fmla="*/ 26 w 38"/>
                <a:gd name="T9" fmla="*/ 0 h 43"/>
                <a:gd name="T10" fmla="*/ 38 w 38"/>
                <a:gd name="T11" fmla="*/ 43 h 43"/>
                <a:gd name="T12" fmla="*/ 30 w 38"/>
                <a:gd name="T13" fmla="*/ 43 h 43"/>
                <a:gd name="T14" fmla="*/ 24 w 38"/>
                <a:gd name="T15" fmla="*/ 42 h 43"/>
                <a:gd name="T16" fmla="*/ 18 w 38"/>
                <a:gd name="T17" fmla="*/ 40 h 43"/>
                <a:gd name="T18" fmla="*/ 12 w 38"/>
                <a:gd name="T19" fmla="*/ 39 h 43"/>
                <a:gd name="T20" fmla="*/ 8 w 38"/>
                <a:gd name="T21" fmla="*/ 36 h 43"/>
                <a:gd name="T22" fmla="*/ 4 w 38"/>
                <a:gd name="T23" fmla="*/ 34 h 43"/>
                <a:gd name="T24" fmla="*/ 2 w 38"/>
                <a:gd name="T25" fmla="*/ 30 h 43"/>
                <a:gd name="T26" fmla="*/ 0 w 38"/>
                <a:gd name="T27" fmla="*/ 26 h 43"/>
                <a:gd name="T28" fmla="*/ 0 w 38"/>
                <a:gd name="T29" fmla="*/ 22 h 43"/>
                <a:gd name="T30" fmla="*/ 0 w 38"/>
                <a:gd name="T31" fmla="*/ 17 h 43"/>
                <a:gd name="T32" fmla="*/ 2 w 38"/>
                <a:gd name="T33" fmla="*/ 15 h 43"/>
                <a:gd name="T34" fmla="*/ 4 w 38"/>
                <a:gd name="T35" fmla="*/ 11 h 4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38"/>
                <a:gd name="T55" fmla="*/ 0 h 43"/>
                <a:gd name="T56" fmla="*/ 38 w 38"/>
                <a:gd name="T57" fmla="*/ 43 h 4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38" h="43">
                  <a:moveTo>
                    <a:pt x="4" y="11"/>
                  </a:moveTo>
                  <a:lnTo>
                    <a:pt x="8" y="7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6" y="0"/>
                  </a:lnTo>
                  <a:lnTo>
                    <a:pt x="38" y="43"/>
                  </a:lnTo>
                  <a:lnTo>
                    <a:pt x="30" y="43"/>
                  </a:lnTo>
                  <a:lnTo>
                    <a:pt x="24" y="42"/>
                  </a:lnTo>
                  <a:lnTo>
                    <a:pt x="18" y="40"/>
                  </a:lnTo>
                  <a:lnTo>
                    <a:pt x="12" y="39"/>
                  </a:lnTo>
                  <a:lnTo>
                    <a:pt x="8" y="36"/>
                  </a:lnTo>
                  <a:lnTo>
                    <a:pt x="4" y="34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2" y="15"/>
                  </a:lnTo>
                  <a:lnTo>
                    <a:pt x="4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2" name="Freeform 49"/>
            <p:cNvSpPr>
              <a:spLocks/>
            </p:cNvSpPr>
            <p:nvPr/>
          </p:nvSpPr>
          <p:spPr bwMode="auto">
            <a:xfrm>
              <a:off x="4430" y="2055"/>
              <a:ext cx="12" cy="23"/>
            </a:xfrm>
            <a:custGeom>
              <a:avLst/>
              <a:gdLst>
                <a:gd name="T0" fmla="*/ 2 w 12"/>
                <a:gd name="T1" fmla="*/ 2 h 23"/>
                <a:gd name="T2" fmla="*/ 0 w 12"/>
                <a:gd name="T3" fmla="*/ 5 h 23"/>
                <a:gd name="T4" fmla="*/ 0 w 12"/>
                <a:gd name="T5" fmla="*/ 8 h 23"/>
                <a:gd name="T6" fmla="*/ 0 w 12"/>
                <a:gd name="T7" fmla="*/ 11 h 23"/>
                <a:gd name="T8" fmla="*/ 0 w 12"/>
                <a:gd name="T9" fmla="*/ 13 h 23"/>
                <a:gd name="T10" fmla="*/ 0 w 12"/>
                <a:gd name="T11" fmla="*/ 16 h 23"/>
                <a:gd name="T12" fmla="*/ 2 w 12"/>
                <a:gd name="T13" fmla="*/ 19 h 23"/>
                <a:gd name="T14" fmla="*/ 4 w 12"/>
                <a:gd name="T15" fmla="*/ 20 h 23"/>
                <a:gd name="T16" fmla="*/ 6 w 12"/>
                <a:gd name="T17" fmla="*/ 21 h 23"/>
                <a:gd name="T18" fmla="*/ 8 w 12"/>
                <a:gd name="T19" fmla="*/ 21 h 23"/>
                <a:gd name="T20" fmla="*/ 10 w 12"/>
                <a:gd name="T21" fmla="*/ 21 h 23"/>
                <a:gd name="T22" fmla="*/ 10 w 12"/>
                <a:gd name="T23" fmla="*/ 21 h 23"/>
                <a:gd name="T24" fmla="*/ 12 w 12"/>
                <a:gd name="T25" fmla="*/ 23 h 23"/>
                <a:gd name="T26" fmla="*/ 6 w 12"/>
                <a:gd name="T27" fmla="*/ 0 h 23"/>
                <a:gd name="T28" fmla="*/ 4 w 12"/>
                <a:gd name="T29" fmla="*/ 1 h 23"/>
                <a:gd name="T30" fmla="*/ 4 w 12"/>
                <a:gd name="T31" fmla="*/ 1 h 23"/>
                <a:gd name="T32" fmla="*/ 2 w 12"/>
                <a:gd name="T33" fmla="*/ 2 h 23"/>
                <a:gd name="T34" fmla="*/ 2 w 12"/>
                <a:gd name="T35" fmla="*/ 2 h 2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"/>
                <a:gd name="T55" fmla="*/ 0 h 23"/>
                <a:gd name="T56" fmla="*/ 12 w 12"/>
                <a:gd name="T57" fmla="*/ 23 h 2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" h="23">
                  <a:moveTo>
                    <a:pt x="2" y="2"/>
                  </a:move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2" y="19"/>
                  </a:lnTo>
                  <a:lnTo>
                    <a:pt x="4" y="20"/>
                  </a:lnTo>
                  <a:lnTo>
                    <a:pt x="6" y="21"/>
                  </a:lnTo>
                  <a:lnTo>
                    <a:pt x="8" y="21"/>
                  </a:lnTo>
                  <a:lnTo>
                    <a:pt x="10" y="21"/>
                  </a:lnTo>
                  <a:lnTo>
                    <a:pt x="12" y="23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3" name="Freeform 50"/>
            <p:cNvSpPr>
              <a:spLocks/>
            </p:cNvSpPr>
            <p:nvPr/>
          </p:nvSpPr>
          <p:spPr bwMode="auto">
            <a:xfrm>
              <a:off x="4103" y="2030"/>
              <a:ext cx="191" cy="211"/>
            </a:xfrm>
            <a:custGeom>
              <a:avLst/>
              <a:gdLst>
                <a:gd name="T0" fmla="*/ 4 w 191"/>
                <a:gd name="T1" fmla="*/ 118 h 211"/>
                <a:gd name="T2" fmla="*/ 0 w 191"/>
                <a:gd name="T3" fmla="*/ 90 h 211"/>
                <a:gd name="T4" fmla="*/ 2 w 191"/>
                <a:gd name="T5" fmla="*/ 64 h 211"/>
                <a:gd name="T6" fmla="*/ 12 w 191"/>
                <a:gd name="T7" fmla="*/ 41 h 211"/>
                <a:gd name="T8" fmla="*/ 26 w 191"/>
                <a:gd name="T9" fmla="*/ 22 h 211"/>
                <a:gd name="T10" fmla="*/ 34 w 191"/>
                <a:gd name="T11" fmla="*/ 14 h 211"/>
                <a:gd name="T12" fmla="*/ 44 w 191"/>
                <a:gd name="T13" fmla="*/ 7 h 211"/>
                <a:gd name="T14" fmla="*/ 56 w 191"/>
                <a:gd name="T15" fmla="*/ 3 h 211"/>
                <a:gd name="T16" fmla="*/ 68 w 191"/>
                <a:gd name="T17" fmla="*/ 2 h 211"/>
                <a:gd name="T18" fmla="*/ 80 w 191"/>
                <a:gd name="T19" fmla="*/ 0 h 211"/>
                <a:gd name="T20" fmla="*/ 95 w 191"/>
                <a:gd name="T21" fmla="*/ 2 h 211"/>
                <a:gd name="T22" fmla="*/ 107 w 191"/>
                <a:gd name="T23" fmla="*/ 6 h 211"/>
                <a:gd name="T24" fmla="*/ 119 w 191"/>
                <a:gd name="T25" fmla="*/ 10 h 211"/>
                <a:gd name="T26" fmla="*/ 131 w 191"/>
                <a:gd name="T27" fmla="*/ 17 h 211"/>
                <a:gd name="T28" fmla="*/ 141 w 191"/>
                <a:gd name="T29" fmla="*/ 25 h 211"/>
                <a:gd name="T30" fmla="*/ 151 w 191"/>
                <a:gd name="T31" fmla="*/ 34 h 211"/>
                <a:gd name="T32" fmla="*/ 161 w 191"/>
                <a:gd name="T33" fmla="*/ 45 h 211"/>
                <a:gd name="T34" fmla="*/ 169 w 191"/>
                <a:gd name="T35" fmla="*/ 57 h 211"/>
                <a:gd name="T36" fmla="*/ 177 w 191"/>
                <a:gd name="T37" fmla="*/ 69 h 211"/>
                <a:gd name="T38" fmla="*/ 183 w 191"/>
                <a:gd name="T39" fmla="*/ 83 h 211"/>
                <a:gd name="T40" fmla="*/ 187 w 191"/>
                <a:gd name="T41" fmla="*/ 96 h 211"/>
                <a:gd name="T42" fmla="*/ 191 w 191"/>
                <a:gd name="T43" fmla="*/ 118 h 211"/>
                <a:gd name="T44" fmla="*/ 191 w 191"/>
                <a:gd name="T45" fmla="*/ 138 h 211"/>
                <a:gd name="T46" fmla="*/ 187 w 191"/>
                <a:gd name="T47" fmla="*/ 156 h 211"/>
                <a:gd name="T48" fmla="*/ 181 w 191"/>
                <a:gd name="T49" fmla="*/ 173 h 211"/>
                <a:gd name="T50" fmla="*/ 171 w 191"/>
                <a:gd name="T51" fmla="*/ 187 h 211"/>
                <a:gd name="T52" fmla="*/ 159 w 191"/>
                <a:gd name="T53" fmla="*/ 198 h 211"/>
                <a:gd name="T54" fmla="*/ 143 w 191"/>
                <a:gd name="T55" fmla="*/ 206 h 211"/>
                <a:gd name="T56" fmla="*/ 125 w 191"/>
                <a:gd name="T57" fmla="*/ 210 h 211"/>
                <a:gd name="T58" fmla="*/ 111 w 191"/>
                <a:gd name="T59" fmla="*/ 211 h 211"/>
                <a:gd name="T60" fmla="*/ 99 w 191"/>
                <a:gd name="T61" fmla="*/ 210 h 211"/>
                <a:gd name="T62" fmla="*/ 86 w 191"/>
                <a:gd name="T63" fmla="*/ 207 h 211"/>
                <a:gd name="T64" fmla="*/ 74 w 191"/>
                <a:gd name="T65" fmla="*/ 202 h 211"/>
                <a:gd name="T66" fmla="*/ 62 w 191"/>
                <a:gd name="T67" fmla="*/ 195 h 211"/>
                <a:gd name="T68" fmla="*/ 50 w 191"/>
                <a:gd name="T69" fmla="*/ 187 h 211"/>
                <a:gd name="T70" fmla="*/ 40 w 191"/>
                <a:gd name="T71" fmla="*/ 179 h 211"/>
                <a:gd name="T72" fmla="*/ 30 w 191"/>
                <a:gd name="T73" fmla="*/ 168 h 211"/>
                <a:gd name="T74" fmla="*/ 22 w 191"/>
                <a:gd name="T75" fmla="*/ 157 h 211"/>
                <a:gd name="T76" fmla="*/ 14 w 191"/>
                <a:gd name="T77" fmla="*/ 145 h 211"/>
                <a:gd name="T78" fmla="*/ 8 w 191"/>
                <a:gd name="T79" fmla="*/ 131 h 211"/>
                <a:gd name="T80" fmla="*/ 4 w 191"/>
                <a:gd name="T81" fmla="*/ 118 h 21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91"/>
                <a:gd name="T124" fmla="*/ 0 h 211"/>
                <a:gd name="T125" fmla="*/ 191 w 191"/>
                <a:gd name="T126" fmla="*/ 211 h 21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91" h="211">
                  <a:moveTo>
                    <a:pt x="4" y="118"/>
                  </a:moveTo>
                  <a:lnTo>
                    <a:pt x="0" y="90"/>
                  </a:lnTo>
                  <a:lnTo>
                    <a:pt x="2" y="64"/>
                  </a:lnTo>
                  <a:lnTo>
                    <a:pt x="12" y="41"/>
                  </a:lnTo>
                  <a:lnTo>
                    <a:pt x="26" y="22"/>
                  </a:lnTo>
                  <a:lnTo>
                    <a:pt x="34" y="14"/>
                  </a:lnTo>
                  <a:lnTo>
                    <a:pt x="44" y="7"/>
                  </a:lnTo>
                  <a:lnTo>
                    <a:pt x="56" y="3"/>
                  </a:lnTo>
                  <a:lnTo>
                    <a:pt x="68" y="2"/>
                  </a:lnTo>
                  <a:lnTo>
                    <a:pt x="80" y="0"/>
                  </a:lnTo>
                  <a:lnTo>
                    <a:pt x="95" y="2"/>
                  </a:lnTo>
                  <a:lnTo>
                    <a:pt x="107" y="6"/>
                  </a:lnTo>
                  <a:lnTo>
                    <a:pt x="119" y="10"/>
                  </a:lnTo>
                  <a:lnTo>
                    <a:pt x="131" y="17"/>
                  </a:lnTo>
                  <a:lnTo>
                    <a:pt x="141" y="25"/>
                  </a:lnTo>
                  <a:lnTo>
                    <a:pt x="151" y="34"/>
                  </a:lnTo>
                  <a:lnTo>
                    <a:pt x="161" y="45"/>
                  </a:lnTo>
                  <a:lnTo>
                    <a:pt x="169" y="57"/>
                  </a:lnTo>
                  <a:lnTo>
                    <a:pt x="177" y="69"/>
                  </a:lnTo>
                  <a:lnTo>
                    <a:pt x="183" y="83"/>
                  </a:lnTo>
                  <a:lnTo>
                    <a:pt x="187" y="96"/>
                  </a:lnTo>
                  <a:lnTo>
                    <a:pt x="191" y="118"/>
                  </a:lnTo>
                  <a:lnTo>
                    <a:pt x="191" y="138"/>
                  </a:lnTo>
                  <a:lnTo>
                    <a:pt x="187" y="156"/>
                  </a:lnTo>
                  <a:lnTo>
                    <a:pt x="181" y="173"/>
                  </a:lnTo>
                  <a:lnTo>
                    <a:pt x="171" y="187"/>
                  </a:lnTo>
                  <a:lnTo>
                    <a:pt x="159" y="198"/>
                  </a:lnTo>
                  <a:lnTo>
                    <a:pt x="143" y="206"/>
                  </a:lnTo>
                  <a:lnTo>
                    <a:pt x="125" y="210"/>
                  </a:lnTo>
                  <a:lnTo>
                    <a:pt x="111" y="211"/>
                  </a:lnTo>
                  <a:lnTo>
                    <a:pt x="99" y="210"/>
                  </a:lnTo>
                  <a:lnTo>
                    <a:pt x="86" y="207"/>
                  </a:lnTo>
                  <a:lnTo>
                    <a:pt x="74" y="202"/>
                  </a:lnTo>
                  <a:lnTo>
                    <a:pt x="62" y="195"/>
                  </a:lnTo>
                  <a:lnTo>
                    <a:pt x="50" y="187"/>
                  </a:lnTo>
                  <a:lnTo>
                    <a:pt x="40" y="179"/>
                  </a:lnTo>
                  <a:lnTo>
                    <a:pt x="30" y="168"/>
                  </a:lnTo>
                  <a:lnTo>
                    <a:pt x="22" y="157"/>
                  </a:lnTo>
                  <a:lnTo>
                    <a:pt x="14" y="145"/>
                  </a:lnTo>
                  <a:lnTo>
                    <a:pt x="8" y="131"/>
                  </a:lnTo>
                  <a:lnTo>
                    <a:pt x="4" y="1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4" name="Freeform 51"/>
            <p:cNvSpPr>
              <a:spLocks/>
            </p:cNvSpPr>
            <p:nvPr/>
          </p:nvSpPr>
          <p:spPr bwMode="auto">
            <a:xfrm>
              <a:off x="4115" y="2040"/>
              <a:ext cx="167" cy="192"/>
            </a:xfrm>
            <a:custGeom>
              <a:avLst/>
              <a:gdLst>
                <a:gd name="T0" fmla="*/ 111 w 167"/>
                <a:gd name="T1" fmla="*/ 192 h 192"/>
                <a:gd name="T2" fmla="*/ 125 w 167"/>
                <a:gd name="T3" fmla="*/ 188 h 192"/>
                <a:gd name="T4" fmla="*/ 139 w 167"/>
                <a:gd name="T5" fmla="*/ 181 h 192"/>
                <a:gd name="T6" fmla="*/ 149 w 167"/>
                <a:gd name="T7" fmla="*/ 171 h 192"/>
                <a:gd name="T8" fmla="*/ 159 w 167"/>
                <a:gd name="T9" fmla="*/ 158 h 192"/>
                <a:gd name="T10" fmla="*/ 163 w 167"/>
                <a:gd name="T11" fmla="*/ 143 h 192"/>
                <a:gd name="T12" fmla="*/ 167 w 167"/>
                <a:gd name="T13" fmla="*/ 126 h 192"/>
                <a:gd name="T14" fmla="*/ 167 w 167"/>
                <a:gd name="T15" fmla="*/ 107 h 192"/>
                <a:gd name="T16" fmla="*/ 163 w 167"/>
                <a:gd name="T17" fmla="*/ 88 h 192"/>
                <a:gd name="T18" fmla="*/ 157 w 167"/>
                <a:gd name="T19" fmla="*/ 69 h 192"/>
                <a:gd name="T20" fmla="*/ 147 w 167"/>
                <a:gd name="T21" fmla="*/ 50 h 192"/>
                <a:gd name="T22" fmla="*/ 135 w 167"/>
                <a:gd name="T23" fmla="*/ 35 h 192"/>
                <a:gd name="T24" fmla="*/ 123 w 167"/>
                <a:gd name="T25" fmla="*/ 21 h 192"/>
                <a:gd name="T26" fmla="*/ 107 w 167"/>
                <a:gd name="T27" fmla="*/ 11 h 192"/>
                <a:gd name="T28" fmla="*/ 91 w 167"/>
                <a:gd name="T29" fmla="*/ 4 h 192"/>
                <a:gd name="T30" fmla="*/ 74 w 167"/>
                <a:gd name="T31" fmla="*/ 0 h 192"/>
                <a:gd name="T32" fmla="*/ 58 w 167"/>
                <a:gd name="T33" fmla="*/ 0 h 192"/>
                <a:gd name="T34" fmla="*/ 42 w 167"/>
                <a:gd name="T35" fmla="*/ 4 h 192"/>
                <a:gd name="T36" fmla="*/ 30 w 167"/>
                <a:gd name="T37" fmla="*/ 11 h 192"/>
                <a:gd name="T38" fmla="*/ 18 w 167"/>
                <a:gd name="T39" fmla="*/ 21 h 192"/>
                <a:gd name="T40" fmla="*/ 10 w 167"/>
                <a:gd name="T41" fmla="*/ 35 h 192"/>
                <a:gd name="T42" fmla="*/ 4 w 167"/>
                <a:gd name="T43" fmla="*/ 50 h 192"/>
                <a:gd name="T44" fmla="*/ 0 w 167"/>
                <a:gd name="T45" fmla="*/ 67 h 192"/>
                <a:gd name="T46" fmla="*/ 0 w 167"/>
                <a:gd name="T47" fmla="*/ 86 h 192"/>
                <a:gd name="T48" fmla="*/ 4 w 167"/>
                <a:gd name="T49" fmla="*/ 107 h 192"/>
                <a:gd name="T50" fmla="*/ 10 w 167"/>
                <a:gd name="T51" fmla="*/ 126 h 192"/>
                <a:gd name="T52" fmla="*/ 20 w 167"/>
                <a:gd name="T53" fmla="*/ 142 h 192"/>
                <a:gd name="T54" fmla="*/ 32 w 167"/>
                <a:gd name="T55" fmla="*/ 158 h 192"/>
                <a:gd name="T56" fmla="*/ 46 w 167"/>
                <a:gd name="T57" fmla="*/ 170 h 192"/>
                <a:gd name="T58" fmla="*/ 60 w 167"/>
                <a:gd name="T59" fmla="*/ 181 h 192"/>
                <a:gd name="T60" fmla="*/ 76 w 167"/>
                <a:gd name="T61" fmla="*/ 188 h 192"/>
                <a:gd name="T62" fmla="*/ 95 w 167"/>
                <a:gd name="T63" fmla="*/ 192 h 192"/>
                <a:gd name="T64" fmla="*/ 111 w 167"/>
                <a:gd name="T65" fmla="*/ 192 h 1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7"/>
                <a:gd name="T100" fmla="*/ 0 h 192"/>
                <a:gd name="T101" fmla="*/ 167 w 167"/>
                <a:gd name="T102" fmla="*/ 192 h 1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7" h="192">
                  <a:moveTo>
                    <a:pt x="111" y="192"/>
                  </a:moveTo>
                  <a:lnTo>
                    <a:pt x="125" y="188"/>
                  </a:lnTo>
                  <a:lnTo>
                    <a:pt x="139" y="181"/>
                  </a:lnTo>
                  <a:lnTo>
                    <a:pt x="149" y="171"/>
                  </a:lnTo>
                  <a:lnTo>
                    <a:pt x="159" y="158"/>
                  </a:lnTo>
                  <a:lnTo>
                    <a:pt x="163" y="143"/>
                  </a:lnTo>
                  <a:lnTo>
                    <a:pt x="167" y="126"/>
                  </a:lnTo>
                  <a:lnTo>
                    <a:pt x="167" y="107"/>
                  </a:lnTo>
                  <a:lnTo>
                    <a:pt x="163" y="88"/>
                  </a:lnTo>
                  <a:lnTo>
                    <a:pt x="157" y="69"/>
                  </a:lnTo>
                  <a:lnTo>
                    <a:pt x="147" y="50"/>
                  </a:lnTo>
                  <a:lnTo>
                    <a:pt x="135" y="35"/>
                  </a:lnTo>
                  <a:lnTo>
                    <a:pt x="123" y="21"/>
                  </a:lnTo>
                  <a:lnTo>
                    <a:pt x="107" y="11"/>
                  </a:lnTo>
                  <a:lnTo>
                    <a:pt x="91" y="4"/>
                  </a:lnTo>
                  <a:lnTo>
                    <a:pt x="74" y="0"/>
                  </a:lnTo>
                  <a:lnTo>
                    <a:pt x="58" y="0"/>
                  </a:lnTo>
                  <a:lnTo>
                    <a:pt x="42" y="4"/>
                  </a:lnTo>
                  <a:lnTo>
                    <a:pt x="30" y="11"/>
                  </a:lnTo>
                  <a:lnTo>
                    <a:pt x="18" y="21"/>
                  </a:lnTo>
                  <a:lnTo>
                    <a:pt x="10" y="35"/>
                  </a:lnTo>
                  <a:lnTo>
                    <a:pt x="4" y="50"/>
                  </a:lnTo>
                  <a:lnTo>
                    <a:pt x="0" y="67"/>
                  </a:lnTo>
                  <a:lnTo>
                    <a:pt x="0" y="86"/>
                  </a:lnTo>
                  <a:lnTo>
                    <a:pt x="4" y="107"/>
                  </a:lnTo>
                  <a:lnTo>
                    <a:pt x="10" y="126"/>
                  </a:lnTo>
                  <a:lnTo>
                    <a:pt x="20" y="142"/>
                  </a:lnTo>
                  <a:lnTo>
                    <a:pt x="32" y="158"/>
                  </a:lnTo>
                  <a:lnTo>
                    <a:pt x="46" y="170"/>
                  </a:lnTo>
                  <a:lnTo>
                    <a:pt x="60" y="181"/>
                  </a:lnTo>
                  <a:lnTo>
                    <a:pt x="76" y="188"/>
                  </a:lnTo>
                  <a:lnTo>
                    <a:pt x="95" y="192"/>
                  </a:lnTo>
                  <a:lnTo>
                    <a:pt x="111" y="192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5" name="Freeform 52"/>
            <p:cNvSpPr>
              <a:spLocks/>
            </p:cNvSpPr>
            <p:nvPr/>
          </p:nvSpPr>
          <p:spPr bwMode="auto">
            <a:xfrm>
              <a:off x="3903" y="1832"/>
              <a:ext cx="889" cy="456"/>
            </a:xfrm>
            <a:custGeom>
              <a:avLst/>
              <a:gdLst>
                <a:gd name="T0" fmla="*/ 6 w 889"/>
                <a:gd name="T1" fmla="*/ 215 h 456"/>
                <a:gd name="T2" fmla="*/ 154 w 889"/>
                <a:gd name="T3" fmla="*/ 6 h 456"/>
                <a:gd name="T4" fmla="*/ 158 w 889"/>
                <a:gd name="T5" fmla="*/ 0 h 456"/>
                <a:gd name="T6" fmla="*/ 170 w 889"/>
                <a:gd name="T7" fmla="*/ 2 h 456"/>
                <a:gd name="T8" fmla="*/ 879 w 889"/>
                <a:gd name="T9" fmla="*/ 234 h 456"/>
                <a:gd name="T10" fmla="*/ 889 w 889"/>
                <a:gd name="T11" fmla="*/ 236 h 456"/>
                <a:gd name="T12" fmla="*/ 885 w 889"/>
                <a:gd name="T13" fmla="*/ 244 h 456"/>
                <a:gd name="T14" fmla="*/ 737 w 889"/>
                <a:gd name="T15" fmla="*/ 450 h 456"/>
                <a:gd name="T16" fmla="*/ 733 w 889"/>
                <a:gd name="T17" fmla="*/ 456 h 456"/>
                <a:gd name="T18" fmla="*/ 721 w 889"/>
                <a:gd name="T19" fmla="*/ 454 h 456"/>
                <a:gd name="T20" fmla="*/ 12 w 889"/>
                <a:gd name="T21" fmla="*/ 224 h 456"/>
                <a:gd name="T22" fmla="*/ 0 w 889"/>
                <a:gd name="T23" fmla="*/ 221 h 456"/>
                <a:gd name="T24" fmla="*/ 6 w 889"/>
                <a:gd name="T25" fmla="*/ 215 h 45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89"/>
                <a:gd name="T40" fmla="*/ 0 h 456"/>
                <a:gd name="T41" fmla="*/ 889 w 889"/>
                <a:gd name="T42" fmla="*/ 456 h 45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89" h="456">
                  <a:moveTo>
                    <a:pt x="6" y="215"/>
                  </a:moveTo>
                  <a:lnTo>
                    <a:pt x="154" y="6"/>
                  </a:lnTo>
                  <a:lnTo>
                    <a:pt x="158" y="0"/>
                  </a:lnTo>
                  <a:lnTo>
                    <a:pt x="170" y="2"/>
                  </a:lnTo>
                  <a:lnTo>
                    <a:pt x="879" y="234"/>
                  </a:lnTo>
                  <a:lnTo>
                    <a:pt x="889" y="236"/>
                  </a:lnTo>
                  <a:lnTo>
                    <a:pt x="885" y="244"/>
                  </a:lnTo>
                  <a:lnTo>
                    <a:pt x="737" y="450"/>
                  </a:lnTo>
                  <a:lnTo>
                    <a:pt x="733" y="456"/>
                  </a:lnTo>
                  <a:lnTo>
                    <a:pt x="721" y="454"/>
                  </a:lnTo>
                  <a:lnTo>
                    <a:pt x="12" y="224"/>
                  </a:lnTo>
                  <a:lnTo>
                    <a:pt x="0" y="221"/>
                  </a:lnTo>
                  <a:lnTo>
                    <a:pt x="6" y="2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6" name="Freeform 53"/>
            <p:cNvSpPr>
              <a:spLocks/>
            </p:cNvSpPr>
            <p:nvPr/>
          </p:nvSpPr>
          <p:spPr bwMode="auto">
            <a:xfrm>
              <a:off x="3919" y="1843"/>
              <a:ext cx="859" cy="436"/>
            </a:xfrm>
            <a:custGeom>
              <a:avLst/>
              <a:gdLst>
                <a:gd name="T0" fmla="*/ 711 w 859"/>
                <a:gd name="T1" fmla="*/ 436 h 436"/>
                <a:gd name="T2" fmla="*/ 859 w 859"/>
                <a:gd name="T3" fmla="*/ 229 h 436"/>
                <a:gd name="T4" fmla="*/ 148 w 859"/>
                <a:gd name="T5" fmla="*/ 0 h 436"/>
                <a:gd name="T6" fmla="*/ 0 w 859"/>
                <a:gd name="T7" fmla="*/ 206 h 436"/>
                <a:gd name="T8" fmla="*/ 711 w 859"/>
                <a:gd name="T9" fmla="*/ 436 h 4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59"/>
                <a:gd name="T16" fmla="*/ 0 h 436"/>
                <a:gd name="T17" fmla="*/ 859 w 859"/>
                <a:gd name="T18" fmla="*/ 436 h 4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59" h="436">
                  <a:moveTo>
                    <a:pt x="711" y="436"/>
                  </a:moveTo>
                  <a:lnTo>
                    <a:pt x="859" y="229"/>
                  </a:lnTo>
                  <a:lnTo>
                    <a:pt x="148" y="0"/>
                  </a:lnTo>
                  <a:lnTo>
                    <a:pt x="0" y="206"/>
                  </a:lnTo>
                  <a:lnTo>
                    <a:pt x="711" y="436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7" name="Freeform 54"/>
            <p:cNvSpPr>
              <a:spLocks/>
            </p:cNvSpPr>
            <p:nvPr/>
          </p:nvSpPr>
          <p:spPr bwMode="auto">
            <a:xfrm>
              <a:off x="4498" y="2048"/>
              <a:ext cx="196" cy="178"/>
            </a:xfrm>
            <a:custGeom>
              <a:avLst/>
              <a:gdLst>
                <a:gd name="T0" fmla="*/ 150 w 196"/>
                <a:gd name="T1" fmla="*/ 95 h 178"/>
                <a:gd name="T2" fmla="*/ 136 w 196"/>
                <a:gd name="T3" fmla="*/ 84 h 178"/>
                <a:gd name="T4" fmla="*/ 144 w 196"/>
                <a:gd name="T5" fmla="*/ 51 h 178"/>
                <a:gd name="T6" fmla="*/ 146 w 196"/>
                <a:gd name="T7" fmla="*/ 54 h 178"/>
                <a:gd name="T8" fmla="*/ 148 w 196"/>
                <a:gd name="T9" fmla="*/ 57 h 178"/>
                <a:gd name="T10" fmla="*/ 148 w 196"/>
                <a:gd name="T11" fmla="*/ 61 h 178"/>
                <a:gd name="T12" fmla="*/ 146 w 196"/>
                <a:gd name="T13" fmla="*/ 66 h 178"/>
                <a:gd name="T14" fmla="*/ 152 w 196"/>
                <a:gd name="T15" fmla="*/ 76 h 178"/>
                <a:gd name="T16" fmla="*/ 184 w 196"/>
                <a:gd name="T17" fmla="*/ 86 h 178"/>
                <a:gd name="T18" fmla="*/ 192 w 196"/>
                <a:gd name="T19" fmla="*/ 70 h 178"/>
                <a:gd name="T20" fmla="*/ 196 w 196"/>
                <a:gd name="T21" fmla="*/ 54 h 178"/>
                <a:gd name="T22" fmla="*/ 188 w 196"/>
                <a:gd name="T23" fmla="*/ 39 h 178"/>
                <a:gd name="T24" fmla="*/ 174 w 196"/>
                <a:gd name="T25" fmla="*/ 28 h 178"/>
                <a:gd name="T26" fmla="*/ 168 w 196"/>
                <a:gd name="T27" fmla="*/ 18 h 178"/>
                <a:gd name="T28" fmla="*/ 162 w 196"/>
                <a:gd name="T29" fmla="*/ 8 h 178"/>
                <a:gd name="T30" fmla="*/ 140 w 196"/>
                <a:gd name="T31" fmla="*/ 0 h 178"/>
                <a:gd name="T32" fmla="*/ 132 w 196"/>
                <a:gd name="T33" fmla="*/ 12 h 178"/>
                <a:gd name="T34" fmla="*/ 108 w 196"/>
                <a:gd name="T35" fmla="*/ 9 h 178"/>
                <a:gd name="T36" fmla="*/ 86 w 196"/>
                <a:gd name="T37" fmla="*/ 12 h 178"/>
                <a:gd name="T38" fmla="*/ 66 w 196"/>
                <a:gd name="T39" fmla="*/ 22 h 178"/>
                <a:gd name="T40" fmla="*/ 50 w 196"/>
                <a:gd name="T41" fmla="*/ 35 h 178"/>
                <a:gd name="T42" fmla="*/ 42 w 196"/>
                <a:gd name="T43" fmla="*/ 51 h 178"/>
                <a:gd name="T44" fmla="*/ 46 w 196"/>
                <a:gd name="T45" fmla="*/ 68 h 178"/>
                <a:gd name="T46" fmla="*/ 58 w 196"/>
                <a:gd name="T47" fmla="*/ 80 h 178"/>
                <a:gd name="T48" fmla="*/ 74 w 196"/>
                <a:gd name="T49" fmla="*/ 92 h 178"/>
                <a:gd name="T50" fmla="*/ 50 w 196"/>
                <a:gd name="T51" fmla="*/ 120 h 178"/>
                <a:gd name="T52" fmla="*/ 48 w 196"/>
                <a:gd name="T53" fmla="*/ 116 h 178"/>
                <a:gd name="T54" fmla="*/ 48 w 196"/>
                <a:gd name="T55" fmla="*/ 113 h 178"/>
                <a:gd name="T56" fmla="*/ 50 w 196"/>
                <a:gd name="T57" fmla="*/ 105 h 178"/>
                <a:gd name="T58" fmla="*/ 58 w 196"/>
                <a:gd name="T59" fmla="*/ 93 h 178"/>
                <a:gd name="T60" fmla="*/ 26 w 196"/>
                <a:gd name="T61" fmla="*/ 82 h 178"/>
                <a:gd name="T62" fmla="*/ 10 w 196"/>
                <a:gd name="T63" fmla="*/ 86 h 178"/>
                <a:gd name="T64" fmla="*/ 2 w 196"/>
                <a:gd name="T65" fmla="*/ 101 h 178"/>
                <a:gd name="T66" fmla="*/ 0 w 196"/>
                <a:gd name="T67" fmla="*/ 115 h 178"/>
                <a:gd name="T68" fmla="*/ 8 w 196"/>
                <a:gd name="T69" fmla="*/ 135 h 178"/>
                <a:gd name="T70" fmla="*/ 32 w 196"/>
                <a:gd name="T71" fmla="*/ 150 h 178"/>
                <a:gd name="T72" fmla="*/ 20 w 196"/>
                <a:gd name="T73" fmla="*/ 168 h 178"/>
                <a:gd name="T74" fmla="*/ 42 w 196"/>
                <a:gd name="T75" fmla="*/ 174 h 178"/>
                <a:gd name="T76" fmla="*/ 58 w 196"/>
                <a:gd name="T77" fmla="*/ 170 h 178"/>
                <a:gd name="T78" fmla="*/ 76 w 196"/>
                <a:gd name="T79" fmla="*/ 162 h 178"/>
                <a:gd name="T80" fmla="*/ 92 w 196"/>
                <a:gd name="T81" fmla="*/ 163 h 178"/>
                <a:gd name="T82" fmla="*/ 116 w 196"/>
                <a:gd name="T83" fmla="*/ 161 h 178"/>
                <a:gd name="T84" fmla="*/ 144 w 196"/>
                <a:gd name="T85" fmla="*/ 146 h 178"/>
                <a:gd name="T86" fmla="*/ 158 w 196"/>
                <a:gd name="T87" fmla="*/ 126 h 178"/>
                <a:gd name="T88" fmla="*/ 158 w 196"/>
                <a:gd name="T89" fmla="*/ 107 h 17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6"/>
                <a:gd name="T136" fmla="*/ 0 h 178"/>
                <a:gd name="T137" fmla="*/ 196 w 196"/>
                <a:gd name="T138" fmla="*/ 178 h 17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6" h="178">
                  <a:moveTo>
                    <a:pt x="154" y="99"/>
                  </a:moveTo>
                  <a:lnTo>
                    <a:pt x="150" y="95"/>
                  </a:lnTo>
                  <a:lnTo>
                    <a:pt x="144" y="89"/>
                  </a:lnTo>
                  <a:lnTo>
                    <a:pt x="136" y="84"/>
                  </a:lnTo>
                  <a:lnTo>
                    <a:pt x="126" y="78"/>
                  </a:lnTo>
                  <a:lnTo>
                    <a:pt x="144" y="51"/>
                  </a:lnTo>
                  <a:lnTo>
                    <a:pt x="146" y="53"/>
                  </a:lnTo>
                  <a:lnTo>
                    <a:pt x="146" y="54"/>
                  </a:lnTo>
                  <a:lnTo>
                    <a:pt x="148" y="55"/>
                  </a:lnTo>
                  <a:lnTo>
                    <a:pt x="148" y="57"/>
                  </a:lnTo>
                  <a:lnTo>
                    <a:pt x="148" y="59"/>
                  </a:lnTo>
                  <a:lnTo>
                    <a:pt x="148" y="61"/>
                  </a:lnTo>
                  <a:lnTo>
                    <a:pt x="148" y="63"/>
                  </a:lnTo>
                  <a:lnTo>
                    <a:pt x="146" y="66"/>
                  </a:lnTo>
                  <a:lnTo>
                    <a:pt x="142" y="73"/>
                  </a:lnTo>
                  <a:lnTo>
                    <a:pt x="152" y="76"/>
                  </a:lnTo>
                  <a:lnTo>
                    <a:pt x="174" y="82"/>
                  </a:lnTo>
                  <a:lnTo>
                    <a:pt x="184" y="86"/>
                  </a:lnTo>
                  <a:lnTo>
                    <a:pt x="188" y="78"/>
                  </a:lnTo>
                  <a:lnTo>
                    <a:pt x="192" y="70"/>
                  </a:lnTo>
                  <a:lnTo>
                    <a:pt x="196" y="62"/>
                  </a:lnTo>
                  <a:lnTo>
                    <a:pt x="196" y="54"/>
                  </a:lnTo>
                  <a:lnTo>
                    <a:pt x="192" y="46"/>
                  </a:lnTo>
                  <a:lnTo>
                    <a:pt x="188" y="39"/>
                  </a:lnTo>
                  <a:lnTo>
                    <a:pt x="182" y="34"/>
                  </a:lnTo>
                  <a:lnTo>
                    <a:pt x="174" y="28"/>
                  </a:lnTo>
                  <a:lnTo>
                    <a:pt x="164" y="23"/>
                  </a:lnTo>
                  <a:lnTo>
                    <a:pt x="168" y="18"/>
                  </a:lnTo>
                  <a:lnTo>
                    <a:pt x="174" y="11"/>
                  </a:lnTo>
                  <a:lnTo>
                    <a:pt x="162" y="8"/>
                  </a:lnTo>
                  <a:lnTo>
                    <a:pt x="150" y="4"/>
                  </a:lnTo>
                  <a:lnTo>
                    <a:pt x="140" y="0"/>
                  </a:lnTo>
                  <a:lnTo>
                    <a:pt x="136" y="7"/>
                  </a:lnTo>
                  <a:lnTo>
                    <a:pt x="132" y="12"/>
                  </a:lnTo>
                  <a:lnTo>
                    <a:pt x="120" y="9"/>
                  </a:lnTo>
                  <a:lnTo>
                    <a:pt x="108" y="9"/>
                  </a:lnTo>
                  <a:lnTo>
                    <a:pt x="96" y="9"/>
                  </a:lnTo>
                  <a:lnTo>
                    <a:pt x="86" y="12"/>
                  </a:lnTo>
                  <a:lnTo>
                    <a:pt x="74" y="16"/>
                  </a:lnTo>
                  <a:lnTo>
                    <a:pt x="66" y="22"/>
                  </a:lnTo>
                  <a:lnTo>
                    <a:pt x="56" y="28"/>
                  </a:lnTo>
                  <a:lnTo>
                    <a:pt x="50" y="35"/>
                  </a:lnTo>
                  <a:lnTo>
                    <a:pt x="46" y="43"/>
                  </a:lnTo>
                  <a:lnTo>
                    <a:pt x="42" y="51"/>
                  </a:lnTo>
                  <a:lnTo>
                    <a:pt x="42" y="59"/>
                  </a:lnTo>
                  <a:lnTo>
                    <a:pt x="46" y="68"/>
                  </a:lnTo>
                  <a:lnTo>
                    <a:pt x="50" y="73"/>
                  </a:lnTo>
                  <a:lnTo>
                    <a:pt x="58" y="80"/>
                  </a:lnTo>
                  <a:lnTo>
                    <a:pt x="64" y="85"/>
                  </a:lnTo>
                  <a:lnTo>
                    <a:pt x="74" y="92"/>
                  </a:lnTo>
                  <a:lnTo>
                    <a:pt x="52" y="123"/>
                  </a:lnTo>
                  <a:lnTo>
                    <a:pt x="50" y="120"/>
                  </a:lnTo>
                  <a:lnTo>
                    <a:pt x="48" y="118"/>
                  </a:lnTo>
                  <a:lnTo>
                    <a:pt x="48" y="116"/>
                  </a:lnTo>
                  <a:lnTo>
                    <a:pt x="48" y="115"/>
                  </a:lnTo>
                  <a:lnTo>
                    <a:pt x="48" y="113"/>
                  </a:lnTo>
                  <a:lnTo>
                    <a:pt x="48" y="109"/>
                  </a:lnTo>
                  <a:lnTo>
                    <a:pt x="50" y="105"/>
                  </a:lnTo>
                  <a:lnTo>
                    <a:pt x="54" y="100"/>
                  </a:lnTo>
                  <a:lnTo>
                    <a:pt x="58" y="93"/>
                  </a:lnTo>
                  <a:lnTo>
                    <a:pt x="48" y="89"/>
                  </a:lnTo>
                  <a:lnTo>
                    <a:pt x="26" y="82"/>
                  </a:lnTo>
                  <a:lnTo>
                    <a:pt x="14" y="78"/>
                  </a:lnTo>
                  <a:lnTo>
                    <a:pt x="10" y="86"/>
                  </a:lnTo>
                  <a:lnTo>
                    <a:pt x="4" y="95"/>
                  </a:lnTo>
                  <a:lnTo>
                    <a:pt x="2" y="101"/>
                  </a:lnTo>
                  <a:lnTo>
                    <a:pt x="0" y="108"/>
                  </a:lnTo>
                  <a:lnTo>
                    <a:pt x="0" y="115"/>
                  </a:lnTo>
                  <a:lnTo>
                    <a:pt x="2" y="126"/>
                  </a:lnTo>
                  <a:lnTo>
                    <a:pt x="8" y="135"/>
                  </a:lnTo>
                  <a:lnTo>
                    <a:pt x="18" y="143"/>
                  </a:lnTo>
                  <a:lnTo>
                    <a:pt x="32" y="150"/>
                  </a:lnTo>
                  <a:lnTo>
                    <a:pt x="26" y="159"/>
                  </a:lnTo>
                  <a:lnTo>
                    <a:pt x="20" y="168"/>
                  </a:lnTo>
                  <a:lnTo>
                    <a:pt x="32" y="170"/>
                  </a:lnTo>
                  <a:lnTo>
                    <a:pt x="42" y="174"/>
                  </a:lnTo>
                  <a:lnTo>
                    <a:pt x="54" y="178"/>
                  </a:lnTo>
                  <a:lnTo>
                    <a:pt x="58" y="170"/>
                  </a:lnTo>
                  <a:lnTo>
                    <a:pt x="66" y="161"/>
                  </a:lnTo>
                  <a:lnTo>
                    <a:pt x="76" y="162"/>
                  </a:lnTo>
                  <a:lnTo>
                    <a:pt x="84" y="163"/>
                  </a:lnTo>
                  <a:lnTo>
                    <a:pt x="92" y="163"/>
                  </a:lnTo>
                  <a:lnTo>
                    <a:pt x="100" y="163"/>
                  </a:lnTo>
                  <a:lnTo>
                    <a:pt x="116" y="161"/>
                  </a:lnTo>
                  <a:lnTo>
                    <a:pt x="132" y="154"/>
                  </a:lnTo>
                  <a:lnTo>
                    <a:pt x="144" y="146"/>
                  </a:lnTo>
                  <a:lnTo>
                    <a:pt x="154" y="135"/>
                  </a:lnTo>
                  <a:lnTo>
                    <a:pt x="158" y="126"/>
                  </a:lnTo>
                  <a:lnTo>
                    <a:pt x="160" y="116"/>
                  </a:lnTo>
                  <a:lnTo>
                    <a:pt x="158" y="107"/>
                  </a:lnTo>
                  <a:lnTo>
                    <a:pt x="154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8" name="Freeform 55"/>
            <p:cNvSpPr>
              <a:spLocks/>
            </p:cNvSpPr>
            <p:nvPr/>
          </p:nvSpPr>
          <p:spPr bwMode="auto">
            <a:xfrm>
              <a:off x="4508" y="2059"/>
              <a:ext cx="174" cy="157"/>
            </a:xfrm>
            <a:custGeom>
              <a:avLst/>
              <a:gdLst>
                <a:gd name="T0" fmla="*/ 52 w 174"/>
                <a:gd name="T1" fmla="*/ 59 h 157"/>
                <a:gd name="T2" fmla="*/ 68 w 174"/>
                <a:gd name="T3" fmla="*/ 71 h 157"/>
                <a:gd name="T4" fmla="*/ 46 w 174"/>
                <a:gd name="T5" fmla="*/ 124 h 157"/>
                <a:gd name="T6" fmla="*/ 32 w 174"/>
                <a:gd name="T7" fmla="*/ 115 h 157"/>
                <a:gd name="T8" fmla="*/ 26 w 174"/>
                <a:gd name="T9" fmla="*/ 104 h 157"/>
                <a:gd name="T10" fmla="*/ 28 w 174"/>
                <a:gd name="T11" fmla="*/ 96 h 157"/>
                <a:gd name="T12" fmla="*/ 32 w 174"/>
                <a:gd name="T13" fmla="*/ 86 h 157"/>
                <a:gd name="T14" fmla="*/ 6 w 174"/>
                <a:gd name="T15" fmla="*/ 85 h 157"/>
                <a:gd name="T16" fmla="*/ 0 w 174"/>
                <a:gd name="T17" fmla="*/ 98 h 157"/>
                <a:gd name="T18" fmla="*/ 4 w 174"/>
                <a:gd name="T19" fmla="*/ 113 h 157"/>
                <a:gd name="T20" fmla="*/ 22 w 174"/>
                <a:gd name="T21" fmla="*/ 129 h 157"/>
                <a:gd name="T22" fmla="*/ 26 w 174"/>
                <a:gd name="T23" fmla="*/ 152 h 157"/>
                <a:gd name="T24" fmla="*/ 50 w 174"/>
                <a:gd name="T25" fmla="*/ 140 h 157"/>
                <a:gd name="T26" fmla="*/ 72 w 174"/>
                <a:gd name="T27" fmla="*/ 143 h 157"/>
                <a:gd name="T28" fmla="*/ 90 w 174"/>
                <a:gd name="T29" fmla="*/ 144 h 157"/>
                <a:gd name="T30" fmla="*/ 114 w 174"/>
                <a:gd name="T31" fmla="*/ 136 h 157"/>
                <a:gd name="T32" fmla="*/ 134 w 174"/>
                <a:gd name="T33" fmla="*/ 120 h 157"/>
                <a:gd name="T34" fmla="*/ 138 w 174"/>
                <a:gd name="T35" fmla="*/ 105 h 157"/>
                <a:gd name="T36" fmla="*/ 134 w 174"/>
                <a:gd name="T37" fmla="*/ 92 h 157"/>
                <a:gd name="T38" fmla="*/ 122 w 174"/>
                <a:gd name="T39" fmla="*/ 82 h 157"/>
                <a:gd name="T40" fmla="*/ 102 w 174"/>
                <a:gd name="T41" fmla="*/ 69 h 157"/>
                <a:gd name="T42" fmla="*/ 138 w 174"/>
                <a:gd name="T43" fmla="*/ 31 h 157"/>
                <a:gd name="T44" fmla="*/ 148 w 174"/>
                <a:gd name="T45" fmla="*/ 39 h 157"/>
                <a:gd name="T46" fmla="*/ 150 w 174"/>
                <a:gd name="T47" fmla="*/ 47 h 157"/>
                <a:gd name="T48" fmla="*/ 148 w 174"/>
                <a:gd name="T49" fmla="*/ 54 h 157"/>
                <a:gd name="T50" fmla="*/ 168 w 174"/>
                <a:gd name="T51" fmla="*/ 65 h 157"/>
                <a:gd name="T52" fmla="*/ 174 w 174"/>
                <a:gd name="T53" fmla="*/ 51 h 157"/>
                <a:gd name="T54" fmla="*/ 170 w 174"/>
                <a:gd name="T55" fmla="*/ 38 h 157"/>
                <a:gd name="T56" fmla="*/ 160 w 174"/>
                <a:gd name="T57" fmla="*/ 25 h 157"/>
                <a:gd name="T58" fmla="*/ 140 w 174"/>
                <a:gd name="T59" fmla="*/ 15 h 157"/>
                <a:gd name="T60" fmla="*/ 136 w 174"/>
                <a:gd name="T61" fmla="*/ 0 h 157"/>
                <a:gd name="T62" fmla="*/ 116 w 174"/>
                <a:gd name="T63" fmla="*/ 8 h 157"/>
                <a:gd name="T64" fmla="*/ 92 w 174"/>
                <a:gd name="T65" fmla="*/ 7 h 157"/>
                <a:gd name="T66" fmla="*/ 72 w 174"/>
                <a:gd name="T67" fmla="*/ 12 h 157"/>
                <a:gd name="T68" fmla="*/ 56 w 174"/>
                <a:gd name="T69" fmla="*/ 21 h 157"/>
                <a:gd name="T70" fmla="*/ 46 w 174"/>
                <a:gd name="T71" fmla="*/ 34 h 157"/>
                <a:gd name="T72" fmla="*/ 46 w 174"/>
                <a:gd name="T73" fmla="*/ 47 h 1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4"/>
                <a:gd name="T112" fmla="*/ 0 h 157"/>
                <a:gd name="T113" fmla="*/ 174 w 174"/>
                <a:gd name="T114" fmla="*/ 157 h 1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4" h="157">
                  <a:moveTo>
                    <a:pt x="48" y="54"/>
                  </a:moveTo>
                  <a:lnTo>
                    <a:pt x="52" y="59"/>
                  </a:lnTo>
                  <a:lnTo>
                    <a:pt x="60" y="66"/>
                  </a:lnTo>
                  <a:lnTo>
                    <a:pt x="68" y="71"/>
                  </a:lnTo>
                  <a:lnTo>
                    <a:pt x="80" y="78"/>
                  </a:lnTo>
                  <a:lnTo>
                    <a:pt x="46" y="124"/>
                  </a:lnTo>
                  <a:lnTo>
                    <a:pt x="38" y="120"/>
                  </a:lnTo>
                  <a:lnTo>
                    <a:pt x="32" y="115"/>
                  </a:lnTo>
                  <a:lnTo>
                    <a:pt x="28" y="109"/>
                  </a:lnTo>
                  <a:lnTo>
                    <a:pt x="26" y="104"/>
                  </a:lnTo>
                  <a:lnTo>
                    <a:pt x="26" y="100"/>
                  </a:lnTo>
                  <a:lnTo>
                    <a:pt x="28" y="96"/>
                  </a:lnTo>
                  <a:lnTo>
                    <a:pt x="30" y="92"/>
                  </a:lnTo>
                  <a:lnTo>
                    <a:pt x="32" y="86"/>
                  </a:lnTo>
                  <a:lnTo>
                    <a:pt x="10" y="78"/>
                  </a:lnTo>
                  <a:lnTo>
                    <a:pt x="6" y="85"/>
                  </a:lnTo>
                  <a:lnTo>
                    <a:pt x="2" y="92"/>
                  </a:lnTo>
                  <a:lnTo>
                    <a:pt x="0" y="98"/>
                  </a:lnTo>
                  <a:lnTo>
                    <a:pt x="0" y="104"/>
                  </a:lnTo>
                  <a:lnTo>
                    <a:pt x="4" y="113"/>
                  </a:lnTo>
                  <a:lnTo>
                    <a:pt x="10" y="121"/>
                  </a:lnTo>
                  <a:lnTo>
                    <a:pt x="22" y="129"/>
                  </a:lnTo>
                  <a:lnTo>
                    <a:pt x="38" y="136"/>
                  </a:lnTo>
                  <a:lnTo>
                    <a:pt x="26" y="152"/>
                  </a:lnTo>
                  <a:lnTo>
                    <a:pt x="38" y="157"/>
                  </a:lnTo>
                  <a:lnTo>
                    <a:pt x="50" y="140"/>
                  </a:lnTo>
                  <a:lnTo>
                    <a:pt x="62" y="142"/>
                  </a:lnTo>
                  <a:lnTo>
                    <a:pt x="72" y="143"/>
                  </a:lnTo>
                  <a:lnTo>
                    <a:pt x="80" y="144"/>
                  </a:lnTo>
                  <a:lnTo>
                    <a:pt x="90" y="144"/>
                  </a:lnTo>
                  <a:lnTo>
                    <a:pt x="102" y="142"/>
                  </a:lnTo>
                  <a:lnTo>
                    <a:pt x="114" y="136"/>
                  </a:lnTo>
                  <a:lnTo>
                    <a:pt x="124" y="129"/>
                  </a:lnTo>
                  <a:lnTo>
                    <a:pt x="134" y="120"/>
                  </a:lnTo>
                  <a:lnTo>
                    <a:pt x="138" y="113"/>
                  </a:lnTo>
                  <a:lnTo>
                    <a:pt x="138" y="105"/>
                  </a:lnTo>
                  <a:lnTo>
                    <a:pt x="138" y="98"/>
                  </a:lnTo>
                  <a:lnTo>
                    <a:pt x="134" y="92"/>
                  </a:lnTo>
                  <a:lnTo>
                    <a:pt x="128" y="88"/>
                  </a:lnTo>
                  <a:lnTo>
                    <a:pt x="122" y="82"/>
                  </a:lnTo>
                  <a:lnTo>
                    <a:pt x="112" y="75"/>
                  </a:lnTo>
                  <a:lnTo>
                    <a:pt x="102" y="69"/>
                  </a:lnTo>
                  <a:lnTo>
                    <a:pt x="130" y="28"/>
                  </a:lnTo>
                  <a:lnTo>
                    <a:pt x="138" y="31"/>
                  </a:lnTo>
                  <a:lnTo>
                    <a:pt x="144" y="35"/>
                  </a:lnTo>
                  <a:lnTo>
                    <a:pt x="148" y="39"/>
                  </a:lnTo>
                  <a:lnTo>
                    <a:pt x="150" y="44"/>
                  </a:lnTo>
                  <a:lnTo>
                    <a:pt x="150" y="47"/>
                  </a:lnTo>
                  <a:lnTo>
                    <a:pt x="148" y="51"/>
                  </a:lnTo>
                  <a:lnTo>
                    <a:pt x="148" y="54"/>
                  </a:lnTo>
                  <a:lnTo>
                    <a:pt x="146" y="58"/>
                  </a:lnTo>
                  <a:lnTo>
                    <a:pt x="168" y="65"/>
                  </a:lnTo>
                  <a:lnTo>
                    <a:pt x="172" y="58"/>
                  </a:lnTo>
                  <a:lnTo>
                    <a:pt x="174" y="51"/>
                  </a:lnTo>
                  <a:lnTo>
                    <a:pt x="174" y="44"/>
                  </a:lnTo>
                  <a:lnTo>
                    <a:pt x="170" y="38"/>
                  </a:lnTo>
                  <a:lnTo>
                    <a:pt x="166" y="31"/>
                  </a:lnTo>
                  <a:lnTo>
                    <a:pt x="160" y="25"/>
                  </a:lnTo>
                  <a:lnTo>
                    <a:pt x="150" y="20"/>
                  </a:lnTo>
                  <a:lnTo>
                    <a:pt x="140" y="15"/>
                  </a:lnTo>
                  <a:lnTo>
                    <a:pt x="148" y="4"/>
                  </a:lnTo>
                  <a:lnTo>
                    <a:pt x="136" y="0"/>
                  </a:lnTo>
                  <a:lnTo>
                    <a:pt x="128" y="11"/>
                  </a:lnTo>
                  <a:lnTo>
                    <a:pt x="116" y="8"/>
                  </a:lnTo>
                  <a:lnTo>
                    <a:pt x="104" y="7"/>
                  </a:lnTo>
                  <a:lnTo>
                    <a:pt x="92" y="7"/>
                  </a:lnTo>
                  <a:lnTo>
                    <a:pt x="82" y="9"/>
                  </a:lnTo>
                  <a:lnTo>
                    <a:pt x="72" y="12"/>
                  </a:lnTo>
                  <a:lnTo>
                    <a:pt x="64" y="16"/>
                  </a:lnTo>
                  <a:lnTo>
                    <a:pt x="56" y="21"/>
                  </a:lnTo>
                  <a:lnTo>
                    <a:pt x="50" y="27"/>
                  </a:lnTo>
                  <a:lnTo>
                    <a:pt x="46" y="34"/>
                  </a:lnTo>
                  <a:lnTo>
                    <a:pt x="46" y="40"/>
                  </a:lnTo>
                  <a:lnTo>
                    <a:pt x="46" y="47"/>
                  </a:lnTo>
                  <a:lnTo>
                    <a:pt x="48" y="54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29" name="Freeform 56"/>
            <p:cNvSpPr>
              <a:spLocks/>
            </p:cNvSpPr>
            <p:nvPr/>
          </p:nvSpPr>
          <p:spPr bwMode="auto">
            <a:xfrm>
              <a:off x="4013" y="1891"/>
              <a:ext cx="197" cy="179"/>
            </a:xfrm>
            <a:custGeom>
              <a:avLst/>
              <a:gdLst>
                <a:gd name="T0" fmla="*/ 150 w 197"/>
                <a:gd name="T1" fmla="*/ 95 h 179"/>
                <a:gd name="T2" fmla="*/ 136 w 197"/>
                <a:gd name="T3" fmla="*/ 84 h 179"/>
                <a:gd name="T4" fmla="*/ 146 w 197"/>
                <a:gd name="T5" fmla="*/ 52 h 179"/>
                <a:gd name="T6" fmla="*/ 148 w 197"/>
                <a:gd name="T7" fmla="*/ 54 h 179"/>
                <a:gd name="T8" fmla="*/ 148 w 197"/>
                <a:gd name="T9" fmla="*/ 57 h 179"/>
                <a:gd name="T10" fmla="*/ 148 w 197"/>
                <a:gd name="T11" fmla="*/ 61 h 179"/>
                <a:gd name="T12" fmla="*/ 146 w 197"/>
                <a:gd name="T13" fmla="*/ 65 h 179"/>
                <a:gd name="T14" fmla="*/ 152 w 197"/>
                <a:gd name="T15" fmla="*/ 76 h 179"/>
                <a:gd name="T16" fmla="*/ 185 w 197"/>
                <a:gd name="T17" fmla="*/ 87 h 179"/>
                <a:gd name="T18" fmla="*/ 195 w 197"/>
                <a:gd name="T19" fmla="*/ 70 h 179"/>
                <a:gd name="T20" fmla="*/ 197 w 197"/>
                <a:gd name="T21" fmla="*/ 53 h 179"/>
                <a:gd name="T22" fmla="*/ 189 w 197"/>
                <a:gd name="T23" fmla="*/ 39 h 179"/>
                <a:gd name="T24" fmla="*/ 174 w 197"/>
                <a:gd name="T25" fmla="*/ 29 h 179"/>
                <a:gd name="T26" fmla="*/ 170 w 197"/>
                <a:gd name="T27" fmla="*/ 18 h 179"/>
                <a:gd name="T28" fmla="*/ 164 w 197"/>
                <a:gd name="T29" fmla="*/ 7 h 179"/>
                <a:gd name="T30" fmla="*/ 142 w 197"/>
                <a:gd name="T31" fmla="*/ 0 h 179"/>
                <a:gd name="T32" fmla="*/ 132 w 197"/>
                <a:gd name="T33" fmla="*/ 12 h 179"/>
                <a:gd name="T34" fmla="*/ 110 w 197"/>
                <a:gd name="T35" fmla="*/ 10 h 179"/>
                <a:gd name="T36" fmla="*/ 88 w 197"/>
                <a:gd name="T37" fmla="*/ 12 h 179"/>
                <a:gd name="T38" fmla="*/ 66 w 197"/>
                <a:gd name="T39" fmla="*/ 22 h 179"/>
                <a:gd name="T40" fmla="*/ 52 w 197"/>
                <a:gd name="T41" fmla="*/ 35 h 179"/>
                <a:gd name="T42" fmla="*/ 44 w 197"/>
                <a:gd name="T43" fmla="*/ 52 h 179"/>
                <a:gd name="T44" fmla="*/ 48 w 197"/>
                <a:gd name="T45" fmla="*/ 68 h 179"/>
                <a:gd name="T46" fmla="*/ 58 w 197"/>
                <a:gd name="T47" fmla="*/ 80 h 179"/>
                <a:gd name="T48" fmla="*/ 76 w 197"/>
                <a:gd name="T49" fmla="*/ 92 h 179"/>
                <a:gd name="T50" fmla="*/ 52 w 197"/>
                <a:gd name="T51" fmla="*/ 120 h 179"/>
                <a:gd name="T52" fmla="*/ 48 w 197"/>
                <a:gd name="T53" fmla="*/ 116 h 179"/>
                <a:gd name="T54" fmla="*/ 48 w 197"/>
                <a:gd name="T55" fmla="*/ 114 h 179"/>
                <a:gd name="T56" fmla="*/ 50 w 197"/>
                <a:gd name="T57" fmla="*/ 106 h 179"/>
                <a:gd name="T58" fmla="*/ 58 w 197"/>
                <a:gd name="T59" fmla="*/ 93 h 179"/>
                <a:gd name="T60" fmla="*/ 26 w 197"/>
                <a:gd name="T61" fmla="*/ 83 h 179"/>
                <a:gd name="T62" fmla="*/ 10 w 197"/>
                <a:gd name="T63" fmla="*/ 87 h 179"/>
                <a:gd name="T64" fmla="*/ 2 w 197"/>
                <a:gd name="T65" fmla="*/ 102 h 179"/>
                <a:gd name="T66" fmla="*/ 0 w 197"/>
                <a:gd name="T67" fmla="*/ 115 h 179"/>
                <a:gd name="T68" fmla="*/ 10 w 197"/>
                <a:gd name="T69" fmla="*/ 135 h 179"/>
                <a:gd name="T70" fmla="*/ 34 w 197"/>
                <a:gd name="T71" fmla="*/ 152 h 179"/>
                <a:gd name="T72" fmla="*/ 22 w 197"/>
                <a:gd name="T73" fmla="*/ 168 h 179"/>
                <a:gd name="T74" fmla="*/ 44 w 197"/>
                <a:gd name="T75" fmla="*/ 176 h 179"/>
                <a:gd name="T76" fmla="*/ 60 w 197"/>
                <a:gd name="T77" fmla="*/ 172 h 179"/>
                <a:gd name="T78" fmla="*/ 76 w 197"/>
                <a:gd name="T79" fmla="*/ 164 h 179"/>
                <a:gd name="T80" fmla="*/ 94 w 197"/>
                <a:gd name="T81" fmla="*/ 164 h 179"/>
                <a:gd name="T82" fmla="*/ 118 w 197"/>
                <a:gd name="T83" fmla="*/ 161 h 179"/>
                <a:gd name="T84" fmla="*/ 144 w 197"/>
                <a:gd name="T85" fmla="*/ 147 h 179"/>
                <a:gd name="T86" fmla="*/ 160 w 197"/>
                <a:gd name="T87" fmla="*/ 126 h 179"/>
                <a:gd name="T88" fmla="*/ 160 w 197"/>
                <a:gd name="T89" fmla="*/ 107 h 17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7"/>
                <a:gd name="T136" fmla="*/ 0 h 179"/>
                <a:gd name="T137" fmla="*/ 197 w 197"/>
                <a:gd name="T138" fmla="*/ 179 h 17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7" h="179">
                  <a:moveTo>
                    <a:pt x="154" y="99"/>
                  </a:moveTo>
                  <a:lnTo>
                    <a:pt x="150" y="95"/>
                  </a:lnTo>
                  <a:lnTo>
                    <a:pt x="144" y="89"/>
                  </a:lnTo>
                  <a:lnTo>
                    <a:pt x="136" y="84"/>
                  </a:lnTo>
                  <a:lnTo>
                    <a:pt x="126" y="77"/>
                  </a:lnTo>
                  <a:lnTo>
                    <a:pt x="146" y="52"/>
                  </a:lnTo>
                  <a:lnTo>
                    <a:pt x="148" y="53"/>
                  </a:lnTo>
                  <a:lnTo>
                    <a:pt x="148" y="54"/>
                  </a:lnTo>
                  <a:lnTo>
                    <a:pt x="148" y="56"/>
                  </a:lnTo>
                  <a:lnTo>
                    <a:pt x="148" y="57"/>
                  </a:lnTo>
                  <a:lnTo>
                    <a:pt x="148" y="58"/>
                  </a:lnTo>
                  <a:lnTo>
                    <a:pt x="148" y="61"/>
                  </a:lnTo>
                  <a:lnTo>
                    <a:pt x="148" y="62"/>
                  </a:lnTo>
                  <a:lnTo>
                    <a:pt x="146" y="65"/>
                  </a:lnTo>
                  <a:lnTo>
                    <a:pt x="142" y="73"/>
                  </a:lnTo>
                  <a:lnTo>
                    <a:pt x="152" y="76"/>
                  </a:lnTo>
                  <a:lnTo>
                    <a:pt x="174" y="83"/>
                  </a:lnTo>
                  <a:lnTo>
                    <a:pt x="185" y="87"/>
                  </a:lnTo>
                  <a:lnTo>
                    <a:pt x="191" y="79"/>
                  </a:lnTo>
                  <a:lnTo>
                    <a:pt x="195" y="70"/>
                  </a:lnTo>
                  <a:lnTo>
                    <a:pt x="197" y="61"/>
                  </a:lnTo>
                  <a:lnTo>
                    <a:pt x="197" y="53"/>
                  </a:lnTo>
                  <a:lnTo>
                    <a:pt x="193" y="45"/>
                  </a:lnTo>
                  <a:lnTo>
                    <a:pt x="189" y="39"/>
                  </a:lnTo>
                  <a:lnTo>
                    <a:pt x="183" y="34"/>
                  </a:lnTo>
                  <a:lnTo>
                    <a:pt x="174" y="29"/>
                  </a:lnTo>
                  <a:lnTo>
                    <a:pt x="166" y="23"/>
                  </a:lnTo>
                  <a:lnTo>
                    <a:pt x="170" y="18"/>
                  </a:lnTo>
                  <a:lnTo>
                    <a:pt x="174" y="11"/>
                  </a:lnTo>
                  <a:lnTo>
                    <a:pt x="164" y="7"/>
                  </a:lnTo>
                  <a:lnTo>
                    <a:pt x="152" y="4"/>
                  </a:lnTo>
                  <a:lnTo>
                    <a:pt x="142" y="0"/>
                  </a:lnTo>
                  <a:lnTo>
                    <a:pt x="136" y="7"/>
                  </a:lnTo>
                  <a:lnTo>
                    <a:pt x="132" y="12"/>
                  </a:lnTo>
                  <a:lnTo>
                    <a:pt x="120" y="10"/>
                  </a:lnTo>
                  <a:lnTo>
                    <a:pt x="110" y="10"/>
                  </a:lnTo>
                  <a:lnTo>
                    <a:pt x="98" y="10"/>
                  </a:lnTo>
                  <a:lnTo>
                    <a:pt x="88" y="12"/>
                  </a:lnTo>
                  <a:lnTo>
                    <a:pt x="76" y="16"/>
                  </a:lnTo>
                  <a:lnTo>
                    <a:pt x="66" y="22"/>
                  </a:lnTo>
                  <a:lnTo>
                    <a:pt x="58" y="27"/>
                  </a:lnTo>
                  <a:lnTo>
                    <a:pt x="52" y="35"/>
                  </a:lnTo>
                  <a:lnTo>
                    <a:pt x="46" y="43"/>
                  </a:lnTo>
                  <a:lnTo>
                    <a:pt x="44" y="52"/>
                  </a:lnTo>
                  <a:lnTo>
                    <a:pt x="44" y="60"/>
                  </a:lnTo>
                  <a:lnTo>
                    <a:pt x="48" y="68"/>
                  </a:lnTo>
                  <a:lnTo>
                    <a:pt x="52" y="73"/>
                  </a:lnTo>
                  <a:lnTo>
                    <a:pt x="58" y="80"/>
                  </a:lnTo>
                  <a:lnTo>
                    <a:pt x="66" y="85"/>
                  </a:lnTo>
                  <a:lnTo>
                    <a:pt x="76" y="92"/>
                  </a:lnTo>
                  <a:lnTo>
                    <a:pt x="54" y="123"/>
                  </a:lnTo>
                  <a:lnTo>
                    <a:pt x="52" y="120"/>
                  </a:lnTo>
                  <a:lnTo>
                    <a:pt x="50" y="118"/>
                  </a:lnTo>
                  <a:lnTo>
                    <a:pt x="48" y="116"/>
                  </a:lnTo>
                  <a:lnTo>
                    <a:pt x="48" y="115"/>
                  </a:lnTo>
                  <a:lnTo>
                    <a:pt x="48" y="114"/>
                  </a:lnTo>
                  <a:lnTo>
                    <a:pt x="48" y="110"/>
                  </a:lnTo>
                  <a:lnTo>
                    <a:pt x="50" y="106"/>
                  </a:lnTo>
                  <a:lnTo>
                    <a:pt x="54" y="100"/>
                  </a:lnTo>
                  <a:lnTo>
                    <a:pt x="58" y="93"/>
                  </a:lnTo>
                  <a:lnTo>
                    <a:pt x="48" y="89"/>
                  </a:lnTo>
                  <a:lnTo>
                    <a:pt x="26" y="83"/>
                  </a:lnTo>
                  <a:lnTo>
                    <a:pt x="16" y="79"/>
                  </a:lnTo>
                  <a:lnTo>
                    <a:pt x="10" y="87"/>
                  </a:lnTo>
                  <a:lnTo>
                    <a:pt x="6" y="95"/>
                  </a:lnTo>
                  <a:lnTo>
                    <a:pt x="2" y="102"/>
                  </a:lnTo>
                  <a:lnTo>
                    <a:pt x="0" y="108"/>
                  </a:lnTo>
                  <a:lnTo>
                    <a:pt x="0" y="115"/>
                  </a:lnTo>
                  <a:lnTo>
                    <a:pt x="4" y="126"/>
                  </a:lnTo>
                  <a:lnTo>
                    <a:pt x="10" y="135"/>
                  </a:lnTo>
                  <a:lnTo>
                    <a:pt x="20" y="143"/>
                  </a:lnTo>
                  <a:lnTo>
                    <a:pt x="34" y="152"/>
                  </a:lnTo>
                  <a:lnTo>
                    <a:pt x="26" y="161"/>
                  </a:lnTo>
                  <a:lnTo>
                    <a:pt x="22" y="168"/>
                  </a:lnTo>
                  <a:lnTo>
                    <a:pt x="32" y="172"/>
                  </a:lnTo>
                  <a:lnTo>
                    <a:pt x="44" y="176"/>
                  </a:lnTo>
                  <a:lnTo>
                    <a:pt x="54" y="179"/>
                  </a:lnTo>
                  <a:lnTo>
                    <a:pt x="60" y="172"/>
                  </a:lnTo>
                  <a:lnTo>
                    <a:pt x="66" y="162"/>
                  </a:lnTo>
                  <a:lnTo>
                    <a:pt x="76" y="164"/>
                  </a:lnTo>
                  <a:lnTo>
                    <a:pt x="86" y="164"/>
                  </a:lnTo>
                  <a:lnTo>
                    <a:pt x="94" y="164"/>
                  </a:lnTo>
                  <a:lnTo>
                    <a:pt x="102" y="164"/>
                  </a:lnTo>
                  <a:lnTo>
                    <a:pt x="118" y="161"/>
                  </a:lnTo>
                  <a:lnTo>
                    <a:pt x="132" y="156"/>
                  </a:lnTo>
                  <a:lnTo>
                    <a:pt x="144" y="147"/>
                  </a:lnTo>
                  <a:lnTo>
                    <a:pt x="154" y="135"/>
                  </a:lnTo>
                  <a:lnTo>
                    <a:pt x="160" y="126"/>
                  </a:lnTo>
                  <a:lnTo>
                    <a:pt x="162" y="116"/>
                  </a:lnTo>
                  <a:lnTo>
                    <a:pt x="160" y="107"/>
                  </a:lnTo>
                  <a:lnTo>
                    <a:pt x="154" y="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0" name="Freeform 57"/>
            <p:cNvSpPr>
              <a:spLocks/>
            </p:cNvSpPr>
            <p:nvPr/>
          </p:nvSpPr>
          <p:spPr bwMode="auto">
            <a:xfrm>
              <a:off x="4025" y="1902"/>
              <a:ext cx="173" cy="158"/>
            </a:xfrm>
            <a:custGeom>
              <a:avLst/>
              <a:gdLst>
                <a:gd name="T0" fmla="*/ 52 w 173"/>
                <a:gd name="T1" fmla="*/ 59 h 158"/>
                <a:gd name="T2" fmla="*/ 68 w 173"/>
                <a:gd name="T3" fmla="*/ 72 h 158"/>
                <a:gd name="T4" fmla="*/ 46 w 173"/>
                <a:gd name="T5" fmla="*/ 124 h 158"/>
                <a:gd name="T6" fmla="*/ 30 w 173"/>
                <a:gd name="T7" fmla="*/ 115 h 158"/>
                <a:gd name="T8" fmla="*/ 24 w 173"/>
                <a:gd name="T9" fmla="*/ 104 h 158"/>
                <a:gd name="T10" fmla="*/ 26 w 173"/>
                <a:gd name="T11" fmla="*/ 96 h 158"/>
                <a:gd name="T12" fmla="*/ 32 w 173"/>
                <a:gd name="T13" fmla="*/ 85 h 158"/>
                <a:gd name="T14" fmla="*/ 6 w 173"/>
                <a:gd name="T15" fmla="*/ 85 h 158"/>
                <a:gd name="T16" fmla="*/ 0 w 173"/>
                <a:gd name="T17" fmla="*/ 99 h 158"/>
                <a:gd name="T18" fmla="*/ 4 w 173"/>
                <a:gd name="T19" fmla="*/ 114 h 158"/>
                <a:gd name="T20" fmla="*/ 22 w 173"/>
                <a:gd name="T21" fmla="*/ 131 h 158"/>
                <a:gd name="T22" fmla="*/ 26 w 173"/>
                <a:gd name="T23" fmla="*/ 154 h 158"/>
                <a:gd name="T24" fmla="*/ 48 w 173"/>
                <a:gd name="T25" fmla="*/ 141 h 158"/>
                <a:gd name="T26" fmla="*/ 70 w 173"/>
                <a:gd name="T27" fmla="*/ 145 h 158"/>
                <a:gd name="T28" fmla="*/ 88 w 173"/>
                <a:gd name="T29" fmla="*/ 146 h 158"/>
                <a:gd name="T30" fmla="*/ 114 w 173"/>
                <a:gd name="T31" fmla="*/ 138 h 158"/>
                <a:gd name="T32" fmla="*/ 132 w 173"/>
                <a:gd name="T33" fmla="*/ 120 h 158"/>
                <a:gd name="T34" fmla="*/ 138 w 173"/>
                <a:gd name="T35" fmla="*/ 105 h 158"/>
                <a:gd name="T36" fmla="*/ 132 w 173"/>
                <a:gd name="T37" fmla="*/ 92 h 158"/>
                <a:gd name="T38" fmla="*/ 120 w 173"/>
                <a:gd name="T39" fmla="*/ 82 h 158"/>
                <a:gd name="T40" fmla="*/ 100 w 173"/>
                <a:gd name="T41" fmla="*/ 69 h 158"/>
                <a:gd name="T42" fmla="*/ 136 w 173"/>
                <a:gd name="T43" fmla="*/ 31 h 158"/>
                <a:gd name="T44" fmla="*/ 146 w 173"/>
                <a:gd name="T45" fmla="*/ 39 h 158"/>
                <a:gd name="T46" fmla="*/ 148 w 173"/>
                <a:gd name="T47" fmla="*/ 47 h 158"/>
                <a:gd name="T48" fmla="*/ 148 w 173"/>
                <a:gd name="T49" fmla="*/ 54 h 158"/>
                <a:gd name="T50" fmla="*/ 169 w 173"/>
                <a:gd name="T51" fmla="*/ 65 h 158"/>
                <a:gd name="T52" fmla="*/ 173 w 173"/>
                <a:gd name="T53" fmla="*/ 50 h 158"/>
                <a:gd name="T54" fmla="*/ 171 w 173"/>
                <a:gd name="T55" fmla="*/ 36 h 158"/>
                <a:gd name="T56" fmla="*/ 158 w 173"/>
                <a:gd name="T57" fmla="*/ 24 h 158"/>
                <a:gd name="T58" fmla="*/ 138 w 173"/>
                <a:gd name="T59" fmla="*/ 15 h 158"/>
                <a:gd name="T60" fmla="*/ 134 w 173"/>
                <a:gd name="T61" fmla="*/ 0 h 158"/>
                <a:gd name="T62" fmla="*/ 114 w 173"/>
                <a:gd name="T63" fmla="*/ 8 h 158"/>
                <a:gd name="T64" fmla="*/ 90 w 173"/>
                <a:gd name="T65" fmla="*/ 7 h 158"/>
                <a:gd name="T66" fmla="*/ 70 w 173"/>
                <a:gd name="T67" fmla="*/ 12 h 158"/>
                <a:gd name="T68" fmla="*/ 56 w 173"/>
                <a:gd name="T69" fmla="*/ 22 h 158"/>
                <a:gd name="T70" fmla="*/ 46 w 173"/>
                <a:gd name="T71" fmla="*/ 34 h 158"/>
                <a:gd name="T72" fmla="*/ 44 w 173"/>
                <a:gd name="T73" fmla="*/ 47 h 15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"/>
                <a:gd name="T112" fmla="*/ 0 h 158"/>
                <a:gd name="T113" fmla="*/ 173 w 173"/>
                <a:gd name="T114" fmla="*/ 158 h 15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" h="158">
                  <a:moveTo>
                    <a:pt x="46" y="54"/>
                  </a:moveTo>
                  <a:lnTo>
                    <a:pt x="52" y="59"/>
                  </a:lnTo>
                  <a:lnTo>
                    <a:pt x="58" y="66"/>
                  </a:lnTo>
                  <a:lnTo>
                    <a:pt x="68" y="72"/>
                  </a:lnTo>
                  <a:lnTo>
                    <a:pt x="78" y="78"/>
                  </a:lnTo>
                  <a:lnTo>
                    <a:pt x="46" y="124"/>
                  </a:lnTo>
                  <a:lnTo>
                    <a:pt x="36" y="120"/>
                  </a:lnTo>
                  <a:lnTo>
                    <a:pt x="30" y="115"/>
                  </a:lnTo>
                  <a:lnTo>
                    <a:pt x="26" y="109"/>
                  </a:lnTo>
                  <a:lnTo>
                    <a:pt x="24" y="104"/>
                  </a:lnTo>
                  <a:lnTo>
                    <a:pt x="24" y="100"/>
                  </a:lnTo>
                  <a:lnTo>
                    <a:pt x="26" y="96"/>
                  </a:lnTo>
                  <a:lnTo>
                    <a:pt x="28" y="91"/>
                  </a:lnTo>
                  <a:lnTo>
                    <a:pt x="32" y="85"/>
                  </a:lnTo>
                  <a:lnTo>
                    <a:pt x="10" y="78"/>
                  </a:lnTo>
                  <a:lnTo>
                    <a:pt x="6" y="85"/>
                  </a:lnTo>
                  <a:lnTo>
                    <a:pt x="2" y="92"/>
                  </a:lnTo>
                  <a:lnTo>
                    <a:pt x="0" y="99"/>
                  </a:lnTo>
                  <a:lnTo>
                    <a:pt x="0" y="104"/>
                  </a:lnTo>
                  <a:lnTo>
                    <a:pt x="4" y="114"/>
                  </a:lnTo>
                  <a:lnTo>
                    <a:pt x="10" y="123"/>
                  </a:lnTo>
                  <a:lnTo>
                    <a:pt x="22" y="131"/>
                  </a:lnTo>
                  <a:lnTo>
                    <a:pt x="36" y="138"/>
                  </a:lnTo>
                  <a:lnTo>
                    <a:pt x="26" y="154"/>
                  </a:lnTo>
                  <a:lnTo>
                    <a:pt x="36" y="158"/>
                  </a:lnTo>
                  <a:lnTo>
                    <a:pt x="48" y="141"/>
                  </a:lnTo>
                  <a:lnTo>
                    <a:pt x="60" y="143"/>
                  </a:lnTo>
                  <a:lnTo>
                    <a:pt x="70" y="145"/>
                  </a:lnTo>
                  <a:lnTo>
                    <a:pt x="80" y="146"/>
                  </a:lnTo>
                  <a:lnTo>
                    <a:pt x="88" y="146"/>
                  </a:lnTo>
                  <a:lnTo>
                    <a:pt x="102" y="143"/>
                  </a:lnTo>
                  <a:lnTo>
                    <a:pt x="114" y="138"/>
                  </a:lnTo>
                  <a:lnTo>
                    <a:pt x="124" y="130"/>
                  </a:lnTo>
                  <a:lnTo>
                    <a:pt x="132" y="120"/>
                  </a:lnTo>
                  <a:lnTo>
                    <a:pt x="136" y="114"/>
                  </a:lnTo>
                  <a:lnTo>
                    <a:pt x="138" y="105"/>
                  </a:lnTo>
                  <a:lnTo>
                    <a:pt x="136" y="99"/>
                  </a:lnTo>
                  <a:lnTo>
                    <a:pt x="132" y="92"/>
                  </a:lnTo>
                  <a:lnTo>
                    <a:pt x="128" y="88"/>
                  </a:lnTo>
                  <a:lnTo>
                    <a:pt x="120" y="82"/>
                  </a:lnTo>
                  <a:lnTo>
                    <a:pt x="112" y="76"/>
                  </a:lnTo>
                  <a:lnTo>
                    <a:pt x="100" y="69"/>
                  </a:lnTo>
                  <a:lnTo>
                    <a:pt x="130" y="28"/>
                  </a:lnTo>
                  <a:lnTo>
                    <a:pt x="136" y="31"/>
                  </a:lnTo>
                  <a:lnTo>
                    <a:pt x="142" y="35"/>
                  </a:lnTo>
                  <a:lnTo>
                    <a:pt x="146" y="39"/>
                  </a:lnTo>
                  <a:lnTo>
                    <a:pt x="148" y="45"/>
                  </a:lnTo>
                  <a:lnTo>
                    <a:pt x="148" y="47"/>
                  </a:lnTo>
                  <a:lnTo>
                    <a:pt x="148" y="51"/>
                  </a:lnTo>
                  <a:lnTo>
                    <a:pt x="148" y="54"/>
                  </a:lnTo>
                  <a:lnTo>
                    <a:pt x="146" y="58"/>
                  </a:lnTo>
                  <a:lnTo>
                    <a:pt x="169" y="65"/>
                  </a:lnTo>
                  <a:lnTo>
                    <a:pt x="173" y="58"/>
                  </a:lnTo>
                  <a:lnTo>
                    <a:pt x="173" y="50"/>
                  </a:lnTo>
                  <a:lnTo>
                    <a:pt x="173" y="43"/>
                  </a:lnTo>
                  <a:lnTo>
                    <a:pt x="171" y="36"/>
                  </a:lnTo>
                  <a:lnTo>
                    <a:pt x="164" y="31"/>
                  </a:lnTo>
                  <a:lnTo>
                    <a:pt x="158" y="24"/>
                  </a:lnTo>
                  <a:lnTo>
                    <a:pt x="148" y="19"/>
                  </a:lnTo>
                  <a:lnTo>
                    <a:pt x="138" y="15"/>
                  </a:lnTo>
                  <a:lnTo>
                    <a:pt x="146" y="4"/>
                  </a:lnTo>
                  <a:lnTo>
                    <a:pt x="134" y="0"/>
                  </a:lnTo>
                  <a:lnTo>
                    <a:pt x="126" y="11"/>
                  </a:lnTo>
                  <a:lnTo>
                    <a:pt x="114" y="8"/>
                  </a:lnTo>
                  <a:lnTo>
                    <a:pt x="102" y="7"/>
                  </a:lnTo>
                  <a:lnTo>
                    <a:pt x="90" y="7"/>
                  </a:lnTo>
                  <a:lnTo>
                    <a:pt x="80" y="9"/>
                  </a:lnTo>
                  <a:lnTo>
                    <a:pt x="70" y="12"/>
                  </a:lnTo>
                  <a:lnTo>
                    <a:pt x="62" y="16"/>
                  </a:lnTo>
                  <a:lnTo>
                    <a:pt x="56" y="22"/>
                  </a:lnTo>
                  <a:lnTo>
                    <a:pt x="50" y="27"/>
                  </a:lnTo>
                  <a:lnTo>
                    <a:pt x="46" y="34"/>
                  </a:lnTo>
                  <a:lnTo>
                    <a:pt x="44" y="41"/>
                  </a:lnTo>
                  <a:lnTo>
                    <a:pt x="44" y="47"/>
                  </a:lnTo>
                  <a:lnTo>
                    <a:pt x="46" y="54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1" name="Freeform 58"/>
            <p:cNvSpPr>
              <a:spLocks/>
            </p:cNvSpPr>
            <p:nvPr/>
          </p:nvSpPr>
          <p:spPr bwMode="auto">
            <a:xfrm>
              <a:off x="4083" y="1986"/>
              <a:ext cx="52" cy="47"/>
            </a:xfrm>
            <a:custGeom>
              <a:avLst/>
              <a:gdLst>
                <a:gd name="T0" fmla="*/ 48 w 52"/>
                <a:gd name="T1" fmla="*/ 13 h 47"/>
                <a:gd name="T2" fmla="*/ 46 w 52"/>
                <a:gd name="T3" fmla="*/ 11 h 47"/>
                <a:gd name="T4" fmla="*/ 42 w 52"/>
                <a:gd name="T5" fmla="*/ 8 h 47"/>
                <a:gd name="T6" fmla="*/ 36 w 52"/>
                <a:gd name="T7" fmla="*/ 4 h 47"/>
                <a:gd name="T8" fmla="*/ 30 w 52"/>
                <a:gd name="T9" fmla="*/ 0 h 47"/>
                <a:gd name="T10" fmla="*/ 0 w 52"/>
                <a:gd name="T11" fmla="*/ 44 h 47"/>
                <a:gd name="T12" fmla="*/ 10 w 52"/>
                <a:gd name="T13" fmla="*/ 47 h 47"/>
                <a:gd name="T14" fmla="*/ 20 w 52"/>
                <a:gd name="T15" fmla="*/ 47 h 47"/>
                <a:gd name="T16" fmla="*/ 28 w 52"/>
                <a:gd name="T17" fmla="*/ 47 h 47"/>
                <a:gd name="T18" fmla="*/ 36 w 52"/>
                <a:gd name="T19" fmla="*/ 44 h 47"/>
                <a:gd name="T20" fmla="*/ 40 w 52"/>
                <a:gd name="T21" fmla="*/ 42 h 47"/>
                <a:gd name="T22" fmla="*/ 44 w 52"/>
                <a:gd name="T23" fmla="*/ 39 h 47"/>
                <a:gd name="T24" fmla="*/ 46 w 52"/>
                <a:gd name="T25" fmla="*/ 36 h 47"/>
                <a:gd name="T26" fmla="*/ 48 w 52"/>
                <a:gd name="T27" fmla="*/ 34 h 47"/>
                <a:gd name="T28" fmla="*/ 52 w 52"/>
                <a:gd name="T29" fmla="*/ 28 h 47"/>
                <a:gd name="T30" fmla="*/ 52 w 52"/>
                <a:gd name="T31" fmla="*/ 23 h 47"/>
                <a:gd name="T32" fmla="*/ 52 w 52"/>
                <a:gd name="T33" fmla="*/ 19 h 47"/>
                <a:gd name="T34" fmla="*/ 48 w 52"/>
                <a:gd name="T35" fmla="*/ 13 h 4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2"/>
                <a:gd name="T55" fmla="*/ 0 h 47"/>
                <a:gd name="T56" fmla="*/ 52 w 52"/>
                <a:gd name="T57" fmla="*/ 47 h 4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2" h="47">
                  <a:moveTo>
                    <a:pt x="48" y="13"/>
                  </a:moveTo>
                  <a:lnTo>
                    <a:pt x="46" y="11"/>
                  </a:lnTo>
                  <a:lnTo>
                    <a:pt x="42" y="8"/>
                  </a:lnTo>
                  <a:lnTo>
                    <a:pt x="36" y="4"/>
                  </a:lnTo>
                  <a:lnTo>
                    <a:pt x="30" y="0"/>
                  </a:lnTo>
                  <a:lnTo>
                    <a:pt x="0" y="44"/>
                  </a:lnTo>
                  <a:lnTo>
                    <a:pt x="10" y="47"/>
                  </a:lnTo>
                  <a:lnTo>
                    <a:pt x="20" y="47"/>
                  </a:lnTo>
                  <a:lnTo>
                    <a:pt x="28" y="47"/>
                  </a:lnTo>
                  <a:lnTo>
                    <a:pt x="36" y="44"/>
                  </a:lnTo>
                  <a:lnTo>
                    <a:pt x="40" y="42"/>
                  </a:lnTo>
                  <a:lnTo>
                    <a:pt x="44" y="39"/>
                  </a:lnTo>
                  <a:lnTo>
                    <a:pt x="46" y="36"/>
                  </a:lnTo>
                  <a:lnTo>
                    <a:pt x="48" y="34"/>
                  </a:lnTo>
                  <a:lnTo>
                    <a:pt x="52" y="28"/>
                  </a:lnTo>
                  <a:lnTo>
                    <a:pt x="52" y="23"/>
                  </a:lnTo>
                  <a:lnTo>
                    <a:pt x="52" y="19"/>
                  </a:lnTo>
                  <a:lnTo>
                    <a:pt x="48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2" name="Freeform 59"/>
            <p:cNvSpPr>
              <a:spLocks/>
            </p:cNvSpPr>
            <p:nvPr/>
          </p:nvSpPr>
          <p:spPr bwMode="auto">
            <a:xfrm>
              <a:off x="4099" y="1999"/>
              <a:ext cx="26" cy="26"/>
            </a:xfrm>
            <a:custGeom>
              <a:avLst/>
              <a:gdLst>
                <a:gd name="T0" fmla="*/ 22 w 26"/>
                <a:gd name="T1" fmla="*/ 4 h 26"/>
                <a:gd name="T2" fmla="*/ 22 w 26"/>
                <a:gd name="T3" fmla="*/ 4 h 26"/>
                <a:gd name="T4" fmla="*/ 20 w 26"/>
                <a:gd name="T5" fmla="*/ 3 h 26"/>
                <a:gd name="T6" fmla="*/ 20 w 26"/>
                <a:gd name="T7" fmla="*/ 2 h 26"/>
                <a:gd name="T8" fmla="*/ 18 w 26"/>
                <a:gd name="T9" fmla="*/ 0 h 26"/>
                <a:gd name="T10" fmla="*/ 0 w 26"/>
                <a:gd name="T11" fmla="*/ 26 h 26"/>
                <a:gd name="T12" fmla="*/ 4 w 26"/>
                <a:gd name="T13" fmla="*/ 26 h 26"/>
                <a:gd name="T14" fmla="*/ 8 w 26"/>
                <a:gd name="T15" fmla="*/ 26 h 26"/>
                <a:gd name="T16" fmla="*/ 10 w 26"/>
                <a:gd name="T17" fmla="*/ 26 h 26"/>
                <a:gd name="T18" fmla="*/ 14 w 26"/>
                <a:gd name="T19" fmla="*/ 25 h 26"/>
                <a:gd name="T20" fmla="*/ 16 w 26"/>
                <a:gd name="T21" fmla="*/ 23 h 26"/>
                <a:gd name="T22" fmla="*/ 18 w 26"/>
                <a:gd name="T23" fmla="*/ 21 h 26"/>
                <a:gd name="T24" fmla="*/ 20 w 26"/>
                <a:gd name="T25" fmla="*/ 19 h 26"/>
                <a:gd name="T26" fmla="*/ 22 w 26"/>
                <a:gd name="T27" fmla="*/ 17 h 26"/>
                <a:gd name="T28" fmla="*/ 24 w 26"/>
                <a:gd name="T29" fmla="*/ 14 h 26"/>
                <a:gd name="T30" fmla="*/ 26 w 26"/>
                <a:gd name="T31" fmla="*/ 10 h 26"/>
                <a:gd name="T32" fmla="*/ 24 w 26"/>
                <a:gd name="T33" fmla="*/ 7 h 26"/>
                <a:gd name="T34" fmla="*/ 22 w 26"/>
                <a:gd name="T35" fmla="*/ 4 h 2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"/>
                <a:gd name="T55" fmla="*/ 0 h 26"/>
                <a:gd name="T56" fmla="*/ 26 w 26"/>
                <a:gd name="T57" fmla="*/ 26 h 2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" h="26">
                  <a:moveTo>
                    <a:pt x="22" y="4"/>
                  </a:moveTo>
                  <a:lnTo>
                    <a:pt x="22" y="4"/>
                  </a:lnTo>
                  <a:lnTo>
                    <a:pt x="20" y="3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0" y="26"/>
                  </a:lnTo>
                  <a:lnTo>
                    <a:pt x="4" y="26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4" y="25"/>
                  </a:lnTo>
                  <a:lnTo>
                    <a:pt x="16" y="23"/>
                  </a:lnTo>
                  <a:lnTo>
                    <a:pt x="18" y="21"/>
                  </a:lnTo>
                  <a:lnTo>
                    <a:pt x="20" y="19"/>
                  </a:lnTo>
                  <a:lnTo>
                    <a:pt x="22" y="17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4" y="7"/>
                  </a:lnTo>
                  <a:lnTo>
                    <a:pt x="22" y="4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3" name="Freeform 60"/>
            <p:cNvSpPr>
              <a:spLocks/>
            </p:cNvSpPr>
            <p:nvPr/>
          </p:nvSpPr>
          <p:spPr bwMode="auto">
            <a:xfrm>
              <a:off x="4095" y="1922"/>
              <a:ext cx="48" cy="44"/>
            </a:xfrm>
            <a:custGeom>
              <a:avLst/>
              <a:gdLst>
                <a:gd name="T0" fmla="*/ 20 w 48"/>
                <a:gd name="T1" fmla="*/ 3 h 44"/>
                <a:gd name="T2" fmla="*/ 26 w 48"/>
                <a:gd name="T3" fmla="*/ 2 h 44"/>
                <a:gd name="T4" fmla="*/ 32 w 48"/>
                <a:gd name="T5" fmla="*/ 0 h 44"/>
                <a:gd name="T6" fmla="*/ 40 w 48"/>
                <a:gd name="T7" fmla="*/ 2 h 44"/>
                <a:gd name="T8" fmla="*/ 48 w 48"/>
                <a:gd name="T9" fmla="*/ 3 h 44"/>
                <a:gd name="T10" fmla="*/ 20 w 48"/>
                <a:gd name="T11" fmla="*/ 44 h 44"/>
                <a:gd name="T12" fmla="*/ 14 w 48"/>
                <a:gd name="T13" fmla="*/ 41 h 44"/>
                <a:gd name="T14" fmla="*/ 8 w 48"/>
                <a:gd name="T15" fmla="*/ 37 h 44"/>
                <a:gd name="T16" fmla="*/ 6 w 48"/>
                <a:gd name="T17" fmla="*/ 33 h 44"/>
                <a:gd name="T18" fmla="*/ 2 w 48"/>
                <a:gd name="T19" fmla="*/ 30 h 44"/>
                <a:gd name="T20" fmla="*/ 0 w 48"/>
                <a:gd name="T21" fmla="*/ 26 h 44"/>
                <a:gd name="T22" fmla="*/ 0 w 48"/>
                <a:gd name="T23" fmla="*/ 22 h 44"/>
                <a:gd name="T24" fmla="*/ 2 w 48"/>
                <a:gd name="T25" fmla="*/ 18 h 44"/>
                <a:gd name="T26" fmla="*/ 4 w 48"/>
                <a:gd name="T27" fmla="*/ 14 h 44"/>
                <a:gd name="T28" fmla="*/ 6 w 48"/>
                <a:gd name="T29" fmla="*/ 11 h 44"/>
                <a:gd name="T30" fmla="*/ 10 w 48"/>
                <a:gd name="T31" fmla="*/ 8 h 44"/>
                <a:gd name="T32" fmla="*/ 14 w 48"/>
                <a:gd name="T33" fmla="*/ 6 h 44"/>
                <a:gd name="T34" fmla="*/ 20 w 48"/>
                <a:gd name="T35" fmla="*/ 3 h 4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"/>
                <a:gd name="T55" fmla="*/ 0 h 44"/>
                <a:gd name="T56" fmla="*/ 48 w 48"/>
                <a:gd name="T57" fmla="*/ 44 h 4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" h="44">
                  <a:moveTo>
                    <a:pt x="20" y="3"/>
                  </a:moveTo>
                  <a:lnTo>
                    <a:pt x="26" y="2"/>
                  </a:lnTo>
                  <a:lnTo>
                    <a:pt x="32" y="0"/>
                  </a:lnTo>
                  <a:lnTo>
                    <a:pt x="40" y="2"/>
                  </a:lnTo>
                  <a:lnTo>
                    <a:pt x="48" y="3"/>
                  </a:lnTo>
                  <a:lnTo>
                    <a:pt x="20" y="44"/>
                  </a:lnTo>
                  <a:lnTo>
                    <a:pt x="14" y="41"/>
                  </a:lnTo>
                  <a:lnTo>
                    <a:pt x="8" y="37"/>
                  </a:lnTo>
                  <a:lnTo>
                    <a:pt x="6" y="33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4" y="14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4" y="6"/>
                  </a:lnTo>
                  <a:lnTo>
                    <a:pt x="2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4" name="Freeform 61"/>
            <p:cNvSpPr>
              <a:spLocks/>
            </p:cNvSpPr>
            <p:nvPr/>
          </p:nvSpPr>
          <p:spPr bwMode="auto">
            <a:xfrm>
              <a:off x="4107" y="1932"/>
              <a:ext cx="18" cy="20"/>
            </a:xfrm>
            <a:custGeom>
              <a:avLst/>
              <a:gdLst>
                <a:gd name="T0" fmla="*/ 12 w 18"/>
                <a:gd name="T1" fmla="*/ 0 h 20"/>
                <a:gd name="T2" fmla="*/ 10 w 18"/>
                <a:gd name="T3" fmla="*/ 1 h 20"/>
                <a:gd name="T4" fmla="*/ 6 w 18"/>
                <a:gd name="T5" fmla="*/ 2 h 20"/>
                <a:gd name="T6" fmla="*/ 4 w 18"/>
                <a:gd name="T7" fmla="*/ 5 h 20"/>
                <a:gd name="T8" fmla="*/ 2 w 18"/>
                <a:gd name="T9" fmla="*/ 6 h 20"/>
                <a:gd name="T10" fmla="*/ 0 w 18"/>
                <a:gd name="T11" fmla="*/ 11 h 20"/>
                <a:gd name="T12" fmla="*/ 0 w 18"/>
                <a:gd name="T13" fmla="*/ 13 h 20"/>
                <a:gd name="T14" fmla="*/ 0 w 18"/>
                <a:gd name="T15" fmla="*/ 15 h 20"/>
                <a:gd name="T16" fmla="*/ 0 w 18"/>
                <a:gd name="T17" fmla="*/ 16 h 20"/>
                <a:gd name="T18" fmla="*/ 2 w 18"/>
                <a:gd name="T19" fmla="*/ 17 h 20"/>
                <a:gd name="T20" fmla="*/ 2 w 18"/>
                <a:gd name="T21" fmla="*/ 17 h 20"/>
                <a:gd name="T22" fmla="*/ 2 w 18"/>
                <a:gd name="T23" fmla="*/ 19 h 20"/>
                <a:gd name="T24" fmla="*/ 4 w 18"/>
                <a:gd name="T25" fmla="*/ 20 h 20"/>
                <a:gd name="T26" fmla="*/ 18 w 18"/>
                <a:gd name="T27" fmla="*/ 0 h 20"/>
                <a:gd name="T28" fmla="*/ 16 w 18"/>
                <a:gd name="T29" fmla="*/ 0 h 20"/>
                <a:gd name="T30" fmla="*/ 16 w 18"/>
                <a:gd name="T31" fmla="*/ 0 h 20"/>
                <a:gd name="T32" fmla="*/ 14 w 18"/>
                <a:gd name="T33" fmla="*/ 0 h 20"/>
                <a:gd name="T34" fmla="*/ 12 w 18"/>
                <a:gd name="T35" fmla="*/ 0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8"/>
                <a:gd name="T55" fmla="*/ 0 h 20"/>
                <a:gd name="T56" fmla="*/ 18 w 18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8" h="20">
                  <a:moveTo>
                    <a:pt x="12" y="0"/>
                  </a:moveTo>
                  <a:lnTo>
                    <a:pt x="10" y="1"/>
                  </a:lnTo>
                  <a:lnTo>
                    <a:pt x="6" y="2"/>
                  </a:lnTo>
                  <a:lnTo>
                    <a:pt x="4" y="5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2" y="17"/>
                  </a:lnTo>
                  <a:lnTo>
                    <a:pt x="2" y="19"/>
                  </a:lnTo>
                  <a:lnTo>
                    <a:pt x="4" y="2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5" name="Freeform 62"/>
            <p:cNvSpPr>
              <a:spLocks/>
            </p:cNvSpPr>
            <p:nvPr/>
          </p:nvSpPr>
          <p:spPr bwMode="auto">
            <a:xfrm>
              <a:off x="4566" y="2144"/>
              <a:ext cx="54" cy="46"/>
            </a:xfrm>
            <a:custGeom>
              <a:avLst/>
              <a:gdLst>
                <a:gd name="T0" fmla="*/ 32 w 54"/>
                <a:gd name="T1" fmla="*/ 0 h 46"/>
                <a:gd name="T2" fmla="*/ 38 w 54"/>
                <a:gd name="T3" fmla="*/ 4 h 46"/>
                <a:gd name="T4" fmla="*/ 44 w 54"/>
                <a:gd name="T5" fmla="*/ 7 h 46"/>
                <a:gd name="T6" fmla="*/ 48 w 54"/>
                <a:gd name="T7" fmla="*/ 9 h 46"/>
                <a:gd name="T8" fmla="*/ 50 w 54"/>
                <a:gd name="T9" fmla="*/ 12 h 46"/>
                <a:gd name="T10" fmla="*/ 52 w 54"/>
                <a:gd name="T11" fmla="*/ 17 h 46"/>
                <a:gd name="T12" fmla="*/ 54 w 54"/>
                <a:gd name="T13" fmla="*/ 22 h 46"/>
                <a:gd name="T14" fmla="*/ 52 w 54"/>
                <a:gd name="T15" fmla="*/ 27 h 46"/>
                <a:gd name="T16" fmla="*/ 50 w 54"/>
                <a:gd name="T17" fmla="*/ 32 h 46"/>
                <a:gd name="T18" fmla="*/ 48 w 54"/>
                <a:gd name="T19" fmla="*/ 35 h 46"/>
                <a:gd name="T20" fmla="*/ 44 w 54"/>
                <a:gd name="T21" fmla="*/ 38 h 46"/>
                <a:gd name="T22" fmla="*/ 42 w 54"/>
                <a:gd name="T23" fmla="*/ 40 h 46"/>
                <a:gd name="T24" fmla="*/ 38 w 54"/>
                <a:gd name="T25" fmla="*/ 43 h 46"/>
                <a:gd name="T26" fmla="*/ 30 w 54"/>
                <a:gd name="T27" fmla="*/ 46 h 46"/>
                <a:gd name="T28" fmla="*/ 22 w 54"/>
                <a:gd name="T29" fmla="*/ 46 h 46"/>
                <a:gd name="T30" fmla="*/ 12 w 54"/>
                <a:gd name="T31" fmla="*/ 46 h 46"/>
                <a:gd name="T32" fmla="*/ 0 w 54"/>
                <a:gd name="T33" fmla="*/ 43 h 46"/>
                <a:gd name="T34" fmla="*/ 32 w 54"/>
                <a:gd name="T35" fmla="*/ 0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54"/>
                <a:gd name="T55" fmla="*/ 0 h 46"/>
                <a:gd name="T56" fmla="*/ 54 w 54"/>
                <a:gd name="T57" fmla="*/ 46 h 4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54" h="46">
                  <a:moveTo>
                    <a:pt x="32" y="0"/>
                  </a:moveTo>
                  <a:lnTo>
                    <a:pt x="38" y="4"/>
                  </a:lnTo>
                  <a:lnTo>
                    <a:pt x="44" y="7"/>
                  </a:lnTo>
                  <a:lnTo>
                    <a:pt x="48" y="9"/>
                  </a:lnTo>
                  <a:lnTo>
                    <a:pt x="50" y="12"/>
                  </a:lnTo>
                  <a:lnTo>
                    <a:pt x="52" y="17"/>
                  </a:lnTo>
                  <a:lnTo>
                    <a:pt x="54" y="22"/>
                  </a:lnTo>
                  <a:lnTo>
                    <a:pt x="52" y="27"/>
                  </a:lnTo>
                  <a:lnTo>
                    <a:pt x="50" y="32"/>
                  </a:lnTo>
                  <a:lnTo>
                    <a:pt x="48" y="35"/>
                  </a:lnTo>
                  <a:lnTo>
                    <a:pt x="44" y="38"/>
                  </a:lnTo>
                  <a:lnTo>
                    <a:pt x="42" y="40"/>
                  </a:lnTo>
                  <a:lnTo>
                    <a:pt x="38" y="43"/>
                  </a:lnTo>
                  <a:lnTo>
                    <a:pt x="30" y="46"/>
                  </a:lnTo>
                  <a:lnTo>
                    <a:pt x="22" y="46"/>
                  </a:lnTo>
                  <a:lnTo>
                    <a:pt x="12" y="46"/>
                  </a:lnTo>
                  <a:lnTo>
                    <a:pt x="0" y="4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6" name="Freeform 63"/>
            <p:cNvSpPr>
              <a:spLocks/>
            </p:cNvSpPr>
            <p:nvPr/>
          </p:nvSpPr>
          <p:spPr bwMode="auto">
            <a:xfrm>
              <a:off x="4584" y="2157"/>
              <a:ext cx="24" cy="25"/>
            </a:xfrm>
            <a:custGeom>
              <a:avLst/>
              <a:gdLst>
                <a:gd name="T0" fmla="*/ 22 w 24"/>
                <a:gd name="T1" fmla="*/ 3 h 25"/>
                <a:gd name="T2" fmla="*/ 20 w 24"/>
                <a:gd name="T3" fmla="*/ 3 h 25"/>
                <a:gd name="T4" fmla="*/ 20 w 24"/>
                <a:gd name="T5" fmla="*/ 2 h 25"/>
                <a:gd name="T6" fmla="*/ 20 w 24"/>
                <a:gd name="T7" fmla="*/ 2 h 25"/>
                <a:gd name="T8" fmla="*/ 18 w 24"/>
                <a:gd name="T9" fmla="*/ 0 h 25"/>
                <a:gd name="T10" fmla="*/ 0 w 24"/>
                <a:gd name="T11" fmla="*/ 25 h 25"/>
                <a:gd name="T12" fmla="*/ 4 w 24"/>
                <a:gd name="T13" fmla="*/ 25 h 25"/>
                <a:gd name="T14" fmla="*/ 8 w 24"/>
                <a:gd name="T15" fmla="*/ 25 h 25"/>
                <a:gd name="T16" fmla="*/ 10 w 24"/>
                <a:gd name="T17" fmla="*/ 25 h 25"/>
                <a:gd name="T18" fmla="*/ 12 w 24"/>
                <a:gd name="T19" fmla="*/ 23 h 25"/>
                <a:gd name="T20" fmla="*/ 14 w 24"/>
                <a:gd name="T21" fmla="*/ 22 h 25"/>
                <a:gd name="T22" fmla="*/ 18 w 24"/>
                <a:gd name="T23" fmla="*/ 21 h 25"/>
                <a:gd name="T24" fmla="*/ 20 w 24"/>
                <a:gd name="T25" fmla="*/ 18 h 25"/>
                <a:gd name="T26" fmla="*/ 22 w 24"/>
                <a:gd name="T27" fmla="*/ 15 h 25"/>
                <a:gd name="T28" fmla="*/ 24 w 24"/>
                <a:gd name="T29" fmla="*/ 13 h 25"/>
                <a:gd name="T30" fmla="*/ 24 w 24"/>
                <a:gd name="T31" fmla="*/ 9 h 25"/>
                <a:gd name="T32" fmla="*/ 24 w 24"/>
                <a:gd name="T33" fmla="*/ 6 h 25"/>
                <a:gd name="T34" fmla="*/ 22 w 24"/>
                <a:gd name="T35" fmla="*/ 3 h 2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4"/>
                <a:gd name="T55" fmla="*/ 0 h 25"/>
                <a:gd name="T56" fmla="*/ 24 w 24"/>
                <a:gd name="T57" fmla="*/ 25 h 2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4" h="25">
                  <a:moveTo>
                    <a:pt x="22" y="3"/>
                  </a:moveTo>
                  <a:lnTo>
                    <a:pt x="20" y="3"/>
                  </a:lnTo>
                  <a:lnTo>
                    <a:pt x="20" y="2"/>
                  </a:lnTo>
                  <a:lnTo>
                    <a:pt x="18" y="0"/>
                  </a:lnTo>
                  <a:lnTo>
                    <a:pt x="0" y="25"/>
                  </a:lnTo>
                  <a:lnTo>
                    <a:pt x="4" y="25"/>
                  </a:lnTo>
                  <a:lnTo>
                    <a:pt x="8" y="25"/>
                  </a:lnTo>
                  <a:lnTo>
                    <a:pt x="10" y="25"/>
                  </a:lnTo>
                  <a:lnTo>
                    <a:pt x="12" y="23"/>
                  </a:lnTo>
                  <a:lnTo>
                    <a:pt x="14" y="22"/>
                  </a:lnTo>
                  <a:lnTo>
                    <a:pt x="18" y="21"/>
                  </a:lnTo>
                  <a:lnTo>
                    <a:pt x="20" y="18"/>
                  </a:lnTo>
                  <a:lnTo>
                    <a:pt x="22" y="15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4" y="6"/>
                  </a:lnTo>
                  <a:lnTo>
                    <a:pt x="22" y="3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7" name="Freeform 64"/>
            <p:cNvSpPr>
              <a:spLocks/>
            </p:cNvSpPr>
            <p:nvPr/>
          </p:nvSpPr>
          <p:spPr bwMode="auto">
            <a:xfrm>
              <a:off x="4578" y="2080"/>
              <a:ext cx="48" cy="42"/>
            </a:xfrm>
            <a:custGeom>
              <a:avLst/>
              <a:gdLst>
                <a:gd name="T0" fmla="*/ 20 w 48"/>
                <a:gd name="T1" fmla="*/ 2 h 42"/>
                <a:gd name="T2" fmla="*/ 26 w 48"/>
                <a:gd name="T3" fmla="*/ 0 h 42"/>
                <a:gd name="T4" fmla="*/ 34 w 48"/>
                <a:gd name="T5" fmla="*/ 0 h 42"/>
                <a:gd name="T6" fmla="*/ 40 w 48"/>
                <a:gd name="T7" fmla="*/ 0 h 42"/>
                <a:gd name="T8" fmla="*/ 48 w 48"/>
                <a:gd name="T9" fmla="*/ 3 h 42"/>
                <a:gd name="T10" fmla="*/ 20 w 48"/>
                <a:gd name="T11" fmla="*/ 42 h 42"/>
                <a:gd name="T12" fmla="*/ 14 w 48"/>
                <a:gd name="T13" fmla="*/ 40 h 42"/>
                <a:gd name="T14" fmla="*/ 10 w 48"/>
                <a:gd name="T15" fmla="*/ 36 h 42"/>
                <a:gd name="T16" fmla="*/ 6 w 48"/>
                <a:gd name="T17" fmla="*/ 31 h 42"/>
                <a:gd name="T18" fmla="*/ 2 w 48"/>
                <a:gd name="T19" fmla="*/ 29 h 42"/>
                <a:gd name="T20" fmla="*/ 0 w 48"/>
                <a:gd name="T21" fmla="*/ 25 h 42"/>
                <a:gd name="T22" fmla="*/ 0 w 48"/>
                <a:gd name="T23" fmla="*/ 21 h 42"/>
                <a:gd name="T24" fmla="*/ 2 w 48"/>
                <a:gd name="T25" fmla="*/ 17 h 42"/>
                <a:gd name="T26" fmla="*/ 4 w 48"/>
                <a:gd name="T27" fmla="*/ 13 h 42"/>
                <a:gd name="T28" fmla="*/ 8 w 48"/>
                <a:gd name="T29" fmla="*/ 10 h 42"/>
                <a:gd name="T30" fmla="*/ 10 w 48"/>
                <a:gd name="T31" fmla="*/ 7 h 42"/>
                <a:gd name="T32" fmla="*/ 14 w 48"/>
                <a:gd name="T33" fmla="*/ 4 h 42"/>
                <a:gd name="T34" fmla="*/ 20 w 48"/>
                <a:gd name="T35" fmla="*/ 2 h 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"/>
                <a:gd name="T55" fmla="*/ 0 h 42"/>
                <a:gd name="T56" fmla="*/ 48 w 48"/>
                <a:gd name="T57" fmla="*/ 42 h 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" h="42">
                  <a:moveTo>
                    <a:pt x="20" y="2"/>
                  </a:moveTo>
                  <a:lnTo>
                    <a:pt x="26" y="0"/>
                  </a:lnTo>
                  <a:lnTo>
                    <a:pt x="34" y="0"/>
                  </a:lnTo>
                  <a:lnTo>
                    <a:pt x="40" y="0"/>
                  </a:lnTo>
                  <a:lnTo>
                    <a:pt x="48" y="3"/>
                  </a:lnTo>
                  <a:lnTo>
                    <a:pt x="20" y="42"/>
                  </a:lnTo>
                  <a:lnTo>
                    <a:pt x="14" y="40"/>
                  </a:lnTo>
                  <a:lnTo>
                    <a:pt x="10" y="36"/>
                  </a:lnTo>
                  <a:lnTo>
                    <a:pt x="6" y="31"/>
                  </a:lnTo>
                  <a:lnTo>
                    <a:pt x="2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2" y="17"/>
                  </a:lnTo>
                  <a:lnTo>
                    <a:pt x="4" y="13"/>
                  </a:lnTo>
                  <a:lnTo>
                    <a:pt x="8" y="10"/>
                  </a:lnTo>
                  <a:lnTo>
                    <a:pt x="10" y="7"/>
                  </a:lnTo>
                  <a:lnTo>
                    <a:pt x="14" y="4"/>
                  </a:lnTo>
                  <a:lnTo>
                    <a:pt x="20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8" name="Freeform 65"/>
            <p:cNvSpPr>
              <a:spLocks/>
            </p:cNvSpPr>
            <p:nvPr/>
          </p:nvSpPr>
          <p:spPr bwMode="auto">
            <a:xfrm>
              <a:off x="4590" y="2088"/>
              <a:ext cx="20" cy="21"/>
            </a:xfrm>
            <a:custGeom>
              <a:avLst/>
              <a:gdLst>
                <a:gd name="T0" fmla="*/ 14 w 20"/>
                <a:gd name="T1" fmla="*/ 0 h 21"/>
                <a:gd name="T2" fmla="*/ 10 w 20"/>
                <a:gd name="T3" fmla="*/ 2 h 21"/>
                <a:gd name="T4" fmla="*/ 6 w 20"/>
                <a:gd name="T5" fmla="*/ 5 h 21"/>
                <a:gd name="T6" fmla="*/ 4 w 20"/>
                <a:gd name="T7" fmla="*/ 6 h 21"/>
                <a:gd name="T8" fmla="*/ 2 w 20"/>
                <a:gd name="T9" fmla="*/ 9 h 21"/>
                <a:gd name="T10" fmla="*/ 0 w 20"/>
                <a:gd name="T11" fmla="*/ 11 h 21"/>
                <a:gd name="T12" fmla="*/ 0 w 20"/>
                <a:gd name="T13" fmla="*/ 14 h 21"/>
                <a:gd name="T14" fmla="*/ 0 w 20"/>
                <a:gd name="T15" fmla="*/ 15 h 21"/>
                <a:gd name="T16" fmla="*/ 2 w 20"/>
                <a:gd name="T17" fmla="*/ 17 h 21"/>
                <a:gd name="T18" fmla="*/ 2 w 20"/>
                <a:gd name="T19" fmla="*/ 18 h 21"/>
                <a:gd name="T20" fmla="*/ 4 w 20"/>
                <a:gd name="T21" fmla="*/ 18 h 21"/>
                <a:gd name="T22" fmla="*/ 4 w 20"/>
                <a:gd name="T23" fmla="*/ 19 h 21"/>
                <a:gd name="T24" fmla="*/ 4 w 20"/>
                <a:gd name="T25" fmla="*/ 21 h 21"/>
                <a:gd name="T26" fmla="*/ 20 w 20"/>
                <a:gd name="T27" fmla="*/ 0 h 21"/>
                <a:gd name="T28" fmla="*/ 18 w 20"/>
                <a:gd name="T29" fmla="*/ 0 h 21"/>
                <a:gd name="T30" fmla="*/ 18 w 20"/>
                <a:gd name="T31" fmla="*/ 0 h 21"/>
                <a:gd name="T32" fmla="*/ 16 w 20"/>
                <a:gd name="T33" fmla="*/ 0 h 21"/>
                <a:gd name="T34" fmla="*/ 14 w 20"/>
                <a:gd name="T35" fmla="*/ 0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0"/>
                <a:gd name="T55" fmla="*/ 0 h 21"/>
                <a:gd name="T56" fmla="*/ 20 w 20"/>
                <a:gd name="T57" fmla="*/ 21 h 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0" h="21">
                  <a:moveTo>
                    <a:pt x="14" y="0"/>
                  </a:moveTo>
                  <a:lnTo>
                    <a:pt x="10" y="2"/>
                  </a:lnTo>
                  <a:lnTo>
                    <a:pt x="6" y="5"/>
                  </a:lnTo>
                  <a:lnTo>
                    <a:pt x="4" y="6"/>
                  </a:lnTo>
                  <a:lnTo>
                    <a:pt x="2" y="9"/>
                  </a:lnTo>
                  <a:lnTo>
                    <a:pt x="0" y="11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4" y="19"/>
                  </a:lnTo>
                  <a:lnTo>
                    <a:pt x="4" y="21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7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39" name="Freeform 66"/>
            <p:cNvSpPr>
              <a:spLocks/>
            </p:cNvSpPr>
            <p:nvPr/>
          </p:nvSpPr>
          <p:spPr bwMode="auto">
            <a:xfrm>
              <a:off x="4240" y="1961"/>
              <a:ext cx="214" cy="200"/>
            </a:xfrm>
            <a:custGeom>
              <a:avLst/>
              <a:gdLst>
                <a:gd name="T0" fmla="*/ 24 w 214"/>
                <a:gd name="T1" fmla="*/ 73 h 200"/>
                <a:gd name="T2" fmla="*/ 34 w 214"/>
                <a:gd name="T3" fmla="*/ 61 h 200"/>
                <a:gd name="T4" fmla="*/ 44 w 214"/>
                <a:gd name="T5" fmla="*/ 49 h 200"/>
                <a:gd name="T6" fmla="*/ 56 w 214"/>
                <a:gd name="T7" fmla="*/ 38 h 200"/>
                <a:gd name="T8" fmla="*/ 68 w 214"/>
                <a:gd name="T9" fmla="*/ 27 h 200"/>
                <a:gd name="T10" fmla="*/ 82 w 214"/>
                <a:gd name="T11" fmla="*/ 19 h 200"/>
                <a:gd name="T12" fmla="*/ 96 w 214"/>
                <a:gd name="T13" fmla="*/ 13 h 200"/>
                <a:gd name="T14" fmla="*/ 110 w 214"/>
                <a:gd name="T15" fmla="*/ 7 h 200"/>
                <a:gd name="T16" fmla="*/ 124 w 214"/>
                <a:gd name="T17" fmla="*/ 3 h 200"/>
                <a:gd name="T18" fmla="*/ 138 w 214"/>
                <a:gd name="T19" fmla="*/ 0 h 200"/>
                <a:gd name="T20" fmla="*/ 150 w 214"/>
                <a:gd name="T21" fmla="*/ 0 h 200"/>
                <a:gd name="T22" fmla="*/ 164 w 214"/>
                <a:gd name="T23" fmla="*/ 0 h 200"/>
                <a:gd name="T24" fmla="*/ 176 w 214"/>
                <a:gd name="T25" fmla="*/ 3 h 200"/>
                <a:gd name="T26" fmla="*/ 186 w 214"/>
                <a:gd name="T27" fmla="*/ 9 h 200"/>
                <a:gd name="T28" fmla="*/ 196 w 214"/>
                <a:gd name="T29" fmla="*/ 14 h 200"/>
                <a:gd name="T30" fmla="*/ 202 w 214"/>
                <a:gd name="T31" fmla="*/ 22 h 200"/>
                <a:gd name="T32" fmla="*/ 208 w 214"/>
                <a:gd name="T33" fmla="*/ 30 h 200"/>
                <a:gd name="T34" fmla="*/ 214 w 214"/>
                <a:gd name="T35" fmla="*/ 52 h 200"/>
                <a:gd name="T36" fmla="*/ 214 w 214"/>
                <a:gd name="T37" fmla="*/ 75 h 200"/>
                <a:gd name="T38" fmla="*/ 204 w 214"/>
                <a:gd name="T39" fmla="*/ 100 h 200"/>
                <a:gd name="T40" fmla="*/ 190 w 214"/>
                <a:gd name="T41" fmla="*/ 127 h 200"/>
                <a:gd name="T42" fmla="*/ 174 w 214"/>
                <a:gd name="T43" fmla="*/ 146 h 200"/>
                <a:gd name="T44" fmla="*/ 156 w 214"/>
                <a:gd name="T45" fmla="*/ 163 h 200"/>
                <a:gd name="T46" fmla="*/ 138 w 214"/>
                <a:gd name="T47" fmla="*/ 176 h 200"/>
                <a:gd name="T48" fmla="*/ 118 w 214"/>
                <a:gd name="T49" fmla="*/ 187 h 200"/>
                <a:gd name="T50" fmla="*/ 98 w 214"/>
                <a:gd name="T51" fmla="*/ 195 h 200"/>
                <a:gd name="T52" fmla="*/ 76 w 214"/>
                <a:gd name="T53" fmla="*/ 199 h 200"/>
                <a:gd name="T54" fmla="*/ 56 w 214"/>
                <a:gd name="T55" fmla="*/ 200 h 200"/>
                <a:gd name="T56" fmla="*/ 38 w 214"/>
                <a:gd name="T57" fmla="*/ 196 h 200"/>
                <a:gd name="T58" fmla="*/ 28 w 214"/>
                <a:gd name="T59" fmla="*/ 191 h 200"/>
                <a:gd name="T60" fmla="*/ 20 w 214"/>
                <a:gd name="T61" fmla="*/ 186 h 200"/>
                <a:gd name="T62" fmla="*/ 12 w 214"/>
                <a:gd name="T63" fmla="*/ 177 h 200"/>
                <a:gd name="T64" fmla="*/ 6 w 214"/>
                <a:gd name="T65" fmla="*/ 169 h 200"/>
                <a:gd name="T66" fmla="*/ 0 w 214"/>
                <a:gd name="T67" fmla="*/ 148 h 200"/>
                <a:gd name="T68" fmla="*/ 0 w 214"/>
                <a:gd name="T69" fmla="*/ 125 h 200"/>
                <a:gd name="T70" fmla="*/ 10 w 214"/>
                <a:gd name="T71" fmla="*/ 99 h 200"/>
                <a:gd name="T72" fmla="*/ 24 w 214"/>
                <a:gd name="T73" fmla="*/ 73 h 20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14"/>
                <a:gd name="T112" fmla="*/ 0 h 200"/>
                <a:gd name="T113" fmla="*/ 214 w 214"/>
                <a:gd name="T114" fmla="*/ 200 h 20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14" h="200">
                  <a:moveTo>
                    <a:pt x="24" y="73"/>
                  </a:moveTo>
                  <a:lnTo>
                    <a:pt x="34" y="61"/>
                  </a:lnTo>
                  <a:lnTo>
                    <a:pt x="44" y="49"/>
                  </a:lnTo>
                  <a:lnTo>
                    <a:pt x="56" y="38"/>
                  </a:lnTo>
                  <a:lnTo>
                    <a:pt x="68" y="27"/>
                  </a:lnTo>
                  <a:lnTo>
                    <a:pt x="82" y="19"/>
                  </a:lnTo>
                  <a:lnTo>
                    <a:pt x="96" y="13"/>
                  </a:lnTo>
                  <a:lnTo>
                    <a:pt x="110" y="7"/>
                  </a:lnTo>
                  <a:lnTo>
                    <a:pt x="124" y="3"/>
                  </a:lnTo>
                  <a:lnTo>
                    <a:pt x="138" y="0"/>
                  </a:lnTo>
                  <a:lnTo>
                    <a:pt x="150" y="0"/>
                  </a:lnTo>
                  <a:lnTo>
                    <a:pt x="164" y="0"/>
                  </a:lnTo>
                  <a:lnTo>
                    <a:pt x="176" y="3"/>
                  </a:lnTo>
                  <a:lnTo>
                    <a:pt x="186" y="9"/>
                  </a:lnTo>
                  <a:lnTo>
                    <a:pt x="196" y="14"/>
                  </a:lnTo>
                  <a:lnTo>
                    <a:pt x="202" y="22"/>
                  </a:lnTo>
                  <a:lnTo>
                    <a:pt x="208" y="30"/>
                  </a:lnTo>
                  <a:lnTo>
                    <a:pt x="214" y="52"/>
                  </a:lnTo>
                  <a:lnTo>
                    <a:pt x="214" y="75"/>
                  </a:lnTo>
                  <a:lnTo>
                    <a:pt x="204" y="100"/>
                  </a:lnTo>
                  <a:lnTo>
                    <a:pt x="190" y="127"/>
                  </a:lnTo>
                  <a:lnTo>
                    <a:pt x="174" y="146"/>
                  </a:lnTo>
                  <a:lnTo>
                    <a:pt x="156" y="163"/>
                  </a:lnTo>
                  <a:lnTo>
                    <a:pt x="138" y="176"/>
                  </a:lnTo>
                  <a:lnTo>
                    <a:pt x="118" y="187"/>
                  </a:lnTo>
                  <a:lnTo>
                    <a:pt x="98" y="195"/>
                  </a:lnTo>
                  <a:lnTo>
                    <a:pt x="76" y="199"/>
                  </a:lnTo>
                  <a:lnTo>
                    <a:pt x="56" y="200"/>
                  </a:lnTo>
                  <a:lnTo>
                    <a:pt x="38" y="196"/>
                  </a:lnTo>
                  <a:lnTo>
                    <a:pt x="28" y="191"/>
                  </a:lnTo>
                  <a:lnTo>
                    <a:pt x="20" y="186"/>
                  </a:lnTo>
                  <a:lnTo>
                    <a:pt x="12" y="177"/>
                  </a:lnTo>
                  <a:lnTo>
                    <a:pt x="6" y="169"/>
                  </a:lnTo>
                  <a:lnTo>
                    <a:pt x="0" y="148"/>
                  </a:lnTo>
                  <a:lnTo>
                    <a:pt x="0" y="125"/>
                  </a:lnTo>
                  <a:lnTo>
                    <a:pt x="10" y="99"/>
                  </a:lnTo>
                  <a:lnTo>
                    <a:pt x="24" y="7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0" name="Freeform 67"/>
            <p:cNvSpPr>
              <a:spLocks/>
            </p:cNvSpPr>
            <p:nvPr/>
          </p:nvSpPr>
          <p:spPr bwMode="auto">
            <a:xfrm>
              <a:off x="4252" y="1970"/>
              <a:ext cx="190" cy="182"/>
            </a:xfrm>
            <a:custGeom>
              <a:avLst/>
              <a:gdLst>
                <a:gd name="T0" fmla="*/ 32 w 190"/>
                <a:gd name="T1" fmla="*/ 179 h 182"/>
                <a:gd name="T2" fmla="*/ 48 w 190"/>
                <a:gd name="T3" fmla="*/ 182 h 182"/>
                <a:gd name="T4" fmla="*/ 66 w 190"/>
                <a:gd name="T5" fmla="*/ 182 h 182"/>
                <a:gd name="T6" fmla="*/ 84 w 190"/>
                <a:gd name="T7" fmla="*/ 178 h 182"/>
                <a:gd name="T8" fmla="*/ 102 w 190"/>
                <a:gd name="T9" fmla="*/ 170 h 182"/>
                <a:gd name="T10" fmla="*/ 120 w 190"/>
                <a:gd name="T11" fmla="*/ 160 h 182"/>
                <a:gd name="T12" fmla="*/ 138 w 190"/>
                <a:gd name="T13" fmla="*/ 147 h 182"/>
                <a:gd name="T14" fmla="*/ 154 w 190"/>
                <a:gd name="T15" fmla="*/ 132 h 182"/>
                <a:gd name="T16" fmla="*/ 168 w 190"/>
                <a:gd name="T17" fmla="*/ 114 h 182"/>
                <a:gd name="T18" fmla="*/ 186 w 190"/>
                <a:gd name="T19" fmla="*/ 78 h 182"/>
                <a:gd name="T20" fmla="*/ 190 w 190"/>
                <a:gd name="T21" fmla="*/ 44 h 182"/>
                <a:gd name="T22" fmla="*/ 182 w 190"/>
                <a:gd name="T23" fmla="*/ 18 h 182"/>
                <a:gd name="T24" fmla="*/ 158 w 190"/>
                <a:gd name="T25" fmla="*/ 2 h 182"/>
                <a:gd name="T26" fmla="*/ 142 w 190"/>
                <a:gd name="T27" fmla="*/ 0 h 182"/>
                <a:gd name="T28" fmla="*/ 124 w 190"/>
                <a:gd name="T29" fmla="*/ 0 h 182"/>
                <a:gd name="T30" fmla="*/ 106 w 190"/>
                <a:gd name="T31" fmla="*/ 4 h 182"/>
                <a:gd name="T32" fmla="*/ 88 w 190"/>
                <a:gd name="T33" fmla="*/ 12 h 182"/>
                <a:gd name="T34" fmla="*/ 70 w 190"/>
                <a:gd name="T35" fmla="*/ 21 h 182"/>
                <a:gd name="T36" fmla="*/ 52 w 190"/>
                <a:gd name="T37" fmla="*/ 35 h 182"/>
                <a:gd name="T38" fmla="*/ 36 w 190"/>
                <a:gd name="T39" fmla="*/ 50 h 182"/>
                <a:gd name="T40" fmla="*/ 22 w 190"/>
                <a:gd name="T41" fmla="*/ 67 h 182"/>
                <a:gd name="T42" fmla="*/ 4 w 190"/>
                <a:gd name="T43" fmla="*/ 104 h 182"/>
                <a:gd name="T44" fmla="*/ 0 w 190"/>
                <a:gd name="T45" fmla="*/ 137 h 182"/>
                <a:gd name="T46" fmla="*/ 8 w 190"/>
                <a:gd name="T47" fmla="*/ 163 h 182"/>
                <a:gd name="T48" fmla="*/ 32 w 190"/>
                <a:gd name="T49" fmla="*/ 179 h 1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0"/>
                <a:gd name="T76" fmla="*/ 0 h 182"/>
                <a:gd name="T77" fmla="*/ 190 w 190"/>
                <a:gd name="T78" fmla="*/ 182 h 1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0" h="182">
                  <a:moveTo>
                    <a:pt x="32" y="179"/>
                  </a:moveTo>
                  <a:lnTo>
                    <a:pt x="48" y="182"/>
                  </a:lnTo>
                  <a:lnTo>
                    <a:pt x="66" y="182"/>
                  </a:lnTo>
                  <a:lnTo>
                    <a:pt x="84" y="178"/>
                  </a:lnTo>
                  <a:lnTo>
                    <a:pt x="102" y="170"/>
                  </a:lnTo>
                  <a:lnTo>
                    <a:pt x="120" y="160"/>
                  </a:lnTo>
                  <a:lnTo>
                    <a:pt x="138" y="147"/>
                  </a:lnTo>
                  <a:lnTo>
                    <a:pt x="154" y="132"/>
                  </a:lnTo>
                  <a:lnTo>
                    <a:pt x="168" y="114"/>
                  </a:lnTo>
                  <a:lnTo>
                    <a:pt x="186" y="78"/>
                  </a:lnTo>
                  <a:lnTo>
                    <a:pt x="190" y="44"/>
                  </a:lnTo>
                  <a:lnTo>
                    <a:pt x="182" y="18"/>
                  </a:lnTo>
                  <a:lnTo>
                    <a:pt x="158" y="2"/>
                  </a:lnTo>
                  <a:lnTo>
                    <a:pt x="142" y="0"/>
                  </a:lnTo>
                  <a:lnTo>
                    <a:pt x="124" y="0"/>
                  </a:lnTo>
                  <a:lnTo>
                    <a:pt x="106" y="4"/>
                  </a:lnTo>
                  <a:lnTo>
                    <a:pt x="88" y="12"/>
                  </a:lnTo>
                  <a:lnTo>
                    <a:pt x="70" y="21"/>
                  </a:lnTo>
                  <a:lnTo>
                    <a:pt x="52" y="35"/>
                  </a:lnTo>
                  <a:lnTo>
                    <a:pt x="36" y="50"/>
                  </a:lnTo>
                  <a:lnTo>
                    <a:pt x="22" y="67"/>
                  </a:lnTo>
                  <a:lnTo>
                    <a:pt x="4" y="104"/>
                  </a:lnTo>
                  <a:lnTo>
                    <a:pt x="0" y="137"/>
                  </a:lnTo>
                  <a:lnTo>
                    <a:pt x="8" y="163"/>
                  </a:lnTo>
                  <a:lnTo>
                    <a:pt x="32" y="179"/>
                  </a:lnTo>
                  <a:close/>
                </a:path>
              </a:pathLst>
            </a:custGeom>
            <a:solidFill>
              <a:srgbClr val="3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1" name="Freeform 68"/>
            <p:cNvSpPr>
              <a:spLocks/>
            </p:cNvSpPr>
            <p:nvPr/>
          </p:nvSpPr>
          <p:spPr bwMode="auto">
            <a:xfrm>
              <a:off x="3905" y="2014"/>
              <a:ext cx="226" cy="153"/>
            </a:xfrm>
            <a:custGeom>
              <a:avLst/>
              <a:gdLst>
                <a:gd name="T0" fmla="*/ 0 w 226"/>
                <a:gd name="T1" fmla="*/ 77 h 153"/>
                <a:gd name="T2" fmla="*/ 2 w 226"/>
                <a:gd name="T3" fmla="*/ 62 h 153"/>
                <a:gd name="T4" fmla="*/ 8 w 226"/>
                <a:gd name="T5" fmla="*/ 47 h 153"/>
                <a:gd name="T6" fmla="*/ 18 w 226"/>
                <a:gd name="T7" fmla="*/ 34 h 153"/>
                <a:gd name="T8" fmla="*/ 32 w 226"/>
                <a:gd name="T9" fmla="*/ 23 h 153"/>
                <a:gd name="T10" fmla="*/ 40 w 226"/>
                <a:gd name="T11" fmla="*/ 18 h 153"/>
                <a:gd name="T12" fmla="*/ 50 w 226"/>
                <a:gd name="T13" fmla="*/ 14 h 153"/>
                <a:gd name="T14" fmla="*/ 60 w 226"/>
                <a:gd name="T15" fmla="*/ 10 h 153"/>
                <a:gd name="T16" fmla="*/ 70 w 226"/>
                <a:gd name="T17" fmla="*/ 6 h 153"/>
                <a:gd name="T18" fmla="*/ 80 w 226"/>
                <a:gd name="T19" fmla="*/ 3 h 153"/>
                <a:gd name="T20" fmla="*/ 90 w 226"/>
                <a:gd name="T21" fmla="*/ 2 h 153"/>
                <a:gd name="T22" fmla="*/ 100 w 226"/>
                <a:gd name="T23" fmla="*/ 0 h 153"/>
                <a:gd name="T24" fmla="*/ 112 w 226"/>
                <a:gd name="T25" fmla="*/ 0 h 153"/>
                <a:gd name="T26" fmla="*/ 124 w 226"/>
                <a:gd name="T27" fmla="*/ 0 h 153"/>
                <a:gd name="T28" fmla="*/ 134 w 226"/>
                <a:gd name="T29" fmla="*/ 2 h 153"/>
                <a:gd name="T30" fmla="*/ 144 w 226"/>
                <a:gd name="T31" fmla="*/ 3 h 153"/>
                <a:gd name="T32" fmla="*/ 156 w 226"/>
                <a:gd name="T33" fmla="*/ 6 h 153"/>
                <a:gd name="T34" fmla="*/ 164 w 226"/>
                <a:gd name="T35" fmla="*/ 10 h 153"/>
                <a:gd name="T36" fmla="*/ 174 w 226"/>
                <a:gd name="T37" fmla="*/ 14 h 153"/>
                <a:gd name="T38" fmla="*/ 184 w 226"/>
                <a:gd name="T39" fmla="*/ 18 h 153"/>
                <a:gd name="T40" fmla="*/ 192 w 226"/>
                <a:gd name="T41" fmla="*/ 23 h 153"/>
                <a:gd name="T42" fmla="*/ 206 w 226"/>
                <a:gd name="T43" fmla="*/ 34 h 153"/>
                <a:gd name="T44" fmla="*/ 218 w 226"/>
                <a:gd name="T45" fmla="*/ 47 h 153"/>
                <a:gd name="T46" fmla="*/ 224 w 226"/>
                <a:gd name="T47" fmla="*/ 62 h 153"/>
                <a:gd name="T48" fmla="*/ 226 w 226"/>
                <a:gd name="T49" fmla="*/ 77 h 153"/>
                <a:gd name="T50" fmla="*/ 224 w 226"/>
                <a:gd name="T51" fmla="*/ 92 h 153"/>
                <a:gd name="T52" fmla="*/ 216 w 226"/>
                <a:gd name="T53" fmla="*/ 107 h 153"/>
                <a:gd name="T54" fmla="*/ 206 w 226"/>
                <a:gd name="T55" fmla="*/ 119 h 153"/>
                <a:gd name="T56" fmla="*/ 192 w 226"/>
                <a:gd name="T57" fmla="*/ 131 h 153"/>
                <a:gd name="T58" fmla="*/ 176 w 226"/>
                <a:gd name="T59" fmla="*/ 139 h 153"/>
                <a:gd name="T60" fmla="*/ 156 w 226"/>
                <a:gd name="T61" fmla="*/ 147 h 153"/>
                <a:gd name="T62" fmla="*/ 134 w 226"/>
                <a:gd name="T63" fmla="*/ 152 h 153"/>
                <a:gd name="T64" fmla="*/ 112 w 226"/>
                <a:gd name="T65" fmla="*/ 153 h 153"/>
                <a:gd name="T66" fmla="*/ 100 w 226"/>
                <a:gd name="T67" fmla="*/ 153 h 153"/>
                <a:gd name="T68" fmla="*/ 90 w 226"/>
                <a:gd name="T69" fmla="*/ 152 h 153"/>
                <a:gd name="T70" fmla="*/ 80 w 226"/>
                <a:gd name="T71" fmla="*/ 150 h 153"/>
                <a:gd name="T72" fmla="*/ 70 w 226"/>
                <a:gd name="T73" fmla="*/ 147 h 153"/>
                <a:gd name="T74" fmla="*/ 60 w 226"/>
                <a:gd name="T75" fmla="*/ 143 h 153"/>
                <a:gd name="T76" fmla="*/ 50 w 226"/>
                <a:gd name="T77" fmla="*/ 141 h 153"/>
                <a:gd name="T78" fmla="*/ 40 w 226"/>
                <a:gd name="T79" fmla="*/ 137 h 153"/>
                <a:gd name="T80" fmla="*/ 32 w 226"/>
                <a:gd name="T81" fmla="*/ 131 h 153"/>
                <a:gd name="T82" fmla="*/ 18 w 226"/>
                <a:gd name="T83" fmla="*/ 119 h 153"/>
                <a:gd name="T84" fmla="*/ 8 w 226"/>
                <a:gd name="T85" fmla="*/ 106 h 153"/>
                <a:gd name="T86" fmla="*/ 2 w 226"/>
                <a:gd name="T87" fmla="*/ 92 h 153"/>
                <a:gd name="T88" fmla="*/ 0 w 226"/>
                <a:gd name="T89" fmla="*/ 77 h 15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6"/>
                <a:gd name="T136" fmla="*/ 0 h 153"/>
                <a:gd name="T137" fmla="*/ 226 w 226"/>
                <a:gd name="T138" fmla="*/ 153 h 15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6" h="153">
                  <a:moveTo>
                    <a:pt x="0" y="77"/>
                  </a:moveTo>
                  <a:lnTo>
                    <a:pt x="2" y="62"/>
                  </a:lnTo>
                  <a:lnTo>
                    <a:pt x="8" y="47"/>
                  </a:lnTo>
                  <a:lnTo>
                    <a:pt x="18" y="34"/>
                  </a:lnTo>
                  <a:lnTo>
                    <a:pt x="32" y="23"/>
                  </a:lnTo>
                  <a:lnTo>
                    <a:pt x="40" y="18"/>
                  </a:lnTo>
                  <a:lnTo>
                    <a:pt x="50" y="14"/>
                  </a:lnTo>
                  <a:lnTo>
                    <a:pt x="60" y="10"/>
                  </a:lnTo>
                  <a:lnTo>
                    <a:pt x="70" y="6"/>
                  </a:lnTo>
                  <a:lnTo>
                    <a:pt x="80" y="3"/>
                  </a:lnTo>
                  <a:lnTo>
                    <a:pt x="90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4" y="0"/>
                  </a:lnTo>
                  <a:lnTo>
                    <a:pt x="134" y="2"/>
                  </a:lnTo>
                  <a:lnTo>
                    <a:pt x="144" y="3"/>
                  </a:lnTo>
                  <a:lnTo>
                    <a:pt x="156" y="6"/>
                  </a:lnTo>
                  <a:lnTo>
                    <a:pt x="164" y="10"/>
                  </a:lnTo>
                  <a:lnTo>
                    <a:pt x="174" y="14"/>
                  </a:lnTo>
                  <a:lnTo>
                    <a:pt x="184" y="18"/>
                  </a:lnTo>
                  <a:lnTo>
                    <a:pt x="192" y="23"/>
                  </a:lnTo>
                  <a:lnTo>
                    <a:pt x="206" y="34"/>
                  </a:lnTo>
                  <a:lnTo>
                    <a:pt x="218" y="47"/>
                  </a:lnTo>
                  <a:lnTo>
                    <a:pt x="224" y="62"/>
                  </a:lnTo>
                  <a:lnTo>
                    <a:pt x="226" y="77"/>
                  </a:lnTo>
                  <a:lnTo>
                    <a:pt x="224" y="92"/>
                  </a:lnTo>
                  <a:lnTo>
                    <a:pt x="216" y="107"/>
                  </a:lnTo>
                  <a:lnTo>
                    <a:pt x="206" y="119"/>
                  </a:lnTo>
                  <a:lnTo>
                    <a:pt x="192" y="131"/>
                  </a:lnTo>
                  <a:lnTo>
                    <a:pt x="176" y="139"/>
                  </a:lnTo>
                  <a:lnTo>
                    <a:pt x="156" y="147"/>
                  </a:lnTo>
                  <a:lnTo>
                    <a:pt x="134" y="152"/>
                  </a:lnTo>
                  <a:lnTo>
                    <a:pt x="112" y="153"/>
                  </a:lnTo>
                  <a:lnTo>
                    <a:pt x="100" y="153"/>
                  </a:lnTo>
                  <a:lnTo>
                    <a:pt x="90" y="152"/>
                  </a:lnTo>
                  <a:lnTo>
                    <a:pt x="80" y="150"/>
                  </a:lnTo>
                  <a:lnTo>
                    <a:pt x="70" y="147"/>
                  </a:lnTo>
                  <a:lnTo>
                    <a:pt x="60" y="143"/>
                  </a:lnTo>
                  <a:lnTo>
                    <a:pt x="50" y="141"/>
                  </a:lnTo>
                  <a:lnTo>
                    <a:pt x="40" y="137"/>
                  </a:lnTo>
                  <a:lnTo>
                    <a:pt x="32" y="131"/>
                  </a:lnTo>
                  <a:lnTo>
                    <a:pt x="18" y="119"/>
                  </a:lnTo>
                  <a:lnTo>
                    <a:pt x="8" y="106"/>
                  </a:lnTo>
                  <a:lnTo>
                    <a:pt x="2" y="92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2" name="Freeform 69"/>
            <p:cNvSpPr>
              <a:spLocks/>
            </p:cNvSpPr>
            <p:nvPr/>
          </p:nvSpPr>
          <p:spPr bwMode="auto">
            <a:xfrm>
              <a:off x="3915" y="2021"/>
              <a:ext cx="206" cy="139"/>
            </a:xfrm>
            <a:custGeom>
              <a:avLst/>
              <a:gdLst>
                <a:gd name="T0" fmla="*/ 102 w 206"/>
                <a:gd name="T1" fmla="*/ 139 h 139"/>
                <a:gd name="T2" fmla="*/ 124 w 206"/>
                <a:gd name="T3" fmla="*/ 138 h 139"/>
                <a:gd name="T4" fmla="*/ 142 w 206"/>
                <a:gd name="T5" fmla="*/ 134 h 139"/>
                <a:gd name="T6" fmla="*/ 160 w 206"/>
                <a:gd name="T7" fmla="*/ 127 h 139"/>
                <a:gd name="T8" fmla="*/ 176 w 206"/>
                <a:gd name="T9" fmla="*/ 119 h 139"/>
                <a:gd name="T10" fmla="*/ 188 w 206"/>
                <a:gd name="T11" fmla="*/ 108 h 139"/>
                <a:gd name="T12" fmla="*/ 198 w 206"/>
                <a:gd name="T13" fmla="*/ 97 h 139"/>
                <a:gd name="T14" fmla="*/ 204 w 206"/>
                <a:gd name="T15" fmla="*/ 84 h 139"/>
                <a:gd name="T16" fmla="*/ 206 w 206"/>
                <a:gd name="T17" fmla="*/ 70 h 139"/>
                <a:gd name="T18" fmla="*/ 204 w 206"/>
                <a:gd name="T19" fmla="*/ 55 h 139"/>
                <a:gd name="T20" fmla="*/ 198 w 206"/>
                <a:gd name="T21" fmla="*/ 43 h 139"/>
                <a:gd name="T22" fmla="*/ 188 w 206"/>
                <a:gd name="T23" fmla="*/ 31 h 139"/>
                <a:gd name="T24" fmla="*/ 176 w 206"/>
                <a:gd name="T25" fmla="*/ 20 h 139"/>
                <a:gd name="T26" fmla="*/ 160 w 206"/>
                <a:gd name="T27" fmla="*/ 12 h 139"/>
                <a:gd name="T28" fmla="*/ 142 w 206"/>
                <a:gd name="T29" fmla="*/ 5 h 139"/>
                <a:gd name="T30" fmla="*/ 124 w 206"/>
                <a:gd name="T31" fmla="*/ 1 h 139"/>
                <a:gd name="T32" fmla="*/ 102 w 206"/>
                <a:gd name="T33" fmla="*/ 0 h 139"/>
                <a:gd name="T34" fmla="*/ 82 w 206"/>
                <a:gd name="T35" fmla="*/ 1 h 139"/>
                <a:gd name="T36" fmla="*/ 62 w 206"/>
                <a:gd name="T37" fmla="*/ 5 h 139"/>
                <a:gd name="T38" fmla="*/ 46 w 206"/>
                <a:gd name="T39" fmla="*/ 12 h 139"/>
                <a:gd name="T40" fmla="*/ 30 w 206"/>
                <a:gd name="T41" fmla="*/ 20 h 139"/>
                <a:gd name="T42" fmla="*/ 18 w 206"/>
                <a:gd name="T43" fmla="*/ 31 h 139"/>
                <a:gd name="T44" fmla="*/ 8 w 206"/>
                <a:gd name="T45" fmla="*/ 43 h 139"/>
                <a:gd name="T46" fmla="*/ 2 w 206"/>
                <a:gd name="T47" fmla="*/ 55 h 139"/>
                <a:gd name="T48" fmla="*/ 0 w 206"/>
                <a:gd name="T49" fmla="*/ 70 h 139"/>
                <a:gd name="T50" fmla="*/ 2 w 206"/>
                <a:gd name="T51" fmla="*/ 84 h 139"/>
                <a:gd name="T52" fmla="*/ 8 w 206"/>
                <a:gd name="T53" fmla="*/ 97 h 139"/>
                <a:gd name="T54" fmla="*/ 18 w 206"/>
                <a:gd name="T55" fmla="*/ 108 h 139"/>
                <a:gd name="T56" fmla="*/ 30 w 206"/>
                <a:gd name="T57" fmla="*/ 119 h 139"/>
                <a:gd name="T58" fmla="*/ 46 w 206"/>
                <a:gd name="T59" fmla="*/ 127 h 139"/>
                <a:gd name="T60" fmla="*/ 62 w 206"/>
                <a:gd name="T61" fmla="*/ 134 h 139"/>
                <a:gd name="T62" fmla="*/ 82 w 206"/>
                <a:gd name="T63" fmla="*/ 138 h 139"/>
                <a:gd name="T64" fmla="*/ 102 w 206"/>
                <a:gd name="T65" fmla="*/ 139 h 1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139"/>
                <a:gd name="T101" fmla="*/ 206 w 206"/>
                <a:gd name="T102" fmla="*/ 139 h 13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139">
                  <a:moveTo>
                    <a:pt x="102" y="139"/>
                  </a:moveTo>
                  <a:lnTo>
                    <a:pt x="124" y="138"/>
                  </a:lnTo>
                  <a:lnTo>
                    <a:pt x="142" y="134"/>
                  </a:lnTo>
                  <a:lnTo>
                    <a:pt x="160" y="127"/>
                  </a:lnTo>
                  <a:lnTo>
                    <a:pt x="176" y="119"/>
                  </a:lnTo>
                  <a:lnTo>
                    <a:pt x="188" y="108"/>
                  </a:lnTo>
                  <a:lnTo>
                    <a:pt x="198" y="97"/>
                  </a:lnTo>
                  <a:lnTo>
                    <a:pt x="204" y="84"/>
                  </a:lnTo>
                  <a:lnTo>
                    <a:pt x="206" y="70"/>
                  </a:lnTo>
                  <a:lnTo>
                    <a:pt x="204" y="55"/>
                  </a:lnTo>
                  <a:lnTo>
                    <a:pt x="198" y="43"/>
                  </a:lnTo>
                  <a:lnTo>
                    <a:pt x="188" y="31"/>
                  </a:lnTo>
                  <a:lnTo>
                    <a:pt x="176" y="20"/>
                  </a:lnTo>
                  <a:lnTo>
                    <a:pt x="160" y="12"/>
                  </a:lnTo>
                  <a:lnTo>
                    <a:pt x="142" y="5"/>
                  </a:lnTo>
                  <a:lnTo>
                    <a:pt x="124" y="1"/>
                  </a:lnTo>
                  <a:lnTo>
                    <a:pt x="102" y="0"/>
                  </a:lnTo>
                  <a:lnTo>
                    <a:pt x="82" y="1"/>
                  </a:lnTo>
                  <a:lnTo>
                    <a:pt x="62" y="5"/>
                  </a:lnTo>
                  <a:lnTo>
                    <a:pt x="46" y="12"/>
                  </a:lnTo>
                  <a:lnTo>
                    <a:pt x="30" y="20"/>
                  </a:lnTo>
                  <a:lnTo>
                    <a:pt x="18" y="31"/>
                  </a:lnTo>
                  <a:lnTo>
                    <a:pt x="8" y="43"/>
                  </a:lnTo>
                  <a:lnTo>
                    <a:pt x="2" y="55"/>
                  </a:lnTo>
                  <a:lnTo>
                    <a:pt x="0" y="70"/>
                  </a:lnTo>
                  <a:lnTo>
                    <a:pt x="2" y="84"/>
                  </a:lnTo>
                  <a:lnTo>
                    <a:pt x="8" y="97"/>
                  </a:lnTo>
                  <a:lnTo>
                    <a:pt x="18" y="108"/>
                  </a:lnTo>
                  <a:lnTo>
                    <a:pt x="30" y="119"/>
                  </a:lnTo>
                  <a:lnTo>
                    <a:pt x="46" y="127"/>
                  </a:lnTo>
                  <a:lnTo>
                    <a:pt x="62" y="134"/>
                  </a:lnTo>
                  <a:lnTo>
                    <a:pt x="82" y="138"/>
                  </a:lnTo>
                  <a:lnTo>
                    <a:pt x="102" y="139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3" name="Freeform 70"/>
            <p:cNvSpPr>
              <a:spLocks/>
            </p:cNvSpPr>
            <p:nvPr/>
          </p:nvSpPr>
          <p:spPr bwMode="auto">
            <a:xfrm>
              <a:off x="3895" y="2006"/>
              <a:ext cx="226" cy="151"/>
            </a:xfrm>
            <a:custGeom>
              <a:avLst/>
              <a:gdLst>
                <a:gd name="T0" fmla="*/ 0 w 226"/>
                <a:gd name="T1" fmla="*/ 76 h 151"/>
                <a:gd name="T2" fmla="*/ 2 w 226"/>
                <a:gd name="T3" fmla="*/ 61 h 151"/>
                <a:gd name="T4" fmla="*/ 8 w 226"/>
                <a:gd name="T5" fmla="*/ 46 h 151"/>
                <a:gd name="T6" fmla="*/ 20 w 226"/>
                <a:gd name="T7" fmla="*/ 34 h 151"/>
                <a:gd name="T8" fmla="*/ 34 w 226"/>
                <a:gd name="T9" fmla="*/ 22 h 151"/>
                <a:gd name="T10" fmla="*/ 42 w 226"/>
                <a:gd name="T11" fmla="*/ 16 h 151"/>
                <a:gd name="T12" fmla="*/ 50 w 226"/>
                <a:gd name="T13" fmla="*/ 12 h 151"/>
                <a:gd name="T14" fmla="*/ 60 w 226"/>
                <a:gd name="T15" fmla="*/ 8 h 151"/>
                <a:gd name="T16" fmla="*/ 70 w 226"/>
                <a:gd name="T17" fmla="*/ 5 h 151"/>
                <a:gd name="T18" fmla="*/ 80 w 226"/>
                <a:gd name="T19" fmla="*/ 3 h 151"/>
                <a:gd name="T20" fmla="*/ 92 w 226"/>
                <a:gd name="T21" fmla="*/ 1 h 151"/>
                <a:gd name="T22" fmla="*/ 102 w 226"/>
                <a:gd name="T23" fmla="*/ 0 h 151"/>
                <a:gd name="T24" fmla="*/ 114 w 226"/>
                <a:gd name="T25" fmla="*/ 0 h 151"/>
                <a:gd name="T26" fmla="*/ 126 w 226"/>
                <a:gd name="T27" fmla="*/ 0 h 151"/>
                <a:gd name="T28" fmla="*/ 136 w 226"/>
                <a:gd name="T29" fmla="*/ 1 h 151"/>
                <a:gd name="T30" fmla="*/ 146 w 226"/>
                <a:gd name="T31" fmla="*/ 3 h 151"/>
                <a:gd name="T32" fmla="*/ 156 w 226"/>
                <a:gd name="T33" fmla="*/ 5 h 151"/>
                <a:gd name="T34" fmla="*/ 166 w 226"/>
                <a:gd name="T35" fmla="*/ 8 h 151"/>
                <a:gd name="T36" fmla="*/ 176 w 226"/>
                <a:gd name="T37" fmla="*/ 12 h 151"/>
                <a:gd name="T38" fmla="*/ 184 w 226"/>
                <a:gd name="T39" fmla="*/ 16 h 151"/>
                <a:gd name="T40" fmla="*/ 192 w 226"/>
                <a:gd name="T41" fmla="*/ 22 h 151"/>
                <a:gd name="T42" fmla="*/ 206 w 226"/>
                <a:gd name="T43" fmla="*/ 34 h 151"/>
                <a:gd name="T44" fmla="*/ 218 w 226"/>
                <a:gd name="T45" fmla="*/ 46 h 151"/>
                <a:gd name="T46" fmla="*/ 224 w 226"/>
                <a:gd name="T47" fmla="*/ 61 h 151"/>
                <a:gd name="T48" fmla="*/ 226 w 226"/>
                <a:gd name="T49" fmla="*/ 76 h 151"/>
                <a:gd name="T50" fmla="*/ 224 w 226"/>
                <a:gd name="T51" fmla="*/ 91 h 151"/>
                <a:gd name="T52" fmla="*/ 218 w 226"/>
                <a:gd name="T53" fmla="*/ 105 h 151"/>
                <a:gd name="T54" fmla="*/ 206 w 226"/>
                <a:gd name="T55" fmla="*/ 118 h 151"/>
                <a:gd name="T56" fmla="*/ 194 w 226"/>
                <a:gd name="T57" fmla="*/ 130 h 151"/>
                <a:gd name="T58" fmla="*/ 176 w 226"/>
                <a:gd name="T59" fmla="*/ 138 h 151"/>
                <a:gd name="T60" fmla="*/ 158 w 226"/>
                <a:gd name="T61" fmla="*/ 146 h 151"/>
                <a:gd name="T62" fmla="*/ 136 w 226"/>
                <a:gd name="T63" fmla="*/ 150 h 151"/>
                <a:gd name="T64" fmla="*/ 114 w 226"/>
                <a:gd name="T65" fmla="*/ 151 h 151"/>
                <a:gd name="T66" fmla="*/ 102 w 226"/>
                <a:gd name="T67" fmla="*/ 151 h 151"/>
                <a:gd name="T68" fmla="*/ 92 w 226"/>
                <a:gd name="T69" fmla="*/ 150 h 151"/>
                <a:gd name="T70" fmla="*/ 80 w 226"/>
                <a:gd name="T71" fmla="*/ 149 h 151"/>
                <a:gd name="T72" fmla="*/ 70 w 226"/>
                <a:gd name="T73" fmla="*/ 146 h 151"/>
                <a:gd name="T74" fmla="*/ 60 w 226"/>
                <a:gd name="T75" fmla="*/ 142 h 151"/>
                <a:gd name="T76" fmla="*/ 50 w 226"/>
                <a:gd name="T77" fmla="*/ 139 h 151"/>
                <a:gd name="T78" fmla="*/ 42 w 226"/>
                <a:gd name="T79" fmla="*/ 135 h 151"/>
                <a:gd name="T80" fmla="*/ 34 w 226"/>
                <a:gd name="T81" fmla="*/ 130 h 151"/>
                <a:gd name="T82" fmla="*/ 20 w 226"/>
                <a:gd name="T83" fmla="*/ 118 h 151"/>
                <a:gd name="T84" fmla="*/ 8 w 226"/>
                <a:gd name="T85" fmla="*/ 104 h 151"/>
                <a:gd name="T86" fmla="*/ 2 w 226"/>
                <a:gd name="T87" fmla="*/ 91 h 151"/>
                <a:gd name="T88" fmla="*/ 0 w 226"/>
                <a:gd name="T89" fmla="*/ 76 h 15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6"/>
                <a:gd name="T136" fmla="*/ 0 h 151"/>
                <a:gd name="T137" fmla="*/ 226 w 226"/>
                <a:gd name="T138" fmla="*/ 151 h 15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6" h="151">
                  <a:moveTo>
                    <a:pt x="0" y="76"/>
                  </a:moveTo>
                  <a:lnTo>
                    <a:pt x="2" y="61"/>
                  </a:lnTo>
                  <a:lnTo>
                    <a:pt x="8" y="46"/>
                  </a:lnTo>
                  <a:lnTo>
                    <a:pt x="20" y="34"/>
                  </a:lnTo>
                  <a:lnTo>
                    <a:pt x="34" y="22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60" y="8"/>
                  </a:lnTo>
                  <a:lnTo>
                    <a:pt x="70" y="5"/>
                  </a:lnTo>
                  <a:lnTo>
                    <a:pt x="80" y="3"/>
                  </a:lnTo>
                  <a:lnTo>
                    <a:pt x="92" y="1"/>
                  </a:lnTo>
                  <a:lnTo>
                    <a:pt x="102" y="0"/>
                  </a:lnTo>
                  <a:lnTo>
                    <a:pt x="114" y="0"/>
                  </a:lnTo>
                  <a:lnTo>
                    <a:pt x="126" y="0"/>
                  </a:lnTo>
                  <a:lnTo>
                    <a:pt x="136" y="1"/>
                  </a:lnTo>
                  <a:lnTo>
                    <a:pt x="146" y="3"/>
                  </a:lnTo>
                  <a:lnTo>
                    <a:pt x="156" y="5"/>
                  </a:lnTo>
                  <a:lnTo>
                    <a:pt x="166" y="8"/>
                  </a:lnTo>
                  <a:lnTo>
                    <a:pt x="176" y="12"/>
                  </a:lnTo>
                  <a:lnTo>
                    <a:pt x="184" y="16"/>
                  </a:lnTo>
                  <a:lnTo>
                    <a:pt x="192" y="22"/>
                  </a:lnTo>
                  <a:lnTo>
                    <a:pt x="206" y="34"/>
                  </a:lnTo>
                  <a:lnTo>
                    <a:pt x="218" y="46"/>
                  </a:lnTo>
                  <a:lnTo>
                    <a:pt x="224" y="61"/>
                  </a:lnTo>
                  <a:lnTo>
                    <a:pt x="226" y="76"/>
                  </a:lnTo>
                  <a:lnTo>
                    <a:pt x="224" y="91"/>
                  </a:lnTo>
                  <a:lnTo>
                    <a:pt x="218" y="105"/>
                  </a:lnTo>
                  <a:lnTo>
                    <a:pt x="206" y="118"/>
                  </a:lnTo>
                  <a:lnTo>
                    <a:pt x="194" y="130"/>
                  </a:lnTo>
                  <a:lnTo>
                    <a:pt x="176" y="138"/>
                  </a:lnTo>
                  <a:lnTo>
                    <a:pt x="158" y="146"/>
                  </a:lnTo>
                  <a:lnTo>
                    <a:pt x="136" y="150"/>
                  </a:lnTo>
                  <a:lnTo>
                    <a:pt x="114" y="151"/>
                  </a:lnTo>
                  <a:lnTo>
                    <a:pt x="102" y="151"/>
                  </a:lnTo>
                  <a:lnTo>
                    <a:pt x="92" y="150"/>
                  </a:lnTo>
                  <a:lnTo>
                    <a:pt x="80" y="149"/>
                  </a:lnTo>
                  <a:lnTo>
                    <a:pt x="70" y="146"/>
                  </a:lnTo>
                  <a:lnTo>
                    <a:pt x="60" y="142"/>
                  </a:lnTo>
                  <a:lnTo>
                    <a:pt x="50" y="139"/>
                  </a:lnTo>
                  <a:lnTo>
                    <a:pt x="42" y="135"/>
                  </a:lnTo>
                  <a:lnTo>
                    <a:pt x="34" y="130"/>
                  </a:lnTo>
                  <a:lnTo>
                    <a:pt x="20" y="118"/>
                  </a:lnTo>
                  <a:lnTo>
                    <a:pt x="8" y="104"/>
                  </a:lnTo>
                  <a:lnTo>
                    <a:pt x="2" y="91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4" name="Freeform 71"/>
            <p:cNvSpPr>
              <a:spLocks/>
            </p:cNvSpPr>
            <p:nvPr/>
          </p:nvSpPr>
          <p:spPr bwMode="auto">
            <a:xfrm>
              <a:off x="3905" y="2013"/>
              <a:ext cx="206" cy="138"/>
            </a:xfrm>
            <a:custGeom>
              <a:avLst/>
              <a:gdLst>
                <a:gd name="T0" fmla="*/ 104 w 206"/>
                <a:gd name="T1" fmla="*/ 138 h 138"/>
                <a:gd name="T2" fmla="*/ 124 w 206"/>
                <a:gd name="T3" fmla="*/ 136 h 138"/>
                <a:gd name="T4" fmla="*/ 144 w 206"/>
                <a:gd name="T5" fmla="*/ 132 h 138"/>
                <a:gd name="T6" fmla="*/ 160 w 206"/>
                <a:gd name="T7" fmla="*/ 125 h 138"/>
                <a:gd name="T8" fmla="*/ 176 w 206"/>
                <a:gd name="T9" fmla="*/ 117 h 138"/>
                <a:gd name="T10" fmla="*/ 188 w 206"/>
                <a:gd name="T11" fmla="*/ 107 h 138"/>
                <a:gd name="T12" fmla="*/ 198 w 206"/>
                <a:gd name="T13" fmla="*/ 96 h 138"/>
                <a:gd name="T14" fmla="*/ 204 w 206"/>
                <a:gd name="T15" fmla="*/ 82 h 138"/>
                <a:gd name="T16" fmla="*/ 206 w 206"/>
                <a:gd name="T17" fmla="*/ 69 h 138"/>
                <a:gd name="T18" fmla="*/ 204 w 206"/>
                <a:gd name="T19" fmla="*/ 55 h 138"/>
                <a:gd name="T20" fmla="*/ 198 w 206"/>
                <a:gd name="T21" fmla="*/ 42 h 138"/>
                <a:gd name="T22" fmla="*/ 188 w 206"/>
                <a:gd name="T23" fmla="*/ 31 h 138"/>
                <a:gd name="T24" fmla="*/ 176 w 206"/>
                <a:gd name="T25" fmla="*/ 20 h 138"/>
                <a:gd name="T26" fmla="*/ 160 w 206"/>
                <a:gd name="T27" fmla="*/ 12 h 138"/>
                <a:gd name="T28" fmla="*/ 144 w 206"/>
                <a:gd name="T29" fmla="*/ 5 h 138"/>
                <a:gd name="T30" fmla="*/ 124 w 206"/>
                <a:gd name="T31" fmla="*/ 1 h 138"/>
                <a:gd name="T32" fmla="*/ 104 w 206"/>
                <a:gd name="T33" fmla="*/ 0 h 138"/>
                <a:gd name="T34" fmla="*/ 82 w 206"/>
                <a:gd name="T35" fmla="*/ 1 h 138"/>
                <a:gd name="T36" fmla="*/ 64 w 206"/>
                <a:gd name="T37" fmla="*/ 5 h 138"/>
                <a:gd name="T38" fmla="*/ 46 w 206"/>
                <a:gd name="T39" fmla="*/ 12 h 138"/>
                <a:gd name="T40" fmla="*/ 30 w 206"/>
                <a:gd name="T41" fmla="*/ 20 h 138"/>
                <a:gd name="T42" fmla="*/ 18 w 206"/>
                <a:gd name="T43" fmla="*/ 31 h 138"/>
                <a:gd name="T44" fmla="*/ 8 w 206"/>
                <a:gd name="T45" fmla="*/ 42 h 138"/>
                <a:gd name="T46" fmla="*/ 2 w 206"/>
                <a:gd name="T47" fmla="*/ 55 h 138"/>
                <a:gd name="T48" fmla="*/ 0 w 206"/>
                <a:gd name="T49" fmla="*/ 69 h 138"/>
                <a:gd name="T50" fmla="*/ 2 w 206"/>
                <a:gd name="T51" fmla="*/ 82 h 138"/>
                <a:gd name="T52" fmla="*/ 8 w 206"/>
                <a:gd name="T53" fmla="*/ 96 h 138"/>
                <a:gd name="T54" fmla="*/ 18 w 206"/>
                <a:gd name="T55" fmla="*/ 107 h 138"/>
                <a:gd name="T56" fmla="*/ 30 w 206"/>
                <a:gd name="T57" fmla="*/ 117 h 138"/>
                <a:gd name="T58" fmla="*/ 46 w 206"/>
                <a:gd name="T59" fmla="*/ 125 h 138"/>
                <a:gd name="T60" fmla="*/ 64 w 206"/>
                <a:gd name="T61" fmla="*/ 132 h 138"/>
                <a:gd name="T62" fmla="*/ 82 w 206"/>
                <a:gd name="T63" fmla="*/ 136 h 138"/>
                <a:gd name="T64" fmla="*/ 104 w 206"/>
                <a:gd name="T65" fmla="*/ 138 h 1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6"/>
                <a:gd name="T100" fmla="*/ 0 h 138"/>
                <a:gd name="T101" fmla="*/ 206 w 206"/>
                <a:gd name="T102" fmla="*/ 138 h 1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6" h="138">
                  <a:moveTo>
                    <a:pt x="104" y="138"/>
                  </a:moveTo>
                  <a:lnTo>
                    <a:pt x="124" y="136"/>
                  </a:lnTo>
                  <a:lnTo>
                    <a:pt x="144" y="132"/>
                  </a:lnTo>
                  <a:lnTo>
                    <a:pt x="160" y="125"/>
                  </a:lnTo>
                  <a:lnTo>
                    <a:pt x="176" y="117"/>
                  </a:lnTo>
                  <a:lnTo>
                    <a:pt x="188" y="107"/>
                  </a:lnTo>
                  <a:lnTo>
                    <a:pt x="198" y="96"/>
                  </a:lnTo>
                  <a:lnTo>
                    <a:pt x="204" y="82"/>
                  </a:lnTo>
                  <a:lnTo>
                    <a:pt x="206" y="69"/>
                  </a:lnTo>
                  <a:lnTo>
                    <a:pt x="204" y="55"/>
                  </a:lnTo>
                  <a:lnTo>
                    <a:pt x="198" y="42"/>
                  </a:lnTo>
                  <a:lnTo>
                    <a:pt x="188" y="31"/>
                  </a:lnTo>
                  <a:lnTo>
                    <a:pt x="176" y="20"/>
                  </a:lnTo>
                  <a:lnTo>
                    <a:pt x="160" y="12"/>
                  </a:lnTo>
                  <a:lnTo>
                    <a:pt x="144" y="5"/>
                  </a:lnTo>
                  <a:lnTo>
                    <a:pt x="124" y="1"/>
                  </a:lnTo>
                  <a:lnTo>
                    <a:pt x="104" y="0"/>
                  </a:lnTo>
                  <a:lnTo>
                    <a:pt x="82" y="1"/>
                  </a:lnTo>
                  <a:lnTo>
                    <a:pt x="64" y="5"/>
                  </a:lnTo>
                  <a:lnTo>
                    <a:pt x="46" y="12"/>
                  </a:lnTo>
                  <a:lnTo>
                    <a:pt x="30" y="20"/>
                  </a:lnTo>
                  <a:lnTo>
                    <a:pt x="18" y="31"/>
                  </a:lnTo>
                  <a:lnTo>
                    <a:pt x="8" y="42"/>
                  </a:lnTo>
                  <a:lnTo>
                    <a:pt x="2" y="55"/>
                  </a:lnTo>
                  <a:lnTo>
                    <a:pt x="0" y="69"/>
                  </a:lnTo>
                  <a:lnTo>
                    <a:pt x="2" y="82"/>
                  </a:lnTo>
                  <a:lnTo>
                    <a:pt x="8" y="96"/>
                  </a:lnTo>
                  <a:lnTo>
                    <a:pt x="18" y="107"/>
                  </a:lnTo>
                  <a:lnTo>
                    <a:pt x="30" y="117"/>
                  </a:lnTo>
                  <a:lnTo>
                    <a:pt x="46" y="125"/>
                  </a:lnTo>
                  <a:lnTo>
                    <a:pt x="64" y="132"/>
                  </a:lnTo>
                  <a:lnTo>
                    <a:pt x="82" y="136"/>
                  </a:lnTo>
                  <a:lnTo>
                    <a:pt x="104" y="138"/>
                  </a:lnTo>
                  <a:close/>
                </a:path>
              </a:pathLst>
            </a:custGeom>
            <a:solidFill>
              <a:srgbClr val="FF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5" name="Rectangle 72"/>
            <p:cNvSpPr>
              <a:spLocks noChangeArrowheads="1"/>
            </p:cNvSpPr>
            <p:nvPr/>
          </p:nvSpPr>
          <p:spPr bwMode="auto">
            <a:xfrm>
              <a:off x="4005" y="2020"/>
              <a:ext cx="14" cy="23"/>
            </a:xfrm>
            <a:prstGeom prst="rect">
              <a:avLst/>
            </a:prstGeom>
            <a:solidFill>
              <a:srgbClr val="FF9E3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1" lang="en-GB" sz="2400">
                <a:latin typeface="Times New Roman" pitchFamily="18" charset="0"/>
              </a:endParaRPr>
            </a:p>
          </p:txBody>
        </p:sp>
        <p:sp>
          <p:nvSpPr>
            <p:cNvPr id="28746" name="Freeform 73"/>
            <p:cNvSpPr>
              <a:spLocks/>
            </p:cNvSpPr>
            <p:nvPr/>
          </p:nvSpPr>
          <p:spPr bwMode="auto">
            <a:xfrm>
              <a:off x="3951" y="2032"/>
              <a:ext cx="34" cy="24"/>
            </a:xfrm>
            <a:custGeom>
              <a:avLst/>
              <a:gdLst>
                <a:gd name="T0" fmla="*/ 34 w 34"/>
                <a:gd name="T1" fmla="*/ 19 h 24"/>
                <a:gd name="T2" fmla="*/ 12 w 34"/>
                <a:gd name="T3" fmla="*/ 0 h 24"/>
                <a:gd name="T4" fmla="*/ 0 w 34"/>
                <a:gd name="T5" fmla="*/ 6 h 24"/>
                <a:gd name="T6" fmla="*/ 22 w 34"/>
                <a:gd name="T7" fmla="*/ 24 h 24"/>
                <a:gd name="T8" fmla="*/ 34 w 34"/>
                <a:gd name="T9" fmla="*/ 19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24"/>
                <a:gd name="T17" fmla="*/ 34 w 3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24">
                  <a:moveTo>
                    <a:pt x="34" y="19"/>
                  </a:moveTo>
                  <a:lnTo>
                    <a:pt x="12" y="0"/>
                  </a:lnTo>
                  <a:lnTo>
                    <a:pt x="0" y="6"/>
                  </a:lnTo>
                  <a:lnTo>
                    <a:pt x="22" y="24"/>
                  </a:lnTo>
                  <a:lnTo>
                    <a:pt x="34" y="19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7" name="Freeform 74"/>
            <p:cNvSpPr>
              <a:spLocks/>
            </p:cNvSpPr>
            <p:nvPr/>
          </p:nvSpPr>
          <p:spPr bwMode="auto">
            <a:xfrm>
              <a:off x="3921" y="2061"/>
              <a:ext cx="38" cy="18"/>
            </a:xfrm>
            <a:custGeom>
              <a:avLst/>
              <a:gdLst>
                <a:gd name="T0" fmla="*/ 38 w 38"/>
                <a:gd name="T1" fmla="*/ 9 h 18"/>
                <a:gd name="T2" fmla="*/ 6 w 38"/>
                <a:gd name="T3" fmla="*/ 0 h 18"/>
                <a:gd name="T4" fmla="*/ 0 w 38"/>
                <a:gd name="T5" fmla="*/ 10 h 18"/>
                <a:gd name="T6" fmla="*/ 32 w 38"/>
                <a:gd name="T7" fmla="*/ 18 h 18"/>
                <a:gd name="T8" fmla="*/ 38 w 38"/>
                <a:gd name="T9" fmla="*/ 9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18"/>
                <a:gd name="T17" fmla="*/ 38 w 3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18">
                  <a:moveTo>
                    <a:pt x="38" y="9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32" y="18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8" name="Freeform 75"/>
            <p:cNvSpPr>
              <a:spLocks/>
            </p:cNvSpPr>
            <p:nvPr/>
          </p:nvSpPr>
          <p:spPr bwMode="auto">
            <a:xfrm>
              <a:off x="4037" y="2032"/>
              <a:ext cx="32" cy="25"/>
            </a:xfrm>
            <a:custGeom>
              <a:avLst/>
              <a:gdLst>
                <a:gd name="T0" fmla="*/ 12 w 32"/>
                <a:gd name="T1" fmla="*/ 25 h 25"/>
                <a:gd name="T2" fmla="*/ 32 w 32"/>
                <a:gd name="T3" fmla="*/ 5 h 25"/>
                <a:gd name="T4" fmla="*/ 18 w 32"/>
                <a:gd name="T5" fmla="*/ 0 h 25"/>
                <a:gd name="T6" fmla="*/ 0 w 32"/>
                <a:gd name="T7" fmla="*/ 20 h 25"/>
                <a:gd name="T8" fmla="*/ 12 w 32"/>
                <a:gd name="T9" fmla="*/ 25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5"/>
                <a:gd name="T17" fmla="*/ 32 w 32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5">
                  <a:moveTo>
                    <a:pt x="12" y="25"/>
                  </a:moveTo>
                  <a:lnTo>
                    <a:pt x="32" y="5"/>
                  </a:lnTo>
                  <a:lnTo>
                    <a:pt x="18" y="0"/>
                  </a:lnTo>
                  <a:lnTo>
                    <a:pt x="0" y="20"/>
                  </a:lnTo>
                  <a:lnTo>
                    <a:pt x="12" y="25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49" name="Freeform 76"/>
            <p:cNvSpPr>
              <a:spLocks/>
            </p:cNvSpPr>
            <p:nvPr/>
          </p:nvSpPr>
          <p:spPr bwMode="auto">
            <a:xfrm>
              <a:off x="4059" y="2057"/>
              <a:ext cx="38" cy="21"/>
            </a:xfrm>
            <a:custGeom>
              <a:avLst/>
              <a:gdLst>
                <a:gd name="T0" fmla="*/ 8 w 38"/>
                <a:gd name="T1" fmla="*/ 21 h 21"/>
                <a:gd name="T2" fmla="*/ 38 w 38"/>
                <a:gd name="T3" fmla="*/ 9 h 21"/>
                <a:gd name="T4" fmla="*/ 30 w 38"/>
                <a:gd name="T5" fmla="*/ 0 h 21"/>
                <a:gd name="T6" fmla="*/ 0 w 38"/>
                <a:gd name="T7" fmla="*/ 13 h 21"/>
                <a:gd name="T8" fmla="*/ 8 w 38"/>
                <a:gd name="T9" fmla="*/ 21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1"/>
                <a:gd name="T17" fmla="*/ 38 w 38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1">
                  <a:moveTo>
                    <a:pt x="8" y="21"/>
                  </a:moveTo>
                  <a:lnTo>
                    <a:pt x="38" y="9"/>
                  </a:lnTo>
                  <a:lnTo>
                    <a:pt x="30" y="0"/>
                  </a:lnTo>
                  <a:lnTo>
                    <a:pt x="0" y="13"/>
                  </a:lnTo>
                  <a:lnTo>
                    <a:pt x="8" y="21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0" name="Freeform 77"/>
            <p:cNvSpPr>
              <a:spLocks/>
            </p:cNvSpPr>
            <p:nvPr/>
          </p:nvSpPr>
          <p:spPr bwMode="auto">
            <a:xfrm>
              <a:off x="3983" y="2053"/>
              <a:ext cx="78" cy="85"/>
            </a:xfrm>
            <a:custGeom>
              <a:avLst/>
              <a:gdLst>
                <a:gd name="T0" fmla="*/ 64 w 78"/>
                <a:gd name="T1" fmla="*/ 37 h 85"/>
                <a:gd name="T2" fmla="*/ 62 w 78"/>
                <a:gd name="T3" fmla="*/ 35 h 85"/>
                <a:gd name="T4" fmla="*/ 66 w 78"/>
                <a:gd name="T5" fmla="*/ 35 h 85"/>
                <a:gd name="T6" fmla="*/ 76 w 78"/>
                <a:gd name="T7" fmla="*/ 27 h 85"/>
                <a:gd name="T8" fmla="*/ 74 w 78"/>
                <a:gd name="T9" fmla="*/ 19 h 85"/>
                <a:gd name="T10" fmla="*/ 66 w 78"/>
                <a:gd name="T11" fmla="*/ 13 h 85"/>
                <a:gd name="T12" fmla="*/ 60 w 78"/>
                <a:gd name="T13" fmla="*/ 10 h 85"/>
                <a:gd name="T14" fmla="*/ 52 w 78"/>
                <a:gd name="T15" fmla="*/ 7 h 85"/>
                <a:gd name="T16" fmla="*/ 42 w 78"/>
                <a:gd name="T17" fmla="*/ 0 h 85"/>
                <a:gd name="T18" fmla="*/ 26 w 78"/>
                <a:gd name="T19" fmla="*/ 0 h 85"/>
                <a:gd name="T20" fmla="*/ 22 w 78"/>
                <a:gd name="T21" fmla="*/ 8 h 85"/>
                <a:gd name="T22" fmla="*/ 14 w 78"/>
                <a:gd name="T23" fmla="*/ 11 h 85"/>
                <a:gd name="T24" fmla="*/ 6 w 78"/>
                <a:gd name="T25" fmla="*/ 17 h 85"/>
                <a:gd name="T26" fmla="*/ 2 w 78"/>
                <a:gd name="T27" fmla="*/ 25 h 85"/>
                <a:gd name="T28" fmla="*/ 2 w 78"/>
                <a:gd name="T29" fmla="*/ 34 h 85"/>
                <a:gd name="T30" fmla="*/ 8 w 78"/>
                <a:gd name="T31" fmla="*/ 41 h 85"/>
                <a:gd name="T32" fmla="*/ 12 w 78"/>
                <a:gd name="T33" fmla="*/ 45 h 85"/>
                <a:gd name="T34" fmla="*/ 14 w 78"/>
                <a:gd name="T35" fmla="*/ 45 h 85"/>
                <a:gd name="T36" fmla="*/ 10 w 78"/>
                <a:gd name="T37" fmla="*/ 46 h 85"/>
                <a:gd name="T38" fmla="*/ 0 w 78"/>
                <a:gd name="T39" fmla="*/ 53 h 85"/>
                <a:gd name="T40" fmla="*/ 2 w 78"/>
                <a:gd name="T41" fmla="*/ 60 h 85"/>
                <a:gd name="T42" fmla="*/ 4 w 78"/>
                <a:gd name="T43" fmla="*/ 67 h 85"/>
                <a:gd name="T44" fmla="*/ 12 w 78"/>
                <a:gd name="T45" fmla="*/ 72 h 85"/>
                <a:gd name="T46" fmla="*/ 26 w 78"/>
                <a:gd name="T47" fmla="*/ 77 h 85"/>
                <a:gd name="T48" fmla="*/ 26 w 78"/>
                <a:gd name="T49" fmla="*/ 85 h 85"/>
                <a:gd name="T50" fmla="*/ 42 w 78"/>
                <a:gd name="T51" fmla="*/ 85 h 85"/>
                <a:gd name="T52" fmla="*/ 52 w 78"/>
                <a:gd name="T53" fmla="*/ 79 h 85"/>
                <a:gd name="T54" fmla="*/ 56 w 78"/>
                <a:gd name="T55" fmla="*/ 76 h 85"/>
                <a:gd name="T56" fmla="*/ 62 w 78"/>
                <a:gd name="T57" fmla="*/ 76 h 85"/>
                <a:gd name="T58" fmla="*/ 68 w 78"/>
                <a:gd name="T59" fmla="*/ 71 h 85"/>
                <a:gd name="T60" fmla="*/ 76 w 78"/>
                <a:gd name="T61" fmla="*/ 61 h 85"/>
                <a:gd name="T62" fmla="*/ 78 w 78"/>
                <a:gd name="T63" fmla="*/ 48 h 85"/>
                <a:gd name="T64" fmla="*/ 72 w 78"/>
                <a:gd name="T65" fmla="*/ 4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8"/>
                <a:gd name="T100" fmla="*/ 0 h 85"/>
                <a:gd name="T101" fmla="*/ 78 w 78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8" h="85">
                  <a:moveTo>
                    <a:pt x="66" y="37"/>
                  </a:moveTo>
                  <a:lnTo>
                    <a:pt x="64" y="37"/>
                  </a:lnTo>
                  <a:lnTo>
                    <a:pt x="64" y="35"/>
                  </a:lnTo>
                  <a:lnTo>
                    <a:pt x="62" y="35"/>
                  </a:lnTo>
                  <a:lnTo>
                    <a:pt x="60" y="35"/>
                  </a:lnTo>
                  <a:lnTo>
                    <a:pt x="66" y="35"/>
                  </a:lnTo>
                  <a:lnTo>
                    <a:pt x="76" y="35"/>
                  </a:lnTo>
                  <a:lnTo>
                    <a:pt x="76" y="27"/>
                  </a:lnTo>
                  <a:lnTo>
                    <a:pt x="76" y="23"/>
                  </a:lnTo>
                  <a:lnTo>
                    <a:pt x="74" y="19"/>
                  </a:lnTo>
                  <a:lnTo>
                    <a:pt x="70" y="15"/>
                  </a:lnTo>
                  <a:lnTo>
                    <a:pt x="66" y="13"/>
                  </a:lnTo>
                  <a:lnTo>
                    <a:pt x="62" y="11"/>
                  </a:lnTo>
                  <a:lnTo>
                    <a:pt x="60" y="10"/>
                  </a:lnTo>
                  <a:lnTo>
                    <a:pt x="56" y="8"/>
                  </a:lnTo>
                  <a:lnTo>
                    <a:pt x="52" y="7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2" y="8"/>
                  </a:lnTo>
                  <a:lnTo>
                    <a:pt x="18" y="10"/>
                  </a:lnTo>
                  <a:lnTo>
                    <a:pt x="14" y="11"/>
                  </a:lnTo>
                  <a:lnTo>
                    <a:pt x="10" y="13"/>
                  </a:lnTo>
                  <a:lnTo>
                    <a:pt x="6" y="17"/>
                  </a:lnTo>
                  <a:lnTo>
                    <a:pt x="4" y="21"/>
                  </a:lnTo>
                  <a:lnTo>
                    <a:pt x="2" y="25"/>
                  </a:lnTo>
                  <a:lnTo>
                    <a:pt x="2" y="29"/>
                  </a:lnTo>
                  <a:lnTo>
                    <a:pt x="2" y="34"/>
                  </a:lnTo>
                  <a:lnTo>
                    <a:pt x="4" y="38"/>
                  </a:lnTo>
                  <a:lnTo>
                    <a:pt x="8" y="41"/>
                  </a:lnTo>
                  <a:lnTo>
                    <a:pt x="10" y="44"/>
                  </a:lnTo>
                  <a:lnTo>
                    <a:pt x="12" y="45"/>
                  </a:lnTo>
                  <a:lnTo>
                    <a:pt x="14" y="45"/>
                  </a:lnTo>
                  <a:lnTo>
                    <a:pt x="16" y="4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2" y="60"/>
                  </a:lnTo>
                  <a:lnTo>
                    <a:pt x="2" y="64"/>
                  </a:lnTo>
                  <a:lnTo>
                    <a:pt x="4" y="67"/>
                  </a:lnTo>
                  <a:lnTo>
                    <a:pt x="8" y="69"/>
                  </a:lnTo>
                  <a:lnTo>
                    <a:pt x="12" y="72"/>
                  </a:lnTo>
                  <a:lnTo>
                    <a:pt x="18" y="75"/>
                  </a:lnTo>
                  <a:lnTo>
                    <a:pt x="26" y="77"/>
                  </a:lnTo>
                  <a:lnTo>
                    <a:pt x="26" y="79"/>
                  </a:lnTo>
                  <a:lnTo>
                    <a:pt x="26" y="85"/>
                  </a:lnTo>
                  <a:lnTo>
                    <a:pt x="36" y="85"/>
                  </a:lnTo>
                  <a:lnTo>
                    <a:pt x="42" y="85"/>
                  </a:lnTo>
                  <a:lnTo>
                    <a:pt x="52" y="85"/>
                  </a:lnTo>
                  <a:lnTo>
                    <a:pt x="52" y="79"/>
                  </a:lnTo>
                  <a:lnTo>
                    <a:pt x="52" y="77"/>
                  </a:lnTo>
                  <a:lnTo>
                    <a:pt x="56" y="76"/>
                  </a:lnTo>
                  <a:lnTo>
                    <a:pt x="58" y="76"/>
                  </a:lnTo>
                  <a:lnTo>
                    <a:pt x="62" y="76"/>
                  </a:lnTo>
                  <a:lnTo>
                    <a:pt x="64" y="75"/>
                  </a:lnTo>
                  <a:lnTo>
                    <a:pt x="68" y="71"/>
                  </a:lnTo>
                  <a:lnTo>
                    <a:pt x="74" y="67"/>
                  </a:lnTo>
                  <a:lnTo>
                    <a:pt x="76" y="61"/>
                  </a:lnTo>
                  <a:lnTo>
                    <a:pt x="78" y="53"/>
                  </a:lnTo>
                  <a:lnTo>
                    <a:pt x="78" y="48"/>
                  </a:lnTo>
                  <a:lnTo>
                    <a:pt x="76" y="44"/>
                  </a:lnTo>
                  <a:lnTo>
                    <a:pt x="72" y="40"/>
                  </a:lnTo>
                  <a:lnTo>
                    <a:pt x="66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1" name="Freeform 78"/>
            <p:cNvSpPr>
              <a:spLocks/>
            </p:cNvSpPr>
            <p:nvPr/>
          </p:nvSpPr>
          <p:spPr bwMode="auto">
            <a:xfrm>
              <a:off x="4025" y="2098"/>
              <a:ext cx="16" cy="20"/>
            </a:xfrm>
            <a:custGeom>
              <a:avLst/>
              <a:gdLst>
                <a:gd name="T0" fmla="*/ 0 w 16"/>
                <a:gd name="T1" fmla="*/ 0 h 20"/>
                <a:gd name="T2" fmla="*/ 2 w 16"/>
                <a:gd name="T3" fmla="*/ 1 h 20"/>
                <a:gd name="T4" fmla="*/ 6 w 16"/>
                <a:gd name="T5" fmla="*/ 1 h 20"/>
                <a:gd name="T6" fmla="*/ 8 w 16"/>
                <a:gd name="T7" fmla="*/ 3 h 20"/>
                <a:gd name="T8" fmla="*/ 10 w 16"/>
                <a:gd name="T9" fmla="*/ 3 h 20"/>
                <a:gd name="T10" fmla="*/ 12 w 16"/>
                <a:gd name="T11" fmla="*/ 4 h 20"/>
                <a:gd name="T12" fmla="*/ 14 w 16"/>
                <a:gd name="T13" fmla="*/ 7 h 20"/>
                <a:gd name="T14" fmla="*/ 16 w 16"/>
                <a:gd name="T15" fmla="*/ 8 h 20"/>
                <a:gd name="T16" fmla="*/ 16 w 16"/>
                <a:gd name="T17" fmla="*/ 11 h 20"/>
                <a:gd name="T18" fmla="*/ 16 w 16"/>
                <a:gd name="T19" fmla="*/ 12 h 20"/>
                <a:gd name="T20" fmla="*/ 16 w 16"/>
                <a:gd name="T21" fmla="*/ 13 h 20"/>
                <a:gd name="T22" fmla="*/ 14 w 16"/>
                <a:gd name="T23" fmla="*/ 15 h 20"/>
                <a:gd name="T24" fmla="*/ 14 w 16"/>
                <a:gd name="T25" fmla="*/ 16 h 20"/>
                <a:gd name="T26" fmla="*/ 12 w 16"/>
                <a:gd name="T27" fmla="*/ 18 h 20"/>
                <a:gd name="T28" fmla="*/ 8 w 16"/>
                <a:gd name="T29" fmla="*/ 19 h 20"/>
                <a:gd name="T30" fmla="*/ 4 w 16"/>
                <a:gd name="T31" fmla="*/ 20 h 20"/>
                <a:gd name="T32" fmla="*/ 0 w 16"/>
                <a:gd name="T33" fmla="*/ 20 h 20"/>
                <a:gd name="T34" fmla="*/ 0 w 16"/>
                <a:gd name="T35" fmla="*/ 0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20"/>
                <a:gd name="T56" fmla="*/ 16 w 16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20">
                  <a:moveTo>
                    <a:pt x="0" y="0"/>
                  </a:moveTo>
                  <a:lnTo>
                    <a:pt x="2" y="1"/>
                  </a:lnTo>
                  <a:lnTo>
                    <a:pt x="6" y="1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2" y="4"/>
                  </a:lnTo>
                  <a:lnTo>
                    <a:pt x="14" y="7"/>
                  </a:lnTo>
                  <a:lnTo>
                    <a:pt x="16" y="8"/>
                  </a:lnTo>
                  <a:lnTo>
                    <a:pt x="16" y="11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4" y="15"/>
                  </a:lnTo>
                  <a:lnTo>
                    <a:pt x="14" y="16"/>
                  </a:lnTo>
                  <a:lnTo>
                    <a:pt x="12" y="18"/>
                  </a:lnTo>
                  <a:lnTo>
                    <a:pt x="8" y="19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2" name="Freeform 79"/>
            <p:cNvSpPr>
              <a:spLocks/>
            </p:cNvSpPr>
            <p:nvPr/>
          </p:nvSpPr>
          <p:spPr bwMode="auto">
            <a:xfrm>
              <a:off x="4005" y="2072"/>
              <a:ext cx="14" cy="18"/>
            </a:xfrm>
            <a:custGeom>
              <a:avLst/>
              <a:gdLst>
                <a:gd name="T0" fmla="*/ 4 w 14"/>
                <a:gd name="T1" fmla="*/ 3 h 18"/>
                <a:gd name="T2" fmla="*/ 6 w 14"/>
                <a:gd name="T3" fmla="*/ 2 h 18"/>
                <a:gd name="T4" fmla="*/ 8 w 14"/>
                <a:gd name="T5" fmla="*/ 0 h 18"/>
                <a:gd name="T6" fmla="*/ 12 w 14"/>
                <a:gd name="T7" fmla="*/ 0 h 18"/>
                <a:gd name="T8" fmla="*/ 14 w 14"/>
                <a:gd name="T9" fmla="*/ 0 h 18"/>
                <a:gd name="T10" fmla="*/ 14 w 14"/>
                <a:gd name="T11" fmla="*/ 18 h 18"/>
                <a:gd name="T12" fmla="*/ 12 w 14"/>
                <a:gd name="T13" fmla="*/ 18 h 18"/>
                <a:gd name="T14" fmla="*/ 8 w 14"/>
                <a:gd name="T15" fmla="*/ 16 h 18"/>
                <a:gd name="T16" fmla="*/ 6 w 14"/>
                <a:gd name="T17" fmla="*/ 16 h 18"/>
                <a:gd name="T18" fmla="*/ 4 w 14"/>
                <a:gd name="T19" fmla="*/ 15 h 18"/>
                <a:gd name="T20" fmla="*/ 2 w 14"/>
                <a:gd name="T21" fmla="*/ 14 h 18"/>
                <a:gd name="T22" fmla="*/ 2 w 14"/>
                <a:gd name="T23" fmla="*/ 12 h 18"/>
                <a:gd name="T24" fmla="*/ 0 w 14"/>
                <a:gd name="T25" fmla="*/ 10 h 18"/>
                <a:gd name="T26" fmla="*/ 0 w 14"/>
                <a:gd name="T27" fmla="*/ 8 h 18"/>
                <a:gd name="T28" fmla="*/ 0 w 14"/>
                <a:gd name="T29" fmla="*/ 7 h 18"/>
                <a:gd name="T30" fmla="*/ 2 w 14"/>
                <a:gd name="T31" fmla="*/ 6 h 18"/>
                <a:gd name="T32" fmla="*/ 2 w 14"/>
                <a:gd name="T33" fmla="*/ 4 h 18"/>
                <a:gd name="T34" fmla="*/ 4 w 14"/>
                <a:gd name="T35" fmla="*/ 3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18"/>
                <a:gd name="T56" fmla="*/ 14 w 14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18">
                  <a:moveTo>
                    <a:pt x="4" y="3"/>
                  </a:moveTo>
                  <a:lnTo>
                    <a:pt x="6" y="2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2" y="14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2" y="6"/>
                  </a:lnTo>
                  <a:lnTo>
                    <a:pt x="2" y="4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3" name="Freeform 80"/>
            <p:cNvSpPr>
              <a:spLocks/>
            </p:cNvSpPr>
            <p:nvPr/>
          </p:nvSpPr>
          <p:spPr bwMode="auto">
            <a:xfrm>
              <a:off x="3993" y="2060"/>
              <a:ext cx="58" cy="72"/>
            </a:xfrm>
            <a:custGeom>
              <a:avLst/>
              <a:gdLst>
                <a:gd name="T0" fmla="*/ 12 w 58"/>
                <a:gd name="T1" fmla="*/ 34 h 72"/>
                <a:gd name="T2" fmla="*/ 20 w 58"/>
                <a:gd name="T3" fmla="*/ 37 h 72"/>
                <a:gd name="T4" fmla="*/ 26 w 58"/>
                <a:gd name="T5" fmla="*/ 58 h 72"/>
                <a:gd name="T6" fmla="*/ 18 w 58"/>
                <a:gd name="T7" fmla="*/ 57 h 72"/>
                <a:gd name="T8" fmla="*/ 14 w 58"/>
                <a:gd name="T9" fmla="*/ 54 h 72"/>
                <a:gd name="T10" fmla="*/ 12 w 58"/>
                <a:gd name="T11" fmla="*/ 50 h 72"/>
                <a:gd name="T12" fmla="*/ 10 w 58"/>
                <a:gd name="T13" fmla="*/ 46 h 72"/>
                <a:gd name="T14" fmla="*/ 0 w 58"/>
                <a:gd name="T15" fmla="*/ 49 h 72"/>
                <a:gd name="T16" fmla="*/ 2 w 58"/>
                <a:gd name="T17" fmla="*/ 54 h 72"/>
                <a:gd name="T18" fmla="*/ 8 w 58"/>
                <a:gd name="T19" fmla="*/ 60 h 72"/>
                <a:gd name="T20" fmla="*/ 18 w 58"/>
                <a:gd name="T21" fmla="*/ 64 h 72"/>
                <a:gd name="T22" fmla="*/ 26 w 58"/>
                <a:gd name="T23" fmla="*/ 72 h 72"/>
                <a:gd name="T24" fmla="*/ 32 w 58"/>
                <a:gd name="T25" fmla="*/ 65 h 72"/>
                <a:gd name="T26" fmla="*/ 40 w 58"/>
                <a:gd name="T27" fmla="*/ 64 h 72"/>
                <a:gd name="T28" fmla="*/ 48 w 58"/>
                <a:gd name="T29" fmla="*/ 61 h 72"/>
                <a:gd name="T30" fmla="*/ 56 w 58"/>
                <a:gd name="T31" fmla="*/ 56 h 72"/>
                <a:gd name="T32" fmla="*/ 58 w 58"/>
                <a:gd name="T33" fmla="*/ 46 h 72"/>
                <a:gd name="T34" fmla="*/ 56 w 58"/>
                <a:gd name="T35" fmla="*/ 41 h 72"/>
                <a:gd name="T36" fmla="*/ 50 w 58"/>
                <a:gd name="T37" fmla="*/ 35 h 72"/>
                <a:gd name="T38" fmla="*/ 44 w 58"/>
                <a:gd name="T39" fmla="*/ 33 h 72"/>
                <a:gd name="T40" fmla="*/ 32 w 58"/>
                <a:gd name="T41" fmla="*/ 31 h 72"/>
                <a:gd name="T42" fmla="*/ 36 w 58"/>
                <a:gd name="T43" fmla="*/ 12 h 72"/>
                <a:gd name="T44" fmla="*/ 42 w 58"/>
                <a:gd name="T45" fmla="*/ 15 h 72"/>
                <a:gd name="T46" fmla="*/ 44 w 58"/>
                <a:gd name="T47" fmla="*/ 18 h 72"/>
                <a:gd name="T48" fmla="*/ 46 w 58"/>
                <a:gd name="T49" fmla="*/ 20 h 72"/>
                <a:gd name="T50" fmla="*/ 56 w 58"/>
                <a:gd name="T51" fmla="*/ 22 h 72"/>
                <a:gd name="T52" fmla="*/ 54 w 58"/>
                <a:gd name="T53" fmla="*/ 15 h 72"/>
                <a:gd name="T54" fmla="*/ 50 w 58"/>
                <a:gd name="T55" fmla="*/ 11 h 72"/>
                <a:gd name="T56" fmla="*/ 42 w 58"/>
                <a:gd name="T57" fmla="*/ 8 h 72"/>
                <a:gd name="T58" fmla="*/ 32 w 58"/>
                <a:gd name="T59" fmla="*/ 6 h 72"/>
                <a:gd name="T60" fmla="*/ 26 w 58"/>
                <a:gd name="T61" fmla="*/ 0 h 72"/>
                <a:gd name="T62" fmla="*/ 20 w 58"/>
                <a:gd name="T63" fmla="*/ 6 h 72"/>
                <a:gd name="T64" fmla="*/ 12 w 58"/>
                <a:gd name="T65" fmla="*/ 10 h 72"/>
                <a:gd name="T66" fmla="*/ 6 w 58"/>
                <a:gd name="T67" fmla="*/ 14 h 72"/>
                <a:gd name="T68" fmla="*/ 2 w 58"/>
                <a:gd name="T69" fmla="*/ 19 h 72"/>
                <a:gd name="T70" fmla="*/ 2 w 58"/>
                <a:gd name="T71" fmla="*/ 24 h 72"/>
                <a:gd name="T72" fmla="*/ 6 w 58"/>
                <a:gd name="T73" fmla="*/ 30 h 7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8"/>
                <a:gd name="T112" fmla="*/ 0 h 72"/>
                <a:gd name="T113" fmla="*/ 58 w 58"/>
                <a:gd name="T114" fmla="*/ 72 h 7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8" h="72">
                  <a:moveTo>
                    <a:pt x="8" y="33"/>
                  </a:moveTo>
                  <a:lnTo>
                    <a:pt x="12" y="34"/>
                  </a:lnTo>
                  <a:lnTo>
                    <a:pt x="16" y="35"/>
                  </a:lnTo>
                  <a:lnTo>
                    <a:pt x="20" y="37"/>
                  </a:lnTo>
                  <a:lnTo>
                    <a:pt x="26" y="38"/>
                  </a:lnTo>
                  <a:lnTo>
                    <a:pt x="26" y="58"/>
                  </a:lnTo>
                  <a:lnTo>
                    <a:pt x="22" y="58"/>
                  </a:lnTo>
                  <a:lnTo>
                    <a:pt x="18" y="57"/>
                  </a:lnTo>
                  <a:lnTo>
                    <a:pt x="16" y="56"/>
                  </a:lnTo>
                  <a:lnTo>
                    <a:pt x="14" y="54"/>
                  </a:lnTo>
                  <a:lnTo>
                    <a:pt x="12" y="51"/>
                  </a:lnTo>
                  <a:lnTo>
                    <a:pt x="12" y="50"/>
                  </a:lnTo>
                  <a:lnTo>
                    <a:pt x="10" y="47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2" y="51"/>
                  </a:lnTo>
                  <a:lnTo>
                    <a:pt x="2" y="54"/>
                  </a:lnTo>
                  <a:lnTo>
                    <a:pt x="4" y="57"/>
                  </a:lnTo>
                  <a:lnTo>
                    <a:pt x="8" y="60"/>
                  </a:lnTo>
                  <a:lnTo>
                    <a:pt x="12" y="62"/>
                  </a:lnTo>
                  <a:lnTo>
                    <a:pt x="18" y="64"/>
                  </a:lnTo>
                  <a:lnTo>
                    <a:pt x="26" y="65"/>
                  </a:lnTo>
                  <a:lnTo>
                    <a:pt x="26" y="72"/>
                  </a:lnTo>
                  <a:lnTo>
                    <a:pt x="32" y="72"/>
                  </a:lnTo>
                  <a:lnTo>
                    <a:pt x="32" y="65"/>
                  </a:lnTo>
                  <a:lnTo>
                    <a:pt x="36" y="64"/>
                  </a:lnTo>
                  <a:lnTo>
                    <a:pt x="40" y="64"/>
                  </a:lnTo>
                  <a:lnTo>
                    <a:pt x="44" y="62"/>
                  </a:lnTo>
                  <a:lnTo>
                    <a:pt x="48" y="61"/>
                  </a:lnTo>
                  <a:lnTo>
                    <a:pt x="52" y="58"/>
                  </a:lnTo>
                  <a:lnTo>
                    <a:pt x="56" y="56"/>
                  </a:lnTo>
                  <a:lnTo>
                    <a:pt x="58" y="51"/>
                  </a:lnTo>
                  <a:lnTo>
                    <a:pt x="58" y="46"/>
                  </a:lnTo>
                  <a:lnTo>
                    <a:pt x="58" y="43"/>
                  </a:lnTo>
                  <a:lnTo>
                    <a:pt x="56" y="41"/>
                  </a:lnTo>
                  <a:lnTo>
                    <a:pt x="54" y="38"/>
                  </a:lnTo>
                  <a:lnTo>
                    <a:pt x="50" y="35"/>
                  </a:lnTo>
                  <a:lnTo>
                    <a:pt x="48" y="34"/>
                  </a:lnTo>
                  <a:lnTo>
                    <a:pt x="44" y="33"/>
                  </a:lnTo>
                  <a:lnTo>
                    <a:pt x="38" y="33"/>
                  </a:lnTo>
                  <a:lnTo>
                    <a:pt x="32" y="31"/>
                  </a:lnTo>
                  <a:lnTo>
                    <a:pt x="32" y="12"/>
                  </a:lnTo>
                  <a:lnTo>
                    <a:pt x="36" y="12"/>
                  </a:lnTo>
                  <a:lnTo>
                    <a:pt x="40" y="14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4" y="18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46" y="22"/>
                  </a:lnTo>
                  <a:lnTo>
                    <a:pt x="56" y="22"/>
                  </a:lnTo>
                  <a:lnTo>
                    <a:pt x="56" y="18"/>
                  </a:lnTo>
                  <a:lnTo>
                    <a:pt x="54" y="15"/>
                  </a:lnTo>
                  <a:lnTo>
                    <a:pt x="52" y="14"/>
                  </a:lnTo>
                  <a:lnTo>
                    <a:pt x="50" y="11"/>
                  </a:lnTo>
                  <a:lnTo>
                    <a:pt x="46" y="10"/>
                  </a:lnTo>
                  <a:lnTo>
                    <a:pt x="42" y="8"/>
                  </a:lnTo>
                  <a:lnTo>
                    <a:pt x="38" y="7"/>
                  </a:lnTo>
                  <a:lnTo>
                    <a:pt x="32" y="6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16" y="7"/>
                  </a:lnTo>
                  <a:lnTo>
                    <a:pt x="12" y="10"/>
                  </a:lnTo>
                  <a:lnTo>
                    <a:pt x="8" y="11"/>
                  </a:lnTo>
                  <a:lnTo>
                    <a:pt x="6" y="14"/>
                  </a:lnTo>
                  <a:lnTo>
                    <a:pt x="4" y="16"/>
                  </a:lnTo>
                  <a:lnTo>
                    <a:pt x="2" y="19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8" y="33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4" name="Freeform 81"/>
            <p:cNvSpPr>
              <a:spLocks/>
            </p:cNvSpPr>
            <p:nvPr/>
          </p:nvSpPr>
          <p:spPr bwMode="auto">
            <a:xfrm>
              <a:off x="3977" y="2051"/>
              <a:ext cx="78" cy="85"/>
            </a:xfrm>
            <a:custGeom>
              <a:avLst/>
              <a:gdLst>
                <a:gd name="T0" fmla="*/ 64 w 78"/>
                <a:gd name="T1" fmla="*/ 35 h 85"/>
                <a:gd name="T2" fmla="*/ 62 w 78"/>
                <a:gd name="T3" fmla="*/ 35 h 85"/>
                <a:gd name="T4" fmla="*/ 66 w 78"/>
                <a:gd name="T5" fmla="*/ 33 h 85"/>
                <a:gd name="T6" fmla="*/ 76 w 78"/>
                <a:gd name="T7" fmla="*/ 27 h 85"/>
                <a:gd name="T8" fmla="*/ 74 w 78"/>
                <a:gd name="T9" fmla="*/ 19 h 85"/>
                <a:gd name="T10" fmla="*/ 66 w 78"/>
                <a:gd name="T11" fmla="*/ 12 h 85"/>
                <a:gd name="T12" fmla="*/ 60 w 78"/>
                <a:gd name="T13" fmla="*/ 9 h 85"/>
                <a:gd name="T14" fmla="*/ 52 w 78"/>
                <a:gd name="T15" fmla="*/ 6 h 85"/>
                <a:gd name="T16" fmla="*/ 42 w 78"/>
                <a:gd name="T17" fmla="*/ 0 h 85"/>
                <a:gd name="T18" fmla="*/ 26 w 78"/>
                <a:gd name="T19" fmla="*/ 0 h 85"/>
                <a:gd name="T20" fmla="*/ 22 w 78"/>
                <a:gd name="T21" fmla="*/ 8 h 85"/>
                <a:gd name="T22" fmla="*/ 14 w 78"/>
                <a:gd name="T23" fmla="*/ 10 h 85"/>
                <a:gd name="T24" fmla="*/ 6 w 78"/>
                <a:gd name="T25" fmla="*/ 16 h 85"/>
                <a:gd name="T26" fmla="*/ 0 w 78"/>
                <a:gd name="T27" fmla="*/ 24 h 85"/>
                <a:gd name="T28" fmla="*/ 2 w 78"/>
                <a:gd name="T29" fmla="*/ 33 h 85"/>
                <a:gd name="T30" fmla="*/ 6 w 78"/>
                <a:gd name="T31" fmla="*/ 40 h 85"/>
                <a:gd name="T32" fmla="*/ 12 w 78"/>
                <a:gd name="T33" fmla="*/ 44 h 85"/>
                <a:gd name="T34" fmla="*/ 14 w 78"/>
                <a:gd name="T35" fmla="*/ 44 h 85"/>
                <a:gd name="T36" fmla="*/ 10 w 78"/>
                <a:gd name="T37" fmla="*/ 46 h 85"/>
                <a:gd name="T38" fmla="*/ 0 w 78"/>
                <a:gd name="T39" fmla="*/ 52 h 85"/>
                <a:gd name="T40" fmla="*/ 0 w 78"/>
                <a:gd name="T41" fmla="*/ 59 h 85"/>
                <a:gd name="T42" fmla="*/ 4 w 78"/>
                <a:gd name="T43" fmla="*/ 66 h 85"/>
                <a:gd name="T44" fmla="*/ 12 w 78"/>
                <a:gd name="T45" fmla="*/ 71 h 85"/>
                <a:gd name="T46" fmla="*/ 26 w 78"/>
                <a:gd name="T47" fmla="*/ 77 h 85"/>
                <a:gd name="T48" fmla="*/ 26 w 78"/>
                <a:gd name="T49" fmla="*/ 85 h 85"/>
                <a:gd name="T50" fmla="*/ 42 w 78"/>
                <a:gd name="T51" fmla="*/ 85 h 85"/>
                <a:gd name="T52" fmla="*/ 52 w 78"/>
                <a:gd name="T53" fmla="*/ 78 h 85"/>
                <a:gd name="T54" fmla="*/ 54 w 78"/>
                <a:gd name="T55" fmla="*/ 75 h 85"/>
                <a:gd name="T56" fmla="*/ 60 w 78"/>
                <a:gd name="T57" fmla="*/ 74 h 85"/>
                <a:gd name="T58" fmla="*/ 68 w 78"/>
                <a:gd name="T59" fmla="*/ 70 h 85"/>
                <a:gd name="T60" fmla="*/ 76 w 78"/>
                <a:gd name="T61" fmla="*/ 60 h 85"/>
                <a:gd name="T62" fmla="*/ 78 w 78"/>
                <a:gd name="T63" fmla="*/ 47 h 85"/>
                <a:gd name="T64" fmla="*/ 72 w 78"/>
                <a:gd name="T65" fmla="*/ 39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8"/>
                <a:gd name="T100" fmla="*/ 0 h 85"/>
                <a:gd name="T101" fmla="*/ 78 w 78"/>
                <a:gd name="T102" fmla="*/ 85 h 8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8" h="85">
                  <a:moveTo>
                    <a:pt x="66" y="36"/>
                  </a:moveTo>
                  <a:lnTo>
                    <a:pt x="64" y="35"/>
                  </a:lnTo>
                  <a:lnTo>
                    <a:pt x="62" y="35"/>
                  </a:lnTo>
                  <a:lnTo>
                    <a:pt x="60" y="33"/>
                  </a:lnTo>
                  <a:lnTo>
                    <a:pt x="66" y="33"/>
                  </a:lnTo>
                  <a:lnTo>
                    <a:pt x="76" y="33"/>
                  </a:lnTo>
                  <a:lnTo>
                    <a:pt x="76" y="27"/>
                  </a:lnTo>
                  <a:lnTo>
                    <a:pt x="76" y="23"/>
                  </a:lnTo>
                  <a:lnTo>
                    <a:pt x="74" y="19"/>
                  </a:lnTo>
                  <a:lnTo>
                    <a:pt x="70" y="15"/>
                  </a:lnTo>
                  <a:lnTo>
                    <a:pt x="66" y="12"/>
                  </a:lnTo>
                  <a:lnTo>
                    <a:pt x="62" y="10"/>
                  </a:lnTo>
                  <a:lnTo>
                    <a:pt x="60" y="9"/>
                  </a:lnTo>
                  <a:lnTo>
                    <a:pt x="56" y="8"/>
                  </a:lnTo>
                  <a:lnTo>
                    <a:pt x="52" y="6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26" y="6"/>
                  </a:lnTo>
                  <a:lnTo>
                    <a:pt x="22" y="8"/>
                  </a:lnTo>
                  <a:lnTo>
                    <a:pt x="18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6" y="16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4" y="37"/>
                  </a:lnTo>
                  <a:lnTo>
                    <a:pt x="6" y="40"/>
                  </a:lnTo>
                  <a:lnTo>
                    <a:pt x="10" y="43"/>
                  </a:lnTo>
                  <a:lnTo>
                    <a:pt x="12" y="44"/>
                  </a:lnTo>
                  <a:lnTo>
                    <a:pt x="14" y="44"/>
                  </a:lnTo>
                  <a:lnTo>
                    <a:pt x="14" y="4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2" y="63"/>
                  </a:lnTo>
                  <a:lnTo>
                    <a:pt x="4" y="66"/>
                  </a:lnTo>
                  <a:lnTo>
                    <a:pt x="8" y="69"/>
                  </a:lnTo>
                  <a:lnTo>
                    <a:pt x="12" y="71"/>
                  </a:lnTo>
                  <a:lnTo>
                    <a:pt x="18" y="74"/>
                  </a:lnTo>
                  <a:lnTo>
                    <a:pt x="26" y="77"/>
                  </a:lnTo>
                  <a:lnTo>
                    <a:pt x="26" y="78"/>
                  </a:lnTo>
                  <a:lnTo>
                    <a:pt x="26" y="85"/>
                  </a:lnTo>
                  <a:lnTo>
                    <a:pt x="36" y="85"/>
                  </a:lnTo>
                  <a:lnTo>
                    <a:pt x="42" y="85"/>
                  </a:lnTo>
                  <a:lnTo>
                    <a:pt x="52" y="85"/>
                  </a:lnTo>
                  <a:lnTo>
                    <a:pt x="52" y="78"/>
                  </a:lnTo>
                  <a:lnTo>
                    <a:pt x="52" y="77"/>
                  </a:lnTo>
                  <a:lnTo>
                    <a:pt x="54" y="75"/>
                  </a:lnTo>
                  <a:lnTo>
                    <a:pt x="58" y="74"/>
                  </a:lnTo>
                  <a:lnTo>
                    <a:pt x="60" y="74"/>
                  </a:lnTo>
                  <a:lnTo>
                    <a:pt x="62" y="73"/>
                  </a:lnTo>
                  <a:lnTo>
                    <a:pt x="68" y="70"/>
                  </a:lnTo>
                  <a:lnTo>
                    <a:pt x="74" y="66"/>
                  </a:lnTo>
                  <a:lnTo>
                    <a:pt x="76" y="60"/>
                  </a:lnTo>
                  <a:lnTo>
                    <a:pt x="78" y="52"/>
                  </a:lnTo>
                  <a:lnTo>
                    <a:pt x="78" y="47"/>
                  </a:lnTo>
                  <a:lnTo>
                    <a:pt x="76" y="43"/>
                  </a:lnTo>
                  <a:lnTo>
                    <a:pt x="72" y="39"/>
                  </a:lnTo>
                  <a:lnTo>
                    <a:pt x="6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5" name="Freeform 82"/>
            <p:cNvSpPr>
              <a:spLocks/>
            </p:cNvSpPr>
            <p:nvPr/>
          </p:nvSpPr>
          <p:spPr bwMode="auto">
            <a:xfrm>
              <a:off x="3987" y="2057"/>
              <a:ext cx="58" cy="72"/>
            </a:xfrm>
            <a:custGeom>
              <a:avLst/>
              <a:gdLst>
                <a:gd name="T0" fmla="*/ 12 w 58"/>
                <a:gd name="T1" fmla="*/ 33 h 72"/>
                <a:gd name="T2" fmla="*/ 20 w 58"/>
                <a:gd name="T3" fmla="*/ 37 h 72"/>
                <a:gd name="T4" fmla="*/ 26 w 58"/>
                <a:gd name="T5" fmla="*/ 59 h 72"/>
                <a:gd name="T6" fmla="*/ 18 w 58"/>
                <a:gd name="T7" fmla="*/ 57 h 72"/>
                <a:gd name="T8" fmla="*/ 12 w 58"/>
                <a:gd name="T9" fmla="*/ 53 h 72"/>
                <a:gd name="T10" fmla="*/ 10 w 58"/>
                <a:gd name="T11" fmla="*/ 50 h 72"/>
                <a:gd name="T12" fmla="*/ 10 w 58"/>
                <a:gd name="T13" fmla="*/ 46 h 72"/>
                <a:gd name="T14" fmla="*/ 0 w 58"/>
                <a:gd name="T15" fmla="*/ 49 h 72"/>
                <a:gd name="T16" fmla="*/ 0 w 58"/>
                <a:gd name="T17" fmla="*/ 54 h 72"/>
                <a:gd name="T18" fmla="*/ 6 w 58"/>
                <a:gd name="T19" fmla="*/ 60 h 72"/>
                <a:gd name="T20" fmla="*/ 18 w 58"/>
                <a:gd name="T21" fmla="*/ 64 h 72"/>
                <a:gd name="T22" fmla="*/ 26 w 58"/>
                <a:gd name="T23" fmla="*/ 72 h 72"/>
                <a:gd name="T24" fmla="*/ 32 w 58"/>
                <a:gd name="T25" fmla="*/ 65 h 72"/>
                <a:gd name="T26" fmla="*/ 40 w 58"/>
                <a:gd name="T27" fmla="*/ 63 h 72"/>
                <a:gd name="T28" fmla="*/ 48 w 58"/>
                <a:gd name="T29" fmla="*/ 61 h 72"/>
                <a:gd name="T30" fmla="*/ 56 w 58"/>
                <a:gd name="T31" fmla="*/ 56 h 72"/>
                <a:gd name="T32" fmla="*/ 58 w 58"/>
                <a:gd name="T33" fmla="*/ 46 h 72"/>
                <a:gd name="T34" fmla="*/ 56 w 58"/>
                <a:gd name="T35" fmla="*/ 41 h 72"/>
                <a:gd name="T36" fmla="*/ 50 w 58"/>
                <a:gd name="T37" fmla="*/ 36 h 72"/>
                <a:gd name="T38" fmla="*/ 42 w 58"/>
                <a:gd name="T39" fmla="*/ 33 h 72"/>
                <a:gd name="T40" fmla="*/ 32 w 58"/>
                <a:gd name="T41" fmla="*/ 31 h 72"/>
                <a:gd name="T42" fmla="*/ 34 w 58"/>
                <a:gd name="T43" fmla="*/ 13 h 72"/>
                <a:gd name="T44" fmla="*/ 40 w 58"/>
                <a:gd name="T45" fmla="*/ 15 h 72"/>
                <a:gd name="T46" fmla="*/ 44 w 58"/>
                <a:gd name="T47" fmla="*/ 18 h 72"/>
                <a:gd name="T48" fmla="*/ 44 w 58"/>
                <a:gd name="T49" fmla="*/ 19 h 72"/>
                <a:gd name="T50" fmla="*/ 56 w 58"/>
                <a:gd name="T51" fmla="*/ 21 h 72"/>
                <a:gd name="T52" fmla="*/ 54 w 58"/>
                <a:gd name="T53" fmla="*/ 15 h 72"/>
                <a:gd name="T54" fmla="*/ 48 w 58"/>
                <a:gd name="T55" fmla="*/ 10 h 72"/>
                <a:gd name="T56" fmla="*/ 40 w 58"/>
                <a:gd name="T57" fmla="*/ 7 h 72"/>
                <a:gd name="T58" fmla="*/ 32 w 58"/>
                <a:gd name="T59" fmla="*/ 6 h 72"/>
                <a:gd name="T60" fmla="*/ 26 w 58"/>
                <a:gd name="T61" fmla="*/ 0 h 72"/>
                <a:gd name="T62" fmla="*/ 20 w 58"/>
                <a:gd name="T63" fmla="*/ 6 h 72"/>
                <a:gd name="T64" fmla="*/ 12 w 58"/>
                <a:gd name="T65" fmla="*/ 9 h 72"/>
                <a:gd name="T66" fmla="*/ 6 w 58"/>
                <a:gd name="T67" fmla="*/ 14 h 72"/>
                <a:gd name="T68" fmla="*/ 2 w 58"/>
                <a:gd name="T69" fmla="*/ 19 h 72"/>
                <a:gd name="T70" fmla="*/ 2 w 58"/>
                <a:gd name="T71" fmla="*/ 25 h 72"/>
                <a:gd name="T72" fmla="*/ 6 w 58"/>
                <a:gd name="T73" fmla="*/ 30 h 7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8"/>
                <a:gd name="T112" fmla="*/ 0 h 72"/>
                <a:gd name="T113" fmla="*/ 58 w 58"/>
                <a:gd name="T114" fmla="*/ 72 h 7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8" h="72">
                  <a:moveTo>
                    <a:pt x="8" y="31"/>
                  </a:moveTo>
                  <a:lnTo>
                    <a:pt x="12" y="33"/>
                  </a:lnTo>
                  <a:lnTo>
                    <a:pt x="16" y="36"/>
                  </a:lnTo>
                  <a:lnTo>
                    <a:pt x="20" y="37"/>
                  </a:lnTo>
                  <a:lnTo>
                    <a:pt x="26" y="37"/>
                  </a:lnTo>
                  <a:lnTo>
                    <a:pt x="26" y="59"/>
                  </a:lnTo>
                  <a:lnTo>
                    <a:pt x="22" y="59"/>
                  </a:lnTo>
                  <a:lnTo>
                    <a:pt x="18" y="57"/>
                  </a:lnTo>
                  <a:lnTo>
                    <a:pt x="14" y="56"/>
                  </a:lnTo>
                  <a:lnTo>
                    <a:pt x="12" y="53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2" y="57"/>
                  </a:lnTo>
                  <a:lnTo>
                    <a:pt x="6" y="60"/>
                  </a:lnTo>
                  <a:lnTo>
                    <a:pt x="12" y="63"/>
                  </a:lnTo>
                  <a:lnTo>
                    <a:pt x="18" y="64"/>
                  </a:lnTo>
                  <a:lnTo>
                    <a:pt x="26" y="65"/>
                  </a:lnTo>
                  <a:lnTo>
                    <a:pt x="26" y="72"/>
                  </a:lnTo>
                  <a:lnTo>
                    <a:pt x="32" y="72"/>
                  </a:lnTo>
                  <a:lnTo>
                    <a:pt x="32" y="65"/>
                  </a:lnTo>
                  <a:lnTo>
                    <a:pt x="36" y="64"/>
                  </a:lnTo>
                  <a:lnTo>
                    <a:pt x="40" y="63"/>
                  </a:lnTo>
                  <a:lnTo>
                    <a:pt x="44" y="63"/>
                  </a:lnTo>
                  <a:lnTo>
                    <a:pt x="48" y="61"/>
                  </a:lnTo>
                  <a:lnTo>
                    <a:pt x="52" y="59"/>
                  </a:lnTo>
                  <a:lnTo>
                    <a:pt x="56" y="56"/>
                  </a:lnTo>
                  <a:lnTo>
                    <a:pt x="58" y="52"/>
                  </a:lnTo>
                  <a:lnTo>
                    <a:pt x="58" y="46"/>
                  </a:lnTo>
                  <a:lnTo>
                    <a:pt x="58" y="44"/>
                  </a:lnTo>
                  <a:lnTo>
                    <a:pt x="56" y="41"/>
                  </a:lnTo>
                  <a:lnTo>
                    <a:pt x="52" y="38"/>
                  </a:lnTo>
                  <a:lnTo>
                    <a:pt x="50" y="36"/>
                  </a:lnTo>
                  <a:lnTo>
                    <a:pt x="46" y="34"/>
                  </a:lnTo>
                  <a:lnTo>
                    <a:pt x="42" y="33"/>
                  </a:lnTo>
                  <a:lnTo>
                    <a:pt x="38" y="33"/>
                  </a:lnTo>
                  <a:lnTo>
                    <a:pt x="32" y="31"/>
                  </a:lnTo>
                  <a:lnTo>
                    <a:pt x="32" y="13"/>
                  </a:lnTo>
                  <a:lnTo>
                    <a:pt x="34" y="13"/>
                  </a:lnTo>
                  <a:lnTo>
                    <a:pt x="38" y="14"/>
                  </a:lnTo>
                  <a:lnTo>
                    <a:pt x="40" y="15"/>
                  </a:lnTo>
                  <a:lnTo>
                    <a:pt x="42" y="17"/>
                  </a:lnTo>
                  <a:lnTo>
                    <a:pt x="44" y="18"/>
                  </a:lnTo>
                  <a:lnTo>
                    <a:pt x="44" y="19"/>
                  </a:lnTo>
                  <a:lnTo>
                    <a:pt x="46" y="21"/>
                  </a:lnTo>
                  <a:lnTo>
                    <a:pt x="56" y="21"/>
                  </a:lnTo>
                  <a:lnTo>
                    <a:pt x="56" y="18"/>
                  </a:lnTo>
                  <a:lnTo>
                    <a:pt x="54" y="15"/>
                  </a:lnTo>
                  <a:lnTo>
                    <a:pt x="50" y="13"/>
                  </a:lnTo>
                  <a:lnTo>
                    <a:pt x="48" y="10"/>
                  </a:lnTo>
                  <a:lnTo>
                    <a:pt x="44" y="9"/>
                  </a:lnTo>
                  <a:lnTo>
                    <a:pt x="40" y="7"/>
                  </a:lnTo>
                  <a:lnTo>
                    <a:pt x="36" y="6"/>
                  </a:lnTo>
                  <a:lnTo>
                    <a:pt x="32" y="6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16" y="7"/>
                  </a:lnTo>
                  <a:lnTo>
                    <a:pt x="12" y="9"/>
                  </a:lnTo>
                  <a:lnTo>
                    <a:pt x="8" y="11"/>
                  </a:lnTo>
                  <a:lnTo>
                    <a:pt x="6" y="14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2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8" y="31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6" name="Freeform 83"/>
            <p:cNvSpPr>
              <a:spLocks/>
            </p:cNvSpPr>
            <p:nvPr/>
          </p:nvSpPr>
          <p:spPr bwMode="auto">
            <a:xfrm>
              <a:off x="3921" y="2057"/>
              <a:ext cx="38" cy="18"/>
            </a:xfrm>
            <a:custGeom>
              <a:avLst/>
              <a:gdLst>
                <a:gd name="T0" fmla="*/ 38 w 38"/>
                <a:gd name="T1" fmla="*/ 9 h 18"/>
                <a:gd name="T2" fmla="*/ 6 w 38"/>
                <a:gd name="T3" fmla="*/ 0 h 18"/>
                <a:gd name="T4" fmla="*/ 0 w 38"/>
                <a:gd name="T5" fmla="*/ 10 h 18"/>
                <a:gd name="T6" fmla="*/ 32 w 38"/>
                <a:gd name="T7" fmla="*/ 18 h 18"/>
                <a:gd name="T8" fmla="*/ 38 w 38"/>
                <a:gd name="T9" fmla="*/ 9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18"/>
                <a:gd name="T17" fmla="*/ 38 w 38"/>
                <a:gd name="T18" fmla="*/ 18 h 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18">
                  <a:moveTo>
                    <a:pt x="38" y="9"/>
                  </a:moveTo>
                  <a:lnTo>
                    <a:pt x="6" y="0"/>
                  </a:lnTo>
                  <a:lnTo>
                    <a:pt x="0" y="10"/>
                  </a:lnTo>
                  <a:lnTo>
                    <a:pt x="32" y="18"/>
                  </a:lnTo>
                  <a:lnTo>
                    <a:pt x="38" y="9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7" name="Freeform 84"/>
            <p:cNvSpPr>
              <a:spLocks/>
            </p:cNvSpPr>
            <p:nvPr/>
          </p:nvSpPr>
          <p:spPr bwMode="auto">
            <a:xfrm>
              <a:off x="3951" y="2028"/>
              <a:ext cx="34" cy="24"/>
            </a:xfrm>
            <a:custGeom>
              <a:avLst/>
              <a:gdLst>
                <a:gd name="T0" fmla="*/ 34 w 34"/>
                <a:gd name="T1" fmla="*/ 17 h 24"/>
                <a:gd name="T2" fmla="*/ 12 w 34"/>
                <a:gd name="T3" fmla="*/ 0 h 24"/>
                <a:gd name="T4" fmla="*/ 0 w 34"/>
                <a:gd name="T5" fmla="*/ 5 h 24"/>
                <a:gd name="T6" fmla="*/ 22 w 34"/>
                <a:gd name="T7" fmla="*/ 24 h 24"/>
                <a:gd name="T8" fmla="*/ 34 w 34"/>
                <a:gd name="T9" fmla="*/ 17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24"/>
                <a:gd name="T17" fmla="*/ 34 w 34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24">
                  <a:moveTo>
                    <a:pt x="34" y="17"/>
                  </a:moveTo>
                  <a:lnTo>
                    <a:pt x="12" y="0"/>
                  </a:lnTo>
                  <a:lnTo>
                    <a:pt x="0" y="5"/>
                  </a:lnTo>
                  <a:lnTo>
                    <a:pt x="22" y="24"/>
                  </a:lnTo>
                  <a:lnTo>
                    <a:pt x="34" y="17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58" name="Rectangle 85"/>
            <p:cNvSpPr>
              <a:spLocks noChangeArrowheads="1"/>
            </p:cNvSpPr>
            <p:nvPr/>
          </p:nvSpPr>
          <p:spPr bwMode="auto">
            <a:xfrm>
              <a:off x="4001" y="2014"/>
              <a:ext cx="14" cy="24"/>
            </a:xfrm>
            <a:prstGeom prst="rect">
              <a:avLst/>
            </a:prstGeom>
            <a:solidFill>
              <a:srgbClr val="FFB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1" lang="en-GB" sz="2400">
                <a:latin typeface="Times New Roman" pitchFamily="18" charset="0"/>
              </a:endParaRPr>
            </a:p>
          </p:txBody>
        </p:sp>
        <p:sp>
          <p:nvSpPr>
            <p:cNvPr id="28759" name="Freeform 86"/>
            <p:cNvSpPr>
              <a:spLocks/>
            </p:cNvSpPr>
            <p:nvPr/>
          </p:nvSpPr>
          <p:spPr bwMode="auto">
            <a:xfrm>
              <a:off x="4035" y="2029"/>
              <a:ext cx="30" cy="24"/>
            </a:xfrm>
            <a:custGeom>
              <a:avLst/>
              <a:gdLst>
                <a:gd name="T0" fmla="*/ 12 w 30"/>
                <a:gd name="T1" fmla="*/ 24 h 24"/>
                <a:gd name="T2" fmla="*/ 30 w 30"/>
                <a:gd name="T3" fmla="*/ 5 h 24"/>
                <a:gd name="T4" fmla="*/ 18 w 30"/>
                <a:gd name="T5" fmla="*/ 0 h 24"/>
                <a:gd name="T6" fmla="*/ 0 w 30"/>
                <a:gd name="T7" fmla="*/ 19 h 24"/>
                <a:gd name="T8" fmla="*/ 12 w 30"/>
                <a:gd name="T9" fmla="*/ 24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24"/>
                <a:gd name="T17" fmla="*/ 30 w 30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24">
                  <a:moveTo>
                    <a:pt x="12" y="24"/>
                  </a:moveTo>
                  <a:lnTo>
                    <a:pt x="30" y="5"/>
                  </a:lnTo>
                  <a:lnTo>
                    <a:pt x="18" y="0"/>
                  </a:lnTo>
                  <a:lnTo>
                    <a:pt x="0" y="19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0" name="Freeform 87"/>
            <p:cNvSpPr>
              <a:spLocks/>
            </p:cNvSpPr>
            <p:nvPr/>
          </p:nvSpPr>
          <p:spPr bwMode="auto">
            <a:xfrm>
              <a:off x="4059" y="2052"/>
              <a:ext cx="38" cy="22"/>
            </a:xfrm>
            <a:custGeom>
              <a:avLst/>
              <a:gdLst>
                <a:gd name="T0" fmla="*/ 8 w 38"/>
                <a:gd name="T1" fmla="*/ 22 h 22"/>
                <a:gd name="T2" fmla="*/ 38 w 38"/>
                <a:gd name="T3" fmla="*/ 8 h 22"/>
                <a:gd name="T4" fmla="*/ 30 w 38"/>
                <a:gd name="T5" fmla="*/ 0 h 22"/>
                <a:gd name="T6" fmla="*/ 0 w 38"/>
                <a:gd name="T7" fmla="*/ 12 h 22"/>
                <a:gd name="T8" fmla="*/ 8 w 38"/>
                <a:gd name="T9" fmla="*/ 22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22"/>
                <a:gd name="T17" fmla="*/ 38 w 38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22">
                  <a:moveTo>
                    <a:pt x="8" y="22"/>
                  </a:moveTo>
                  <a:lnTo>
                    <a:pt x="38" y="8"/>
                  </a:lnTo>
                  <a:lnTo>
                    <a:pt x="30" y="0"/>
                  </a:lnTo>
                  <a:lnTo>
                    <a:pt x="0" y="1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1" name="Freeform 88"/>
            <p:cNvSpPr>
              <a:spLocks/>
            </p:cNvSpPr>
            <p:nvPr/>
          </p:nvSpPr>
          <p:spPr bwMode="auto">
            <a:xfrm>
              <a:off x="4019" y="2095"/>
              <a:ext cx="14" cy="21"/>
            </a:xfrm>
            <a:custGeom>
              <a:avLst/>
              <a:gdLst>
                <a:gd name="T0" fmla="*/ 0 w 14"/>
                <a:gd name="T1" fmla="*/ 0 h 21"/>
                <a:gd name="T2" fmla="*/ 2 w 14"/>
                <a:gd name="T3" fmla="*/ 2 h 21"/>
                <a:gd name="T4" fmla="*/ 6 w 14"/>
                <a:gd name="T5" fmla="*/ 2 h 21"/>
                <a:gd name="T6" fmla="*/ 8 w 14"/>
                <a:gd name="T7" fmla="*/ 2 h 21"/>
                <a:gd name="T8" fmla="*/ 10 w 14"/>
                <a:gd name="T9" fmla="*/ 3 h 21"/>
                <a:gd name="T10" fmla="*/ 12 w 14"/>
                <a:gd name="T11" fmla="*/ 4 h 21"/>
                <a:gd name="T12" fmla="*/ 14 w 14"/>
                <a:gd name="T13" fmla="*/ 6 h 21"/>
                <a:gd name="T14" fmla="*/ 14 w 14"/>
                <a:gd name="T15" fmla="*/ 8 h 21"/>
                <a:gd name="T16" fmla="*/ 14 w 14"/>
                <a:gd name="T17" fmla="*/ 11 h 21"/>
                <a:gd name="T18" fmla="*/ 14 w 14"/>
                <a:gd name="T19" fmla="*/ 12 h 21"/>
                <a:gd name="T20" fmla="*/ 14 w 14"/>
                <a:gd name="T21" fmla="*/ 14 h 21"/>
                <a:gd name="T22" fmla="*/ 14 w 14"/>
                <a:gd name="T23" fmla="*/ 15 h 21"/>
                <a:gd name="T24" fmla="*/ 12 w 14"/>
                <a:gd name="T25" fmla="*/ 16 h 21"/>
                <a:gd name="T26" fmla="*/ 10 w 14"/>
                <a:gd name="T27" fmla="*/ 18 h 21"/>
                <a:gd name="T28" fmla="*/ 8 w 14"/>
                <a:gd name="T29" fmla="*/ 19 h 21"/>
                <a:gd name="T30" fmla="*/ 4 w 14"/>
                <a:gd name="T31" fmla="*/ 21 h 21"/>
                <a:gd name="T32" fmla="*/ 0 w 14"/>
                <a:gd name="T33" fmla="*/ 21 h 21"/>
                <a:gd name="T34" fmla="*/ 0 w 14"/>
                <a:gd name="T35" fmla="*/ 0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21"/>
                <a:gd name="T56" fmla="*/ 14 w 14"/>
                <a:gd name="T57" fmla="*/ 21 h 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21">
                  <a:moveTo>
                    <a:pt x="0" y="0"/>
                  </a:moveTo>
                  <a:lnTo>
                    <a:pt x="2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8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2" name="Freeform 89"/>
            <p:cNvSpPr>
              <a:spLocks/>
            </p:cNvSpPr>
            <p:nvPr/>
          </p:nvSpPr>
          <p:spPr bwMode="auto">
            <a:xfrm>
              <a:off x="3999" y="2068"/>
              <a:ext cx="14" cy="19"/>
            </a:xfrm>
            <a:custGeom>
              <a:avLst/>
              <a:gdLst>
                <a:gd name="T0" fmla="*/ 2 w 14"/>
                <a:gd name="T1" fmla="*/ 4 h 19"/>
                <a:gd name="T2" fmla="*/ 4 w 14"/>
                <a:gd name="T3" fmla="*/ 3 h 19"/>
                <a:gd name="T4" fmla="*/ 6 w 14"/>
                <a:gd name="T5" fmla="*/ 2 h 19"/>
                <a:gd name="T6" fmla="*/ 10 w 14"/>
                <a:gd name="T7" fmla="*/ 2 h 19"/>
                <a:gd name="T8" fmla="*/ 14 w 14"/>
                <a:gd name="T9" fmla="*/ 0 h 19"/>
                <a:gd name="T10" fmla="*/ 14 w 14"/>
                <a:gd name="T11" fmla="*/ 19 h 19"/>
                <a:gd name="T12" fmla="*/ 12 w 14"/>
                <a:gd name="T13" fmla="*/ 19 h 19"/>
                <a:gd name="T14" fmla="*/ 8 w 14"/>
                <a:gd name="T15" fmla="*/ 18 h 19"/>
                <a:gd name="T16" fmla="*/ 6 w 14"/>
                <a:gd name="T17" fmla="*/ 18 h 19"/>
                <a:gd name="T18" fmla="*/ 4 w 14"/>
                <a:gd name="T19" fmla="*/ 16 h 19"/>
                <a:gd name="T20" fmla="*/ 2 w 14"/>
                <a:gd name="T21" fmla="*/ 15 h 19"/>
                <a:gd name="T22" fmla="*/ 0 w 14"/>
                <a:gd name="T23" fmla="*/ 14 h 19"/>
                <a:gd name="T24" fmla="*/ 0 w 14"/>
                <a:gd name="T25" fmla="*/ 11 h 19"/>
                <a:gd name="T26" fmla="*/ 0 w 14"/>
                <a:gd name="T27" fmla="*/ 10 h 19"/>
                <a:gd name="T28" fmla="*/ 0 w 14"/>
                <a:gd name="T29" fmla="*/ 8 h 19"/>
                <a:gd name="T30" fmla="*/ 0 w 14"/>
                <a:gd name="T31" fmla="*/ 7 h 19"/>
                <a:gd name="T32" fmla="*/ 0 w 14"/>
                <a:gd name="T33" fmla="*/ 6 h 19"/>
                <a:gd name="T34" fmla="*/ 2 w 14"/>
                <a:gd name="T35" fmla="*/ 4 h 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19"/>
                <a:gd name="T56" fmla="*/ 14 w 14"/>
                <a:gd name="T57" fmla="*/ 19 h 1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19">
                  <a:moveTo>
                    <a:pt x="2" y="4"/>
                  </a:moveTo>
                  <a:lnTo>
                    <a:pt x="4" y="3"/>
                  </a:lnTo>
                  <a:lnTo>
                    <a:pt x="6" y="2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4" y="19"/>
                  </a:lnTo>
                  <a:lnTo>
                    <a:pt x="12" y="19"/>
                  </a:lnTo>
                  <a:lnTo>
                    <a:pt x="8" y="18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15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3" name="Freeform 90"/>
            <p:cNvSpPr>
              <a:spLocks/>
            </p:cNvSpPr>
            <p:nvPr/>
          </p:nvSpPr>
          <p:spPr bwMode="auto">
            <a:xfrm>
              <a:off x="4047" y="2088"/>
              <a:ext cx="225" cy="152"/>
            </a:xfrm>
            <a:custGeom>
              <a:avLst/>
              <a:gdLst>
                <a:gd name="T0" fmla="*/ 0 w 225"/>
                <a:gd name="T1" fmla="*/ 78 h 152"/>
                <a:gd name="T2" fmla="*/ 2 w 225"/>
                <a:gd name="T3" fmla="*/ 63 h 152"/>
                <a:gd name="T4" fmla="*/ 8 w 225"/>
                <a:gd name="T5" fmla="*/ 48 h 152"/>
                <a:gd name="T6" fmla="*/ 18 w 225"/>
                <a:gd name="T7" fmla="*/ 34 h 152"/>
                <a:gd name="T8" fmla="*/ 32 w 225"/>
                <a:gd name="T9" fmla="*/ 23 h 152"/>
                <a:gd name="T10" fmla="*/ 40 w 225"/>
                <a:gd name="T11" fmla="*/ 18 h 152"/>
                <a:gd name="T12" fmla="*/ 50 w 225"/>
                <a:gd name="T13" fmla="*/ 14 h 152"/>
                <a:gd name="T14" fmla="*/ 60 w 225"/>
                <a:gd name="T15" fmla="*/ 10 h 152"/>
                <a:gd name="T16" fmla="*/ 70 w 225"/>
                <a:gd name="T17" fmla="*/ 6 h 152"/>
                <a:gd name="T18" fmla="*/ 80 w 225"/>
                <a:gd name="T19" fmla="*/ 3 h 152"/>
                <a:gd name="T20" fmla="*/ 90 w 225"/>
                <a:gd name="T21" fmla="*/ 2 h 152"/>
                <a:gd name="T22" fmla="*/ 100 w 225"/>
                <a:gd name="T23" fmla="*/ 0 h 152"/>
                <a:gd name="T24" fmla="*/ 112 w 225"/>
                <a:gd name="T25" fmla="*/ 0 h 152"/>
                <a:gd name="T26" fmla="*/ 124 w 225"/>
                <a:gd name="T27" fmla="*/ 0 h 152"/>
                <a:gd name="T28" fmla="*/ 134 w 225"/>
                <a:gd name="T29" fmla="*/ 2 h 152"/>
                <a:gd name="T30" fmla="*/ 144 w 225"/>
                <a:gd name="T31" fmla="*/ 3 h 152"/>
                <a:gd name="T32" fmla="*/ 157 w 225"/>
                <a:gd name="T33" fmla="*/ 6 h 152"/>
                <a:gd name="T34" fmla="*/ 165 w 225"/>
                <a:gd name="T35" fmla="*/ 10 h 152"/>
                <a:gd name="T36" fmla="*/ 175 w 225"/>
                <a:gd name="T37" fmla="*/ 14 h 152"/>
                <a:gd name="T38" fmla="*/ 185 w 225"/>
                <a:gd name="T39" fmla="*/ 18 h 152"/>
                <a:gd name="T40" fmla="*/ 193 w 225"/>
                <a:gd name="T41" fmla="*/ 23 h 152"/>
                <a:gd name="T42" fmla="*/ 207 w 225"/>
                <a:gd name="T43" fmla="*/ 34 h 152"/>
                <a:gd name="T44" fmla="*/ 217 w 225"/>
                <a:gd name="T45" fmla="*/ 48 h 152"/>
                <a:gd name="T46" fmla="*/ 223 w 225"/>
                <a:gd name="T47" fmla="*/ 63 h 152"/>
                <a:gd name="T48" fmla="*/ 225 w 225"/>
                <a:gd name="T49" fmla="*/ 78 h 152"/>
                <a:gd name="T50" fmla="*/ 223 w 225"/>
                <a:gd name="T51" fmla="*/ 92 h 152"/>
                <a:gd name="T52" fmla="*/ 217 w 225"/>
                <a:gd name="T53" fmla="*/ 106 h 152"/>
                <a:gd name="T54" fmla="*/ 205 w 225"/>
                <a:gd name="T55" fmla="*/ 119 h 152"/>
                <a:gd name="T56" fmla="*/ 193 w 225"/>
                <a:gd name="T57" fmla="*/ 130 h 152"/>
                <a:gd name="T58" fmla="*/ 175 w 225"/>
                <a:gd name="T59" fmla="*/ 140 h 152"/>
                <a:gd name="T60" fmla="*/ 157 w 225"/>
                <a:gd name="T61" fmla="*/ 146 h 152"/>
                <a:gd name="T62" fmla="*/ 134 w 225"/>
                <a:gd name="T63" fmla="*/ 150 h 152"/>
                <a:gd name="T64" fmla="*/ 112 w 225"/>
                <a:gd name="T65" fmla="*/ 152 h 152"/>
                <a:gd name="T66" fmla="*/ 100 w 225"/>
                <a:gd name="T67" fmla="*/ 152 h 152"/>
                <a:gd name="T68" fmla="*/ 90 w 225"/>
                <a:gd name="T69" fmla="*/ 150 h 152"/>
                <a:gd name="T70" fmla="*/ 80 w 225"/>
                <a:gd name="T71" fmla="*/ 149 h 152"/>
                <a:gd name="T72" fmla="*/ 70 w 225"/>
                <a:gd name="T73" fmla="*/ 146 h 152"/>
                <a:gd name="T74" fmla="*/ 60 w 225"/>
                <a:gd name="T75" fmla="*/ 142 h 152"/>
                <a:gd name="T76" fmla="*/ 50 w 225"/>
                <a:gd name="T77" fmla="*/ 138 h 152"/>
                <a:gd name="T78" fmla="*/ 40 w 225"/>
                <a:gd name="T79" fmla="*/ 134 h 152"/>
                <a:gd name="T80" fmla="*/ 32 w 225"/>
                <a:gd name="T81" fmla="*/ 129 h 152"/>
                <a:gd name="T82" fmla="*/ 18 w 225"/>
                <a:gd name="T83" fmla="*/ 118 h 152"/>
                <a:gd name="T84" fmla="*/ 8 w 225"/>
                <a:gd name="T85" fmla="*/ 106 h 152"/>
                <a:gd name="T86" fmla="*/ 2 w 225"/>
                <a:gd name="T87" fmla="*/ 92 h 152"/>
                <a:gd name="T88" fmla="*/ 0 w 225"/>
                <a:gd name="T89" fmla="*/ 78 h 15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5"/>
                <a:gd name="T136" fmla="*/ 0 h 152"/>
                <a:gd name="T137" fmla="*/ 225 w 225"/>
                <a:gd name="T138" fmla="*/ 152 h 15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5" h="152">
                  <a:moveTo>
                    <a:pt x="0" y="78"/>
                  </a:moveTo>
                  <a:lnTo>
                    <a:pt x="2" y="63"/>
                  </a:lnTo>
                  <a:lnTo>
                    <a:pt x="8" y="48"/>
                  </a:lnTo>
                  <a:lnTo>
                    <a:pt x="18" y="34"/>
                  </a:lnTo>
                  <a:lnTo>
                    <a:pt x="32" y="23"/>
                  </a:lnTo>
                  <a:lnTo>
                    <a:pt x="40" y="18"/>
                  </a:lnTo>
                  <a:lnTo>
                    <a:pt x="50" y="14"/>
                  </a:lnTo>
                  <a:lnTo>
                    <a:pt x="60" y="10"/>
                  </a:lnTo>
                  <a:lnTo>
                    <a:pt x="70" y="6"/>
                  </a:lnTo>
                  <a:lnTo>
                    <a:pt x="80" y="3"/>
                  </a:lnTo>
                  <a:lnTo>
                    <a:pt x="90" y="2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4" y="0"/>
                  </a:lnTo>
                  <a:lnTo>
                    <a:pt x="134" y="2"/>
                  </a:lnTo>
                  <a:lnTo>
                    <a:pt x="144" y="3"/>
                  </a:lnTo>
                  <a:lnTo>
                    <a:pt x="157" y="6"/>
                  </a:lnTo>
                  <a:lnTo>
                    <a:pt x="165" y="10"/>
                  </a:lnTo>
                  <a:lnTo>
                    <a:pt x="175" y="14"/>
                  </a:lnTo>
                  <a:lnTo>
                    <a:pt x="185" y="18"/>
                  </a:lnTo>
                  <a:lnTo>
                    <a:pt x="193" y="23"/>
                  </a:lnTo>
                  <a:lnTo>
                    <a:pt x="207" y="34"/>
                  </a:lnTo>
                  <a:lnTo>
                    <a:pt x="217" y="48"/>
                  </a:lnTo>
                  <a:lnTo>
                    <a:pt x="223" y="63"/>
                  </a:lnTo>
                  <a:lnTo>
                    <a:pt x="225" y="78"/>
                  </a:lnTo>
                  <a:lnTo>
                    <a:pt x="223" y="92"/>
                  </a:lnTo>
                  <a:lnTo>
                    <a:pt x="217" y="106"/>
                  </a:lnTo>
                  <a:lnTo>
                    <a:pt x="205" y="119"/>
                  </a:lnTo>
                  <a:lnTo>
                    <a:pt x="193" y="130"/>
                  </a:lnTo>
                  <a:lnTo>
                    <a:pt x="175" y="140"/>
                  </a:lnTo>
                  <a:lnTo>
                    <a:pt x="157" y="146"/>
                  </a:lnTo>
                  <a:lnTo>
                    <a:pt x="134" y="150"/>
                  </a:lnTo>
                  <a:lnTo>
                    <a:pt x="112" y="152"/>
                  </a:lnTo>
                  <a:lnTo>
                    <a:pt x="100" y="152"/>
                  </a:lnTo>
                  <a:lnTo>
                    <a:pt x="90" y="150"/>
                  </a:lnTo>
                  <a:lnTo>
                    <a:pt x="80" y="149"/>
                  </a:lnTo>
                  <a:lnTo>
                    <a:pt x="70" y="146"/>
                  </a:lnTo>
                  <a:lnTo>
                    <a:pt x="60" y="142"/>
                  </a:lnTo>
                  <a:lnTo>
                    <a:pt x="50" y="138"/>
                  </a:lnTo>
                  <a:lnTo>
                    <a:pt x="40" y="134"/>
                  </a:lnTo>
                  <a:lnTo>
                    <a:pt x="32" y="129"/>
                  </a:lnTo>
                  <a:lnTo>
                    <a:pt x="18" y="118"/>
                  </a:lnTo>
                  <a:lnTo>
                    <a:pt x="8" y="106"/>
                  </a:lnTo>
                  <a:lnTo>
                    <a:pt x="2" y="9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4" name="Freeform 91"/>
            <p:cNvSpPr>
              <a:spLocks/>
            </p:cNvSpPr>
            <p:nvPr/>
          </p:nvSpPr>
          <p:spPr bwMode="auto">
            <a:xfrm>
              <a:off x="4057" y="2095"/>
              <a:ext cx="205" cy="138"/>
            </a:xfrm>
            <a:custGeom>
              <a:avLst/>
              <a:gdLst>
                <a:gd name="T0" fmla="*/ 102 w 205"/>
                <a:gd name="T1" fmla="*/ 138 h 138"/>
                <a:gd name="T2" fmla="*/ 122 w 205"/>
                <a:gd name="T3" fmla="*/ 137 h 138"/>
                <a:gd name="T4" fmla="*/ 143 w 205"/>
                <a:gd name="T5" fmla="*/ 133 h 138"/>
                <a:gd name="T6" fmla="*/ 159 w 205"/>
                <a:gd name="T7" fmla="*/ 126 h 138"/>
                <a:gd name="T8" fmla="*/ 175 w 205"/>
                <a:gd name="T9" fmla="*/ 118 h 138"/>
                <a:gd name="T10" fmla="*/ 187 w 205"/>
                <a:gd name="T11" fmla="*/ 108 h 138"/>
                <a:gd name="T12" fmla="*/ 197 w 205"/>
                <a:gd name="T13" fmla="*/ 96 h 138"/>
                <a:gd name="T14" fmla="*/ 203 w 205"/>
                <a:gd name="T15" fmla="*/ 84 h 138"/>
                <a:gd name="T16" fmla="*/ 205 w 205"/>
                <a:gd name="T17" fmla="*/ 71 h 138"/>
                <a:gd name="T18" fmla="*/ 203 w 205"/>
                <a:gd name="T19" fmla="*/ 56 h 138"/>
                <a:gd name="T20" fmla="*/ 197 w 205"/>
                <a:gd name="T21" fmla="*/ 43 h 138"/>
                <a:gd name="T22" fmla="*/ 187 w 205"/>
                <a:gd name="T23" fmla="*/ 31 h 138"/>
                <a:gd name="T24" fmla="*/ 175 w 205"/>
                <a:gd name="T25" fmla="*/ 21 h 138"/>
                <a:gd name="T26" fmla="*/ 159 w 205"/>
                <a:gd name="T27" fmla="*/ 12 h 138"/>
                <a:gd name="T28" fmla="*/ 143 w 205"/>
                <a:gd name="T29" fmla="*/ 6 h 138"/>
                <a:gd name="T30" fmla="*/ 122 w 205"/>
                <a:gd name="T31" fmla="*/ 2 h 138"/>
                <a:gd name="T32" fmla="*/ 102 w 205"/>
                <a:gd name="T33" fmla="*/ 0 h 138"/>
                <a:gd name="T34" fmla="*/ 82 w 205"/>
                <a:gd name="T35" fmla="*/ 2 h 138"/>
                <a:gd name="T36" fmla="*/ 62 w 205"/>
                <a:gd name="T37" fmla="*/ 6 h 138"/>
                <a:gd name="T38" fmla="*/ 46 w 205"/>
                <a:gd name="T39" fmla="*/ 12 h 138"/>
                <a:gd name="T40" fmla="*/ 30 w 205"/>
                <a:gd name="T41" fmla="*/ 21 h 138"/>
                <a:gd name="T42" fmla="*/ 18 w 205"/>
                <a:gd name="T43" fmla="*/ 31 h 138"/>
                <a:gd name="T44" fmla="*/ 8 w 205"/>
                <a:gd name="T45" fmla="*/ 43 h 138"/>
                <a:gd name="T46" fmla="*/ 2 w 205"/>
                <a:gd name="T47" fmla="*/ 56 h 138"/>
                <a:gd name="T48" fmla="*/ 0 w 205"/>
                <a:gd name="T49" fmla="*/ 71 h 138"/>
                <a:gd name="T50" fmla="*/ 2 w 205"/>
                <a:gd name="T51" fmla="*/ 84 h 138"/>
                <a:gd name="T52" fmla="*/ 8 w 205"/>
                <a:gd name="T53" fmla="*/ 96 h 138"/>
                <a:gd name="T54" fmla="*/ 18 w 205"/>
                <a:gd name="T55" fmla="*/ 108 h 138"/>
                <a:gd name="T56" fmla="*/ 30 w 205"/>
                <a:gd name="T57" fmla="*/ 118 h 138"/>
                <a:gd name="T58" fmla="*/ 46 w 205"/>
                <a:gd name="T59" fmla="*/ 126 h 138"/>
                <a:gd name="T60" fmla="*/ 62 w 205"/>
                <a:gd name="T61" fmla="*/ 133 h 138"/>
                <a:gd name="T62" fmla="*/ 82 w 205"/>
                <a:gd name="T63" fmla="*/ 137 h 138"/>
                <a:gd name="T64" fmla="*/ 102 w 205"/>
                <a:gd name="T65" fmla="*/ 138 h 13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5"/>
                <a:gd name="T100" fmla="*/ 0 h 138"/>
                <a:gd name="T101" fmla="*/ 205 w 205"/>
                <a:gd name="T102" fmla="*/ 138 h 13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5" h="138">
                  <a:moveTo>
                    <a:pt x="102" y="138"/>
                  </a:moveTo>
                  <a:lnTo>
                    <a:pt x="122" y="137"/>
                  </a:lnTo>
                  <a:lnTo>
                    <a:pt x="143" y="133"/>
                  </a:lnTo>
                  <a:lnTo>
                    <a:pt x="159" y="126"/>
                  </a:lnTo>
                  <a:lnTo>
                    <a:pt x="175" y="118"/>
                  </a:lnTo>
                  <a:lnTo>
                    <a:pt x="187" y="108"/>
                  </a:lnTo>
                  <a:lnTo>
                    <a:pt x="197" y="96"/>
                  </a:lnTo>
                  <a:lnTo>
                    <a:pt x="203" y="84"/>
                  </a:lnTo>
                  <a:lnTo>
                    <a:pt x="205" y="71"/>
                  </a:lnTo>
                  <a:lnTo>
                    <a:pt x="203" y="56"/>
                  </a:lnTo>
                  <a:lnTo>
                    <a:pt x="197" y="43"/>
                  </a:lnTo>
                  <a:lnTo>
                    <a:pt x="187" y="31"/>
                  </a:lnTo>
                  <a:lnTo>
                    <a:pt x="175" y="21"/>
                  </a:lnTo>
                  <a:lnTo>
                    <a:pt x="159" y="12"/>
                  </a:lnTo>
                  <a:lnTo>
                    <a:pt x="143" y="6"/>
                  </a:lnTo>
                  <a:lnTo>
                    <a:pt x="122" y="2"/>
                  </a:lnTo>
                  <a:lnTo>
                    <a:pt x="102" y="0"/>
                  </a:lnTo>
                  <a:lnTo>
                    <a:pt x="82" y="2"/>
                  </a:lnTo>
                  <a:lnTo>
                    <a:pt x="62" y="6"/>
                  </a:lnTo>
                  <a:lnTo>
                    <a:pt x="46" y="12"/>
                  </a:lnTo>
                  <a:lnTo>
                    <a:pt x="30" y="21"/>
                  </a:lnTo>
                  <a:lnTo>
                    <a:pt x="18" y="31"/>
                  </a:lnTo>
                  <a:lnTo>
                    <a:pt x="8" y="43"/>
                  </a:lnTo>
                  <a:lnTo>
                    <a:pt x="2" y="56"/>
                  </a:lnTo>
                  <a:lnTo>
                    <a:pt x="0" y="71"/>
                  </a:lnTo>
                  <a:lnTo>
                    <a:pt x="2" y="84"/>
                  </a:lnTo>
                  <a:lnTo>
                    <a:pt x="8" y="96"/>
                  </a:lnTo>
                  <a:lnTo>
                    <a:pt x="18" y="108"/>
                  </a:lnTo>
                  <a:lnTo>
                    <a:pt x="30" y="118"/>
                  </a:lnTo>
                  <a:lnTo>
                    <a:pt x="46" y="126"/>
                  </a:lnTo>
                  <a:lnTo>
                    <a:pt x="62" y="133"/>
                  </a:lnTo>
                  <a:lnTo>
                    <a:pt x="82" y="137"/>
                  </a:lnTo>
                  <a:lnTo>
                    <a:pt x="102" y="138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5" name="Freeform 92"/>
            <p:cNvSpPr>
              <a:spLocks/>
            </p:cNvSpPr>
            <p:nvPr/>
          </p:nvSpPr>
          <p:spPr bwMode="auto">
            <a:xfrm>
              <a:off x="4037" y="2079"/>
              <a:ext cx="227" cy="151"/>
            </a:xfrm>
            <a:custGeom>
              <a:avLst/>
              <a:gdLst>
                <a:gd name="T0" fmla="*/ 0 w 227"/>
                <a:gd name="T1" fmla="*/ 77 h 151"/>
                <a:gd name="T2" fmla="*/ 2 w 227"/>
                <a:gd name="T3" fmla="*/ 62 h 151"/>
                <a:gd name="T4" fmla="*/ 8 w 227"/>
                <a:gd name="T5" fmla="*/ 47 h 151"/>
                <a:gd name="T6" fmla="*/ 18 w 227"/>
                <a:gd name="T7" fmla="*/ 35 h 151"/>
                <a:gd name="T8" fmla="*/ 32 w 227"/>
                <a:gd name="T9" fmla="*/ 23 h 151"/>
                <a:gd name="T10" fmla="*/ 40 w 227"/>
                <a:gd name="T11" fmla="*/ 18 h 151"/>
                <a:gd name="T12" fmla="*/ 50 w 227"/>
                <a:gd name="T13" fmla="*/ 14 h 151"/>
                <a:gd name="T14" fmla="*/ 60 w 227"/>
                <a:gd name="T15" fmla="*/ 9 h 151"/>
                <a:gd name="T16" fmla="*/ 70 w 227"/>
                <a:gd name="T17" fmla="*/ 5 h 151"/>
                <a:gd name="T18" fmla="*/ 80 w 227"/>
                <a:gd name="T19" fmla="*/ 3 h 151"/>
                <a:gd name="T20" fmla="*/ 90 w 227"/>
                <a:gd name="T21" fmla="*/ 1 h 151"/>
                <a:gd name="T22" fmla="*/ 100 w 227"/>
                <a:gd name="T23" fmla="*/ 0 h 151"/>
                <a:gd name="T24" fmla="*/ 112 w 227"/>
                <a:gd name="T25" fmla="*/ 0 h 151"/>
                <a:gd name="T26" fmla="*/ 124 w 227"/>
                <a:gd name="T27" fmla="*/ 0 h 151"/>
                <a:gd name="T28" fmla="*/ 134 w 227"/>
                <a:gd name="T29" fmla="*/ 1 h 151"/>
                <a:gd name="T30" fmla="*/ 144 w 227"/>
                <a:gd name="T31" fmla="*/ 3 h 151"/>
                <a:gd name="T32" fmla="*/ 157 w 227"/>
                <a:gd name="T33" fmla="*/ 5 h 151"/>
                <a:gd name="T34" fmla="*/ 165 w 227"/>
                <a:gd name="T35" fmla="*/ 9 h 151"/>
                <a:gd name="T36" fmla="*/ 175 w 227"/>
                <a:gd name="T37" fmla="*/ 14 h 151"/>
                <a:gd name="T38" fmla="*/ 185 w 227"/>
                <a:gd name="T39" fmla="*/ 18 h 151"/>
                <a:gd name="T40" fmla="*/ 193 w 227"/>
                <a:gd name="T41" fmla="*/ 23 h 151"/>
                <a:gd name="T42" fmla="*/ 207 w 227"/>
                <a:gd name="T43" fmla="*/ 35 h 151"/>
                <a:gd name="T44" fmla="*/ 219 w 227"/>
                <a:gd name="T45" fmla="*/ 47 h 151"/>
                <a:gd name="T46" fmla="*/ 225 w 227"/>
                <a:gd name="T47" fmla="*/ 62 h 151"/>
                <a:gd name="T48" fmla="*/ 227 w 227"/>
                <a:gd name="T49" fmla="*/ 77 h 151"/>
                <a:gd name="T50" fmla="*/ 225 w 227"/>
                <a:gd name="T51" fmla="*/ 92 h 151"/>
                <a:gd name="T52" fmla="*/ 217 w 227"/>
                <a:gd name="T53" fmla="*/ 105 h 151"/>
                <a:gd name="T54" fmla="*/ 207 w 227"/>
                <a:gd name="T55" fmla="*/ 119 h 151"/>
                <a:gd name="T56" fmla="*/ 193 w 227"/>
                <a:gd name="T57" fmla="*/ 130 h 151"/>
                <a:gd name="T58" fmla="*/ 177 w 227"/>
                <a:gd name="T59" fmla="*/ 139 h 151"/>
                <a:gd name="T60" fmla="*/ 157 w 227"/>
                <a:gd name="T61" fmla="*/ 146 h 151"/>
                <a:gd name="T62" fmla="*/ 134 w 227"/>
                <a:gd name="T63" fmla="*/ 150 h 151"/>
                <a:gd name="T64" fmla="*/ 112 w 227"/>
                <a:gd name="T65" fmla="*/ 151 h 151"/>
                <a:gd name="T66" fmla="*/ 100 w 227"/>
                <a:gd name="T67" fmla="*/ 151 h 151"/>
                <a:gd name="T68" fmla="*/ 90 w 227"/>
                <a:gd name="T69" fmla="*/ 150 h 151"/>
                <a:gd name="T70" fmla="*/ 80 w 227"/>
                <a:gd name="T71" fmla="*/ 149 h 151"/>
                <a:gd name="T72" fmla="*/ 70 w 227"/>
                <a:gd name="T73" fmla="*/ 146 h 151"/>
                <a:gd name="T74" fmla="*/ 60 w 227"/>
                <a:gd name="T75" fmla="*/ 142 h 151"/>
                <a:gd name="T76" fmla="*/ 50 w 227"/>
                <a:gd name="T77" fmla="*/ 139 h 151"/>
                <a:gd name="T78" fmla="*/ 40 w 227"/>
                <a:gd name="T79" fmla="*/ 135 h 151"/>
                <a:gd name="T80" fmla="*/ 32 w 227"/>
                <a:gd name="T81" fmla="*/ 130 h 151"/>
                <a:gd name="T82" fmla="*/ 18 w 227"/>
                <a:gd name="T83" fmla="*/ 118 h 151"/>
                <a:gd name="T84" fmla="*/ 8 w 227"/>
                <a:gd name="T85" fmla="*/ 105 h 151"/>
                <a:gd name="T86" fmla="*/ 2 w 227"/>
                <a:gd name="T87" fmla="*/ 92 h 151"/>
                <a:gd name="T88" fmla="*/ 0 w 227"/>
                <a:gd name="T89" fmla="*/ 77 h 15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7"/>
                <a:gd name="T136" fmla="*/ 0 h 151"/>
                <a:gd name="T137" fmla="*/ 227 w 227"/>
                <a:gd name="T138" fmla="*/ 151 h 151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7" h="151">
                  <a:moveTo>
                    <a:pt x="0" y="77"/>
                  </a:moveTo>
                  <a:lnTo>
                    <a:pt x="2" y="62"/>
                  </a:lnTo>
                  <a:lnTo>
                    <a:pt x="8" y="47"/>
                  </a:lnTo>
                  <a:lnTo>
                    <a:pt x="18" y="35"/>
                  </a:lnTo>
                  <a:lnTo>
                    <a:pt x="32" y="23"/>
                  </a:lnTo>
                  <a:lnTo>
                    <a:pt x="40" y="18"/>
                  </a:lnTo>
                  <a:lnTo>
                    <a:pt x="50" y="14"/>
                  </a:lnTo>
                  <a:lnTo>
                    <a:pt x="60" y="9"/>
                  </a:lnTo>
                  <a:lnTo>
                    <a:pt x="70" y="5"/>
                  </a:lnTo>
                  <a:lnTo>
                    <a:pt x="80" y="3"/>
                  </a:lnTo>
                  <a:lnTo>
                    <a:pt x="90" y="1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4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7" y="5"/>
                  </a:lnTo>
                  <a:lnTo>
                    <a:pt x="165" y="9"/>
                  </a:lnTo>
                  <a:lnTo>
                    <a:pt x="175" y="14"/>
                  </a:lnTo>
                  <a:lnTo>
                    <a:pt x="185" y="18"/>
                  </a:lnTo>
                  <a:lnTo>
                    <a:pt x="193" y="23"/>
                  </a:lnTo>
                  <a:lnTo>
                    <a:pt x="207" y="35"/>
                  </a:lnTo>
                  <a:lnTo>
                    <a:pt x="219" y="47"/>
                  </a:lnTo>
                  <a:lnTo>
                    <a:pt x="225" y="62"/>
                  </a:lnTo>
                  <a:lnTo>
                    <a:pt x="227" y="77"/>
                  </a:lnTo>
                  <a:lnTo>
                    <a:pt x="225" y="92"/>
                  </a:lnTo>
                  <a:lnTo>
                    <a:pt x="217" y="105"/>
                  </a:lnTo>
                  <a:lnTo>
                    <a:pt x="207" y="119"/>
                  </a:lnTo>
                  <a:lnTo>
                    <a:pt x="193" y="130"/>
                  </a:lnTo>
                  <a:lnTo>
                    <a:pt x="177" y="139"/>
                  </a:lnTo>
                  <a:lnTo>
                    <a:pt x="157" y="146"/>
                  </a:lnTo>
                  <a:lnTo>
                    <a:pt x="134" y="150"/>
                  </a:lnTo>
                  <a:lnTo>
                    <a:pt x="112" y="151"/>
                  </a:lnTo>
                  <a:lnTo>
                    <a:pt x="100" y="151"/>
                  </a:lnTo>
                  <a:lnTo>
                    <a:pt x="90" y="150"/>
                  </a:lnTo>
                  <a:lnTo>
                    <a:pt x="80" y="149"/>
                  </a:lnTo>
                  <a:lnTo>
                    <a:pt x="70" y="146"/>
                  </a:lnTo>
                  <a:lnTo>
                    <a:pt x="60" y="142"/>
                  </a:lnTo>
                  <a:lnTo>
                    <a:pt x="50" y="139"/>
                  </a:lnTo>
                  <a:lnTo>
                    <a:pt x="40" y="135"/>
                  </a:lnTo>
                  <a:lnTo>
                    <a:pt x="32" y="130"/>
                  </a:lnTo>
                  <a:lnTo>
                    <a:pt x="18" y="118"/>
                  </a:lnTo>
                  <a:lnTo>
                    <a:pt x="8" y="105"/>
                  </a:lnTo>
                  <a:lnTo>
                    <a:pt x="2" y="92"/>
                  </a:lnTo>
                  <a:lnTo>
                    <a:pt x="0" y="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6" name="Freeform 93"/>
            <p:cNvSpPr>
              <a:spLocks/>
            </p:cNvSpPr>
            <p:nvPr/>
          </p:nvSpPr>
          <p:spPr bwMode="auto">
            <a:xfrm>
              <a:off x="4047" y="2087"/>
              <a:ext cx="207" cy="137"/>
            </a:xfrm>
            <a:custGeom>
              <a:avLst/>
              <a:gdLst>
                <a:gd name="T0" fmla="*/ 102 w 207"/>
                <a:gd name="T1" fmla="*/ 137 h 137"/>
                <a:gd name="T2" fmla="*/ 124 w 207"/>
                <a:gd name="T3" fmla="*/ 135 h 137"/>
                <a:gd name="T4" fmla="*/ 142 w 207"/>
                <a:gd name="T5" fmla="*/ 131 h 137"/>
                <a:gd name="T6" fmla="*/ 161 w 207"/>
                <a:gd name="T7" fmla="*/ 124 h 137"/>
                <a:gd name="T8" fmla="*/ 177 w 207"/>
                <a:gd name="T9" fmla="*/ 116 h 137"/>
                <a:gd name="T10" fmla="*/ 189 w 207"/>
                <a:gd name="T11" fmla="*/ 107 h 137"/>
                <a:gd name="T12" fmla="*/ 199 w 207"/>
                <a:gd name="T13" fmla="*/ 95 h 137"/>
                <a:gd name="T14" fmla="*/ 205 w 207"/>
                <a:gd name="T15" fmla="*/ 83 h 137"/>
                <a:gd name="T16" fmla="*/ 207 w 207"/>
                <a:gd name="T17" fmla="*/ 69 h 137"/>
                <a:gd name="T18" fmla="*/ 205 w 207"/>
                <a:gd name="T19" fmla="*/ 56 h 137"/>
                <a:gd name="T20" fmla="*/ 199 w 207"/>
                <a:gd name="T21" fmla="*/ 42 h 137"/>
                <a:gd name="T22" fmla="*/ 189 w 207"/>
                <a:gd name="T23" fmla="*/ 31 h 137"/>
                <a:gd name="T24" fmla="*/ 177 w 207"/>
                <a:gd name="T25" fmla="*/ 20 h 137"/>
                <a:gd name="T26" fmla="*/ 161 w 207"/>
                <a:gd name="T27" fmla="*/ 12 h 137"/>
                <a:gd name="T28" fmla="*/ 142 w 207"/>
                <a:gd name="T29" fmla="*/ 6 h 137"/>
                <a:gd name="T30" fmla="*/ 124 w 207"/>
                <a:gd name="T31" fmla="*/ 1 h 137"/>
                <a:gd name="T32" fmla="*/ 102 w 207"/>
                <a:gd name="T33" fmla="*/ 0 h 137"/>
                <a:gd name="T34" fmla="*/ 82 w 207"/>
                <a:gd name="T35" fmla="*/ 1 h 137"/>
                <a:gd name="T36" fmla="*/ 62 w 207"/>
                <a:gd name="T37" fmla="*/ 6 h 137"/>
                <a:gd name="T38" fmla="*/ 46 w 207"/>
                <a:gd name="T39" fmla="*/ 12 h 137"/>
                <a:gd name="T40" fmla="*/ 30 w 207"/>
                <a:gd name="T41" fmla="*/ 20 h 137"/>
                <a:gd name="T42" fmla="*/ 18 w 207"/>
                <a:gd name="T43" fmla="*/ 31 h 137"/>
                <a:gd name="T44" fmla="*/ 8 w 207"/>
                <a:gd name="T45" fmla="*/ 42 h 137"/>
                <a:gd name="T46" fmla="*/ 2 w 207"/>
                <a:gd name="T47" fmla="*/ 56 h 137"/>
                <a:gd name="T48" fmla="*/ 0 w 207"/>
                <a:gd name="T49" fmla="*/ 69 h 137"/>
                <a:gd name="T50" fmla="*/ 2 w 207"/>
                <a:gd name="T51" fmla="*/ 83 h 137"/>
                <a:gd name="T52" fmla="*/ 8 w 207"/>
                <a:gd name="T53" fmla="*/ 95 h 137"/>
                <a:gd name="T54" fmla="*/ 18 w 207"/>
                <a:gd name="T55" fmla="*/ 107 h 137"/>
                <a:gd name="T56" fmla="*/ 30 w 207"/>
                <a:gd name="T57" fmla="*/ 116 h 137"/>
                <a:gd name="T58" fmla="*/ 46 w 207"/>
                <a:gd name="T59" fmla="*/ 124 h 137"/>
                <a:gd name="T60" fmla="*/ 62 w 207"/>
                <a:gd name="T61" fmla="*/ 131 h 137"/>
                <a:gd name="T62" fmla="*/ 82 w 207"/>
                <a:gd name="T63" fmla="*/ 135 h 137"/>
                <a:gd name="T64" fmla="*/ 102 w 207"/>
                <a:gd name="T65" fmla="*/ 137 h 1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7"/>
                <a:gd name="T100" fmla="*/ 0 h 137"/>
                <a:gd name="T101" fmla="*/ 207 w 207"/>
                <a:gd name="T102" fmla="*/ 137 h 13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7" h="137">
                  <a:moveTo>
                    <a:pt x="102" y="137"/>
                  </a:moveTo>
                  <a:lnTo>
                    <a:pt x="124" y="135"/>
                  </a:lnTo>
                  <a:lnTo>
                    <a:pt x="142" y="131"/>
                  </a:lnTo>
                  <a:lnTo>
                    <a:pt x="161" y="124"/>
                  </a:lnTo>
                  <a:lnTo>
                    <a:pt x="177" y="116"/>
                  </a:lnTo>
                  <a:lnTo>
                    <a:pt x="189" y="107"/>
                  </a:lnTo>
                  <a:lnTo>
                    <a:pt x="199" y="95"/>
                  </a:lnTo>
                  <a:lnTo>
                    <a:pt x="205" y="83"/>
                  </a:lnTo>
                  <a:lnTo>
                    <a:pt x="207" y="69"/>
                  </a:lnTo>
                  <a:lnTo>
                    <a:pt x="205" y="56"/>
                  </a:lnTo>
                  <a:lnTo>
                    <a:pt x="199" y="42"/>
                  </a:lnTo>
                  <a:lnTo>
                    <a:pt x="189" y="31"/>
                  </a:lnTo>
                  <a:lnTo>
                    <a:pt x="177" y="20"/>
                  </a:lnTo>
                  <a:lnTo>
                    <a:pt x="161" y="12"/>
                  </a:lnTo>
                  <a:lnTo>
                    <a:pt x="142" y="6"/>
                  </a:lnTo>
                  <a:lnTo>
                    <a:pt x="124" y="1"/>
                  </a:lnTo>
                  <a:lnTo>
                    <a:pt x="102" y="0"/>
                  </a:lnTo>
                  <a:lnTo>
                    <a:pt x="82" y="1"/>
                  </a:lnTo>
                  <a:lnTo>
                    <a:pt x="62" y="6"/>
                  </a:lnTo>
                  <a:lnTo>
                    <a:pt x="46" y="12"/>
                  </a:lnTo>
                  <a:lnTo>
                    <a:pt x="30" y="20"/>
                  </a:lnTo>
                  <a:lnTo>
                    <a:pt x="18" y="31"/>
                  </a:lnTo>
                  <a:lnTo>
                    <a:pt x="8" y="42"/>
                  </a:lnTo>
                  <a:lnTo>
                    <a:pt x="2" y="56"/>
                  </a:lnTo>
                  <a:lnTo>
                    <a:pt x="0" y="69"/>
                  </a:lnTo>
                  <a:lnTo>
                    <a:pt x="2" y="83"/>
                  </a:lnTo>
                  <a:lnTo>
                    <a:pt x="8" y="95"/>
                  </a:lnTo>
                  <a:lnTo>
                    <a:pt x="18" y="107"/>
                  </a:lnTo>
                  <a:lnTo>
                    <a:pt x="30" y="116"/>
                  </a:lnTo>
                  <a:lnTo>
                    <a:pt x="46" y="124"/>
                  </a:lnTo>
                  <a:lnTo>
                    <a:pt x="62" y="131"/>
                  </a:lnTo>
                  <a:lnTo>
                    <a:pt x="82" y="135"/>
                  </a:lnTo>
                  <a:lnTo>
                    <a:pt x="102" y="137"/>
                  </a:lnTo>
                  <a:close/>
                </a:path>
              </a:pathLst>
            </a:custGeom>
            <a:solidFill>
              <a:srgbClr val="FF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7" name="Rectangle 94"/>
            <p:cNvSpPr>
              <a:spLocks noChangeArrowheads="1"/>
            </p:cNvSpPr>
            <p:nvPr/>
          </p:nvSpPr>
          <p:spPr bwMode="auto">
            <a:xfrm>
              <a:off x="4147" y="2094"/>
              <a:ext cx="14" cy="23"/>
            </a:xfrm>
            <a:prstGeom prst="rect">
              <a:avLst/>
            </a:prstGeom>
            <a:solidFill>
              <a:srgbClr val="FF9E3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1" lang="en-GB" sz="2400">
                <a:latin typeface="Times New Roman" pitchFamily="18" charset="0"/>
              </a:endParaRPr>
            </a:p>
          </p:txBody>
        </p:sp>
        <p:sp>
          <p:nvSpPr>
            <p:cNvPr id="28768" name="Freeform 95"/>
            <p:cNvSpPr>
              <a:spLocks/>
            </p:cNvSpPr>
            <p:nvPr/>
          </p:nvSpPr>
          <p:spPr bwMode="auto">
            <a:xfrm>
              <a:off x="4093" y="2106"/>
              <a:ext cx="32" cy="24"/>
            </a:xfrm>
            <a:custGeom>
              <a:avLst/>
              <a:gdLst>
                <a:gd name="T0" fmla="*/ 32 w 32"/>
                <a:gd name="T1" fmla="*/ 19 h 24"/>
                <a:gd name="T2" fmla="*/ 12 w 32"/>
                <a:gd name="T3" fmla="*/ 0 h 24"/>
                <a:gd name="T4" fmla="*/ 0 w 32"/>
                <a:gd name="T5" fmla="*/ 7 h 24"/>
                <a:gd name="T6" fmla="*/ 22 w 32"/>
                <a:gd name="T7" fmla="*/ 24 h 24"/>
                <a:gd name="T8" fmla="*/ 32 w 32"/>
                <a:gd name="T9" fmla="*/ 19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32" y="19"/>
                  </a:moveTo>
                  <a:lnTo>
                    <a:pt x="12" y="0"/>
                  </a:lnTo>
                  <a:lnTo>
                    <a:pt x="0" y="7"/>
                  </a:lnTo>
                  <a:lnTo>
                    <a:pt x="22" y="24"/>
                  </a:lnTo>
                  <a:lnTo>
                    <a:pt x="32" y="19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69" name="Freeform 96"/>
            <p:cNvSpPr>
              <a:spLocks/>
            </p:cNvSpPr>
            <p:nvPr/>
          </p:nvSpPr>
          <p:spPr bwMode="auto">
            <a:xfrm>
              <a:off x="4063" y="2136"/>
              <a:ext cx="36" cy="17"/>
            </a:xfrm>
            <a:custGeom>
              <a:avLst/>
              <a:gdLst>
                <a:gd name="T0" fmla="*/ 36 w 36"/>
                <a:gd name="T1" fmla="*/ 8 h 17"/>
                <a:gd name="T2" fmla="*/ 4 w 36"/>
                <a:gd name="T3" fmla="*/ 0 h 17"/>
                <a:gd name="T4" fmla="*/ 0 w 36"/>
                <a:gd name="T5" fmla="*/ 9 h 17"/>
                <a:gd name="T6" fmla="*/ 32 w 36"/>
                <a:gd name="T7" fmla="*/ 17 h 17"/>
                <a:gd name="T8" fmla="*/ 36 w 36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17"/>
                <a:gd name="T17" fmla="*/ 36 w 3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17">
                  <a:moveTo>
                    <a:pt x="36" y="8"/>
                  </a:moveTo>
                  <a:lnTo>
                    <a:pt x="4" y="0"/>
                  </a:lnTo>
                  <a:lnTo>
                    <a:pt x="0" y="9"/>
                  </a:lnTo>
                  <a:lnTo>
                    <a:pt x="32" y="17"/>
                  </a:lnTo>
                  <a:lnTo>
                    <a:pt x="36" y="8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0" name="Freeform 97"/>
            <p:cNvSpPr>
              <a:spLocks/>
            </p:cNvSpPr>
            <p:nvPr/>
          </p:nvSpPr>
          <p:spPr bwMode="auto">
            <a:xfrm>
              <a:off x="4179" y="2106"/>
              <a:ext cx="31" cy="26"/>
            </a:xfrm>
            <a:custGeom>
              <a:avLst/>
              <a:gdLst>
                <a:gd name="T0" fmla="*/ 12 w 31"/>
                <a:gd name="T1" fmla="*/ 26 h 26"/>
                <a:gd name="T2" fmla="*/ 31 w 31"/>
                <a:gd name="T3" fmla="*/ 5 h 26"/>
                <a:gd name="T4" fmla="*/ 19 w 31"/>
                <a:gd name="T5" fmla="*/ 0 h 26"/>
                <a:gd name="T6" fmla="*/ 0 w 31"/>
                <a:gd name="T7" fmla="*/ 20 h 26"/>
                <a:gd name="T8" fmla="*/ 12 w 31"/>
                <a:gd name="T9" fmla="*/ 26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6"/>
                <a:gd name="T17" fmla="*/ 31 w 31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6">
                  <a:moveTo>
                    <a:pt x="12" y="26"/>
                  </a:moveTo>
                  <a:lnTo>
                    <a:pt x="31" y="5"/>
                  </a:lnTo>
                  <a:lnTo>
                    <a:pt x="19" y="0"/>
                  </a:lnTo>
                  <a:lnTo>
                    <a:pt x="0" y="20"/>
                  </a:lnTo>
                  <a:lnTo>
                    <a:pt x="12" y="26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1" name="Freeform 98"/>
            <p:cNvSpPr>
              <a:spLocks/>
            </p:cNvSpPr>
            <p:nvPr/>
          </p:nvSpPr>
          <p:spPr bwMode="auto">
            <a:xfrm>
              <a:off x="4202" y="2132"/>
              <a:ext cx="36" cy="20"/>
            </a:xfrm>
            <a:custGeom>
              <a:avLst/>
              <a:gdLst>
                <a:gd name="T0" fmla="*/ 8 w 36"/>
                <a:gd name="T1" fmla="*/ 20 h 20"/>
                <a:gd name="T2" fmla="*/ 36 w 36"/>
                <a:gd name="T3" fmla="*/ 8 h 20"/>
                <a:gd name="T4" fmla="*/ 28 w 36"/>
                <a:gd name="T5" fmla="*/ 0 h 20"/>
                <a:gd name="T6" fmla="*/ 0 w 36"/>
                <a:gd name="T7" fmla="*/ 12 h 20"/>
                <a:gd name="T8" fmla="*/ 8 w 36"/>
                <a:gd name="T9" fmla="*/ 2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20"/>
                <a:gd name="T17" fmla="*/ 36 w 36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20">
                  <a:moveTo>
                    <a:pt x="8" y="20"/>
                  </a:moveTo>
                  <a:lnTo>
                    <a:pt x="36" y="8"/>
                  </a:lnTo>
                  <a:lnTo>
                    <a:pt x="28" y="0"/>
                  </a:lnTo>
                  <a:lnTo>
                    <a:pt x="0" y="12"/>
                  </a:lnTo>
                  <a:lnTo>
                    <a:pt x="8" y="20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2" name="Freeform 99"/>
            <p:cNvSpPr>
              <a:spLocks/>
            </p:cNvSpPr>
            <p:nvPr/>
          </p:nvSpPr>
          <p:spPr bwMode="auto">
            <a:xfrm>
              <a:off x="4125" y="2128"/>
              <a:ext cx="79" cy="83"/>
            </a:xfrm>
            <a:custGeom>
              <a:avLst/>
              <a:gdLst>
                <a:gd name="T0" fmla="*/ 64 w 79"/>
                <a:gd name="T1" fmla="*/ 36 h 83"/>
                <a:gd name="T2" fmla="*/ 62 w 79"/>
                <a:gd name="T3" fmla="*/ 35 h 83"/>
                <a:gd name="T4" fmla="*/ 66 w 79"/>
                <a:gd name="T5" fmla="*/ 35 h 83"/>
                <a:gd name="T6" fmla="*/ 77 w 79"/>
                <a:gd name="T7" fmla="*/ 27 h 83"/>
                <a:gd name="T8" fmla="*/ 75 w 79"/>
                <a:gd name="T9" fmla="*/ 19 h 83"/>
                <a:gd name="T10" fmla="*/ 66 w 79"/>
                <a:gd name="T11" fmla="*/ 12 h 83"/>
                <a:gd name="T12" fmla="*/ 60 w 79"/>
                <a:gd name="T13" fmla="*/ 9 h 83"/>
                <a:gd name="T14" fmla="*/ 52 w 79"/>
                <a:gd name="T15" fmla="*/ 6 h 83"/>
                <a:gd name="T16" fmla="*/ 42 w 79"/>
                <a:gd name="T17" fmla="*/ 0 h 83"/>
                <a:gd name="T18" fmla="*/ 26 w 79"/>
                <a:gd name="T19" fmla="*/ 0 h 83"/>
                <a:gd name="T20" fmla="*/ 22 w 79"/>
                <a:gd name="T21" fmla="*/ 8 h 83"/>
                <a:gd name="T22" fmla="*/ 14 w 79"/>
                <a:gd name="T23" fmla="*/ 10 h 83"/>
                <a:gd name="T24" fmla="*/ 6 w 79"/>
                <a:gd name="T25" fmla="*/ 16 h 83"/>
                <a:gd name="T26" fmla="*/ 0 w 79"/>
                <a:gd name="T27" fmla="*/ 24 h 83"/>
                <a:gd name="T28" fmla="*/ 2 w 79"/>
                <a:gd name="T29" fmla="*/ 33 h 83"/>
                <a:gd name="T30" fmla="*/ 6 w 79"/>
                <a:gd name="T31" fmla="*/ 40 h 83"/>
                <a:gd name="T32" fmla="*/ 12 w 79"/>
                <a:gd name="T33" fmla="*/ 44 h 83"/>
                <a:gd name="T34" fmla="*/ 14 w 79"/>
                <a:gd name="T35" fmla="*/ 44 h 83"/>
                <a:gd name="T36" fmla="*/ 10 w 79"/>
                <a:gd name="T37" fmla="*/ 46 h 83"/>
                <a:gd name="T38" fmla="*/ 0 w 79"/>
                <a:gd name="T39" fmla="*/ 52 h 83"/>
                <a:gd name="T40" fmla="*/ 0 w 79"/>
                <a:gd name="T41" fmla="*/ 59 h 83"/>
                <a:gd name="T42" fmla="*/ 4 w 79"/>
                <a:gd name="T43" fmla="*/ 65 h 83"/>
                <a:gd name="T44" fmla="*/ 12 w 79"/>
                <a:gd name="T45" fmla="*/ 70 h 83"/>
                <a:gd name="T46" fmla="*/ 26 w 79"/>
                <a:gd name="T47" fmla="*/ 75 h 83"/>
                <a:gd name="T48" fmla="*/ 26 w 79"/>
                <a:gd name="T49" fmla="*/ 83 h 83"/>
                <a:gd name="T50" fmla="*/ 42 w 79"/>
                <a:gd name="T51" fmla="*/ 83 h 83"/>
                <a:gd name="T52" fmla="*/ 52 w 79"/>
                <a:gd name="T53" fmla="*/ 77 h 83"/>
                <a:gd name="T54" fmla="*/ 54 w 79"/>
                <a:gd name="T55" fmla="*/ 74 h 83"/>
                <a:gd name="T56" fmla="*/ 60 w 79"/>
                <a:gd name="T57" fmla="*/ 74 h 83"/>
                <a:gd name="T58" fmla="*/ 69 w 79"/>
                <a:gd name="T59" fmla="*/ 70 h 83"/>
                <a:gd name="T60" fmla="*/ 77 w 79"/>
                <a:gd name="T61" fmla="*/ 60 h 83"/>
                <a:gd name="T62" fmla="*/ 79 w 79"/>
                <a:gd name="T63" fmla="*/ 47 h 83"/>
                <a:gd name="T64" fmla="*/ 73 w 79"/>
                <a:gd name="T65" fmla="*/ 39 h 8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"/>
                <a:gd name="T100" fmla="*/ 0 h 83"/>
                <a:gd name="T101" fmla="*/ 79 w 79"/>
                <a:gd name="T102" fmla="*/ 83 h 8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" h="83">
                  <a:moveTo>
                    <a:pt x="66" y="36"/>
                  </a:moveTo>
                  <a:lnTo>
                    <a:pt x="64" y="36"/>
                  </a:lnTo>
                  <a:lnTo>
                    <a:pt x="64" y="35"/>
                  </a:lnTo>
                  <a:lnTo>
                    <a:pt x="62" y="35"/>
                  </a:lnTo>
                  <a:lnTo>
                    <a:pt x="60" y="35"/>
                  </a:lnTo>
                  <a:lnTo>
                    <a:pt x="66" y="35"/>
                  </a:lnTo>
                  <a:lnTo>
                    <a:pt x="77" y="35"/>
                  </a:lnTo>
                  <a:lnTo>
                    <a:pt x="77" y="27"/>
                  </a:lnTo>
                  <a:lnTo>
                    <a:pt x="77" y="23"/>
                  </a:lnTo>
                  <a:lnTo>
                    <a:pt x="75" y="19"/>
                  </a:lnTo>
                  <a:lnTo>
                    <a:pt x="71" y="15"/>
                  </a:lnTo>
                  <a:lnTo>
                    <a:pt x="66" y="12"/>
                  </a:lnTo>
                  <a:lnTo>
                    <a:pt x="62" y="10"/>
                  </a:lnTo>
                  <a:lnTo>
                    <a:pt x="60" y="9"/>
                  </a:lnTo>
                  <a:lnTo>
                    <a:pt x="56" y="8"/>
                  </a:lnTo>
                  <a:lnTo>
                    <a:pt x="52" y="6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26" y="6"/>
                  </a:lnTo>
                  <a:lnTo>
                    <a:pt x="22" y="8"/>
                  </a:lnTo>
                  <a:lnTo>
                    <a:pt x="18" y="9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6" y="16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3"/>
                  </a:lnTo>
                  <a:lnTo>
                    <a:pt x="4" y="38"/>
                  </a:lnTo>
                  <a:lnTo>
                    <a:pt x="6" y="40"/>
                  </a:lnTo>
                  <a:lnTo>
                    <a:pt x="10" y="43"/>
                  </a:lnTo>
                  <a:lnTo>
                    <a:pt x="12" y="44"/>
                  </a:lnTo>
                  <a:lnTo>
                    <a:pt x="14" y="44"/>
                  </a:lnTo>
                  <a:lnTo>
                    <a:pt x="14" y="4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2" y="62"/>
                  </a:lnTo>
                  <a:lnTo>
                    <a:pt x="4" y="65"/>
                  </a:lnTo>
                  <a:lnTo>
                    <a:pt x="8" y="67"/>
                  </a:lnTo>
                  <a:lnTo>
                    <a:pt x="12" y="70"/>
                  </a:lnTo>
                  <a:lnTo>
                    <a:pt x="18" y="73"/>
                  </a:lnTo>
                  <a:lnTo>
                    <a:pt x="26" y="75"/>
                  </a:lnTo>
                  <a:lnTo>
                    <a:pt x="26" y="77"/>
                  </a:lnTo>
                  <a:lnTo>
                    <a:pt x="26" y="83"/>
                  </a:lnTo>
                  <a:lnTo>
                    <a:pt x="36" y="83"/>
                  </a:lnTo>
                  <a:lnTo>
                    <a:pt x="42" y="83"/>
                  </a:lnTo>
                  <a:lnTo>
                    <a:pt x="52" y="83"/>
                  </a:lnTo>
                  <a:lnTo>
                    <a:pt x="52" y="77"/>
                  </a:lnTo>
                  <a:lnTo>
                    <a:pt x="52" y="75"/>
                  </a:lnTo>
                  <a:lnTo>
                    <a:pt x="54" y="74"/>
                  </a:lnTo>
                  <a:lnTo>
                    <a:pt x="58" y="74"/>
                  </a:lnTo>
                  <a:lnTo>
                    <a:pt x="60" y="74"/>
                  </a:lnTo>
                  <a:lnTo>
                    <a:pt x="62" y="73"/>
                  </a:lnTo>
                  <a:lnTo>
                    <a:pt x="69" y="70"/>
                  </a:lnTo>
                  <a:lnTo>
                    <a:pt x="75" y="66"/>
                  </a:lnTo>
                  <a:lnTo>
                    <a:pt x="77" y="60"/>
                  </a:lnTo>
                  <a:lnTo>
                    <a:pt x="79" y="52"/>
                  </a:lnTo>
                  <a:lnTo>
                    <a:pt x="79" y="47"/>
                  </a:lnTo>
                  <a:lnTo>
                    <a:pt x="77" y="43"/>
                  </a:lnTo>
                  <a:lnTo>
                    <a:pt x="73" y="39"/>
                  </a:lnTo>
                  <a:lnTo>
                    <a:pt x="6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3" name="Freeform 100"/>
            <p:cNvSpPr>
              <a:spLocks/>
            </p:cNvSpPr>
            <p:nvPr/>
          </p:nvSpPr>
          <p:spPr bwMode="auto">
            <a:xfrm>
              <a:off x="4167" y="2172"/>
              <a:ext cx="14" cy="21"/>
            </a:xfrm>
            <a:custGeom>
              <a:avLst/>
              <a:gdLst>
                <a:gd name="T0" fmla="*/ 0 w 14"/>
                <a:gd name="T1" fmla="*/ 0 h 21"/>
                <a:gd name="T2" fmla="*/ 2 w 14"/>
                <a:gd name="T3" fmla="*/ 2 h 21"/>
                <a:gd name="T4" fmla="*/ 6 w 14"/>
                <a:gd name="T5" fmla="*/ 2 h 21"/>
                <a:gd name="T6" fmla="*/ 8 w 14"/>
                <a:gd name="T7" fmla="*/ 3 h 21"/>
                <a:gd name="T8" fmla="*/ 10 w 14"/>
                <a:gd name="T9" fmla="*/ 3 h 21"/>
                <a:gd name="T10" fmla="*/ 12 w 14"/>
                <a:gd name="T11" fmla="*/ 4 h 21"/>
                <a:gd name="T12" fmla="*/ 14 w 14"/>
                <a:gd name="T13" fmla="*/ 7 h 21"/>
                <a:gd name="T14" fmla="*/ 14 w 14"/>
                <a:gd name="T15" fmla="*/ 8 h 21"/>
                <a:gd name="T16" fmla="*/ 14 w 14"/>
                <a:gd name="T17" fmla="*/ 11 h 21"/>
                <a:gd name="T18" fmla="*/ 14 w 14"/>
                <a:gd name="T19" fmla="*/ 12 h 21"/>
                <a:gd name="T20" fmla="*/ 14 w 14"/>
                <a:gd name="T21" fmla="*/ 14 h 21"/>
                <a:gd name="T22" fmla="*/ 14 w 14"/>
                <a:gd name="T23" fmla="*/ 15 h 21"/>
                <a:gd name="T24" fmla="*/ 12 w 14"/>
                <a:gd name="T25" fmla="*/ 16 h 21"/>
                <a:gd name="T26" fmla="*/ 10 w 14"/>
                <a:gd name="T27" fmla="*/ 18 h 21"/>
                <a:gd name="T28" fmla="*/ 8 w 14"/>
                <a:gd name="T29" fmla="*/ 19 h 21"/>
                <a:gd name="T30" fmla="*/ 4 w 14"/>
                <a:gd name="T31" fmla="*/ 21 h 21"/>
                <a:gd name="T32" fmla="*/ 0 w 14"/>
                <a:gd name="T33" fmla="*/ 21 h 21"/>
                <a:gd name="T34" fmla="*/ 0 w 14"/>
                <a:gd name="T35" fmla="*/ 0 h 2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21"/>
                <a:gd name="T56" fmla="*/ 14 w 14"/>
                <a:gd name="T57" fmla="*/ 21 h 21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21">
                  <a:moveTo>
                    <a:pt x="0" y="0"/>
                  </a:moveTo>
                  <a:lnTo>
                    <a:pt x="2" y="2"/>
                  </a:lnTo>
                  <a:lnTo>
                    <a:pt x="6" y="2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2" y="4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5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8" y="19"/>
                  </a:lnTo>
                  <a:lnTo>
                    <a:pt x="4" y="21"/>
                  </a:lnTo>
                  <a:lnTo>
                    <a:pt x="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4" name="Freeform 101"/>
            <p:cNvSpPr>
              <a:spLocks/>
            </p:cNvSpPr>
            <p:nvPr/>
          </p:nvSpPr>
          <p:spPr bwMode="auto">
            <a:xfrm>
              <a:off x="4147" y="2147"/>
              <a:ext cx="14" cy="17"/>
            </a:xfrm>
            <a:custGeom>
              <a:avLst/>
              <a:gdLst>
                <a:gd name="T0" fmla="*/ 2 w 14"/>
                <a:gd name="T1" fmla="*/ 2 h 17"/>
                <a:gd name="T2" fmla="*/ 4 w 14"/>
                <a:gd name="T3" fmla="*/ 1 h 17"/>
                <a:gd name="T4" fmla="*/ 6 w 14"/>
                <a:gd name="T5" fmla="*/ 0 h 17"/>
                <a:gd name="T6" fmla="*/ 10 w 14"/>
                <a:gd name="T7" fmla="*/ 0 h 17"/>
                <a:gd name="T8" fmla="*/ 14 w 14"/>
                <a:gd name="T9" fmla="*/ 0 h 17"/>
                <a:gd name="T10" fmla="*/ 14 w 14"/>
                <a:gd name="T11" fmla="*/ 17 h 17"/>
                <a:gd name="T12" fmla="*/ 12 w 14"/>
                <a:gd name="T13" fmla="*/ 17 h 17"/>
                <a:gd name="T14" fmla="*/ 8 w 14"/>
                <a:gd name="T15" fmla="*/ 16 h 17"/>
                <a:gd name="T16" fmla="*/ 6 w 14"/>
                <a:gd name="T17" fmla="*/ 16 h 17"/>
                <a:gd name="T18" fmla="*/ 4 w 14"/>
                <a:gd name="T19" fmla="*/ 14 h 17"/>
                <a:gd name="T20" fmla="*/ 2 w 14"/>
                <a:gd name="T21" fmla="*/ 13 h 17"/>
                <a:gd name="T22" fmla="*/ 0 w 14"/>
                <a:gd name="T23" fmla="*/ 12 h 17"/>
                <a:gd name="T24" fmla="*/ 0 w 14"/>
                <a:gd name="T25" fmla="*/ 9 h 17"/>
                <a:gd name="T26" fmla="*/ 0 w 14"/>
                <a:gd name="T27" fmla="*/ 8 h 17"/>
                <a:gd name="T28" fmla="*/ 0 w 14"/>
                <a:gd name="T29" fmla="*/ 6 h 17"/>
                <a:gd name="T30" fmla="*/ 0 w 14"/>
                <a:gd name="T31" fmla="*/ 5 h 17"/>
                <a:gd name="T32" fmla="*/ 0 w 14"/>
                <a:gd name="T33" fmla="*/ 4 h 17"/>
                <a:gd name="T34" fmla="*/ 2 w 14"/>
                <a:gd name="T35" fmla="*/ 2 h 1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17"/>
                <a:gd name="T56" fmla="*/ 14 w 14"/>
                <a:gd name="T57" fmla="*/ 17 h 1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17">
                  <a:moveTo>
                    <a:pt x="2" y="2"/>
                  </a:moveTo>
                  <a:lnTo>
                    <a:pt x="4" y="1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4" y="17"/>
                  </a:lnTo>
                  <a:lnTo>
                    <a:pt x="12" y="17"/>
                  </a:lnTo>
                  <a:lnTo>
                    <a:pt x="8" y="16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2" y="13"/>
                  </a:lnTo>
                  <a:lnTo>
                    <a:pt x="0" y="12"/>
                  </a:lnTo>
                  <a:lnTo>
                    <a:pt x="0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5" name="Freeform 102"/>
            <p:cNvSpPr>
              <a:spLocks/>
            </p:cNvSpPr>
            <p:nvPr/>
          </p:nvSpPr>
          <p:spPr bwMode="auto">
            <a:xfrm>
              <a:off x="4135" y="2134"/>
              <a:ext cx="59" cy="71"/>
            </a:xfrm>
            <a:custGeom>
              <a:avLst/>
              <a:gdLst>
                <a:gd name="T0" fmla="*/ 12 w 59"/>
                <a:gd name="T1" fmla="*/ 34 h 71"/>
                <a:gd name="T2" fmla="*/ 20 w 59"/>
                <a:gd name="T3" fmla="*/ 37 h 71"/>
                <a:gd name="T4" fmla="*/ 26 w 59"/>
                <a:gd name="T5" fmla="*/ 59 h 71"/>
                <a:gd name="T6" fmla="*/ 18 w 59"/>
                <a:gd name="T7" fmla="*/ 57 h 71"/>
                <a:gd name="T8" fmla="*/ 12 w 59"/>
                <a:gd name="T9" fmla="*/ 54 h 71"/>
                <a:gd name="T10" fmla="*/ 10 w 59"/>
                <a:gd name="T11" fmla="*/ 50 h 71"/>
                <a:gd name="T12" fmla="*/ 10 w 59"/>
                <a:gd name="T13" fmla="*/ 46 h 71"/>
                <a:gd name="T14" fmla="*/ 0 w 59"/>
                <a:gd name="T15" fmla="*/ 49 h 71"/>
                <a:gd name="T16" fmla="*/ 0 w 59"/>
                <a:gd name="T17" fmla="*/ 54 h 71"/>
                <a:gd name="T18" fmla="*/ 6 w 59"/>
                <a:gd name="T19" fmla="*/ 59 h 71"/>
                <a:gd name="T20" fmla="*/ 18 w 59"/>
                <a:gd name="T21" fmla="*/ 63 h 71"/>
                <a:gd name="T22" fmla="*/ 26 w 59"/>
                <a:gd name="T23" fmla="*/ 71 h 71"/>
                <a:gd name="T24" fmla="*/ 32 w 59"/>
                <a:gd name="T25" fmla="*/ 64 h 71"/>
                <a:gd name="T26" fmla="*/ 40 w 59"/>
                <a:gd name="T27" fmla="*/ 63 h 71"/>
                <a:gd name="T28" fmla="*/ 48 w 59"/>
                <a:gd name="T29" fmla="*/ 60 h 71"/>
                <a:gd name="T30" fmla="*/ 56 w 59"/>
                <a:gd name="T31" fmla="*/ 54 h 71"/>
                <a:gd name="T32" fmla="*/ 59 w 59"/>
                <a:gd name="T33" fmla="*/ 46 h 71"/>
                <a:gd name="T34" fmla="*/ 56 w 59"/>
                <a:gd name="T35" fmla="*/ 41 h 71"/>
                <a:gd name="T36" fmla="*/ 50 w 59"/>
                <a:gd name="T37" fmla="*/ 36 h 71"/>
                <a:gd name="T38" fmla="*/ 42 w 59"/>
                <a:gd name="T39" fmla="*/ 33 h 71"/>
                <a:gd name="T40" fmla="*/ 32 w 59"/>
                <a:gd name="T41" fmla="*/ 32 h 71"/>
                <a:gd name="T42" fmla="*/ 34 w 59"/>
                <a:gd name="T43" fmla="*/ 13 h 71"/>
                <a:gd name="T44" fmla="*/ 40 w 59"/>
                <a:gd name="T45" fmla="*/ 15 h 71"/>
                <a:gd name="T46" fmla="*/ 44 w 59"/>
                <a:gd name="T47" fmla="*/ 18 h 71"/>
                <a:gd name="T48" fmla="*/ 44 w 59"/>
                <a:gd name="T49" fmla="*/ 21 h 71"/>
                <a:gd name="T50" fmla="*/ 56 w 59"/>
                <a:gd name="T51" fmla="*/ 22 h 71"/>
                <a:gd name="T52" fmla="*/ 54 w 59"/>
                <a:gd name="T53" fmla="*/ 15 h 71"/>
                <a:gd name="T54" fmla="*/ 48 w 59"/>
                <a:gd name="T55" fmla="*/ 11 h 71"/>
                <a:gd name="T56" fmla="*/ 40 w 59"/>
                <a:gd name="T57" fmla="*/ 9 h 71"/>
                <a:gd name="T58" fmla="*/ 32 w 59"/>
                <a:gd name="T59" fmla="*/ 6 h 71"/>
                <a:gd name="T60" fmla="*/ 26 w 59"/>
                <a:gd name="T61" fmla="*/ 0 h 71"/>
                <a:gd name="T62" fmla="*/ 20 w 59"/>
                <a:gd name="T63" fmla="*/ 6 h 71"/>
                <a:gd name="T64" fmla="*/ 12 w 59"/>
                <a:gd name="T65" fmla="*/ 10 h 71"/>
                <a:gd name="T66" fmla="*/ 6 w 59"/>
                <a:gd name="T67" fmla="*/ 14 h 71"/>
                <a:gd name="T68" fmla="*/ 2 w 59"/>
                <a:gd name="T69" fmla="*/ 19 h 71"/>
                <a:gd name="T70" fmla="*/ 2 w 59"/>
                <a:gd name="T71" fmla="*/ 25 h 71"/>
                <a:gd name="T72" fmla="*/ 6 w 59"/>
                <a:gd name="T73" fmla="*/ 30 h 7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9"/>
                <a:gd name="T112" fmla="*/ 0 h 71"/>
                <a:gd name="T113" fmla="*/ 59 w 59"/>
                <a:gd name="T114" fmla="*/ 71 h 7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9" h="71">
                  <a:moveTo>
                    <a:pt x="8" y="33"/>
                  </a:moveTo>
                  <a:lnTo>
                    <a:pt x="12" y="34"/>
                  </a:lnTo>
                  <a:lnTo>
                    <a:pt x="16" y="36"/>
                  </a:lnTo>
                  <a:lnTo>
                    <a:pt x="20" y="37"/>
                  </a:lnTo>
                  <a:lnTo>
                    <a:pt x="26" y="37"/>
                  </a:lnTo>
                  <a:lnTo>
                    <a:pt x="26" y="59"/>
                  </a:lnTo>
                  <a:lnTo>
                    <a:pt x="22" y="59"/>
                  </a:lnTo>
                  <a:lnTo>
                    <a:pt x="18" y="57"/>
                  </a:lnTo>
                  <a:lnTo>
                    <a:pt x="14" y="56"/>
                  </a:lnTo>
                  <a:lnTo>
                    <a:pt x="12" y="54"/>
                  </a:lnTo>
                  <a:lnTo>
                    <a:pt x="10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49"/>
                  </a:lnTo>
                  <a:lnTo>
                    <a:pt x="0" y="52"/>
                  </a:lnTo>
                  <a:lnTo>
                    <a:pt x="0" y="54"/>
                  </a:lnTo>
                  <a:lnTo>
                    <a:pt x="2" y="57"/>
                  </a:lnTo>
                  <a:lnTo>
                    <a:pt x="6" y="59"/>
                  </a:lnTo>
                  <a:lnTo>
                    <a:pt x="12" y="61"/>
                  </a:lnTo>
                  <a:lnTo>
                    <a:pt x="18" y="63"/>
                  </a:lnTo>
                  <a:lnTo>
                    <a:pt x="26" y="64"/>
                  </a:lnTo>
                  <a:lnTo>
                    <a:pt x="26" y="71"/>
                  </a:lnTo>
                  <a:lnTo>
                    <a:pt x="32" y="71"/>
                  </a:lnTo>
                  <a:lnTo>
                    <a:pt x="32" y="64"/>
                  </a:lnTo>
                  <a:lnTo>
                    <a:pt x="36" y="63"/>
                  </a:lnTo>
                  <a:lnTo>
                    <a:pt x="40" y="63"/>
                  </a:lnTo>
                  <a:lnTo>
                    <a:pt x="44" y="61"/>
                  </a:lnTo>
                  <a:lnTo>
                    <a:pt x="48" y="60"/>
                  </a:lnTo>
                  <a:lnTo>
                    <a:pt x="52" y="59"/>
                  </a:lnTo>
                  <a:lnTo>
                    <a:pt x="56" y="54"/>
                  </a:lnTo>
                  <a:lnTo>
                    <a:pt x="59" y="52"/>
                  </a:lnTo>
                  <a:lnTo>
                    <a:pt x="59" y="46"/>
                  </a:lnTo>
                  <a:lnTo>
                    <a:pt x="59" y="44"/>
                  </a:lnTo>
                  <a:lnTo>
                    <a:pt x="56" y="41"/>
                  </a:lnTo>
                  <a:lnTo>
                    <a:pt x="52" y="38"/>
                  </a:lnTo>
                  <a:lnTo>
                    <a:pt x="50" y="36"/>
                  </a:lnTo>
                  <a:lnTo>
                    <a:pt x="46" y="34"/>
                  </a:lnTo>
                  <a:lnTo>
                    <a:pt x="42" y="33"/>
                  </a:lnTo>
                  <a:lnTo>
                    <a:pt x="38" y="33"/>
                  </a:lnTo>
                  <a:lnTo>
                    <a:pt x="32" y="32"/>
                  </a:lnTo>
                  <a:lnTo>
                    <a:pt x="32" y="13"/>
                  </a:lnTo>
                  <a:lnTo>
                    <a:pt x="34" y="13"/>
                  </a:lnTo>
                  <a:lnTo>
                    <a:pt x="38" y="14"/>
                  </a:lnTo>
                  <a:lnTo>
                    <a:pt x="40" y="15"/>
                  </a:lnTo>
                  <a:lnTo>
                    <a:pt x="42" y="17"/>
                  </a:lnTo>
                  <a:lnTo>
                    <a:pt x="44" y="18"/>
                  </a:lnTo>
                  <a:lnTo>
                    <a:pt x="44" y="19"/>
                  </a:lnTo>
                  <a:lnTo>
                    <a:pt x="44" y="21"/>
                  </a:lnTo>
                  <a:lnTo>
                    <a:pt x="46" y="22"/>
                  </a:lnTo>
                  <a:lnTo>
                    <a:pt x="56" y="22"/>
                  </a:lnTo>
                  <a:lnTo>
                    <a:pt x="56" y="18"/>
                  </a:lnTo>
                  <a:lnTo>
                    <a:pt x="54" y="15"/>
                  </a:lnTo>
                  <a:lnTo>
                    <a:pt x="52" y="14"/>
                  </a:lnTo>
                  <a:lnTo>
                    <a:pt x="48" y="11"/>
                  </a:lnTo>
                  <a:lnTo>
                    <a:pt x="44" y="10"/>
                  </a:lnTo>
                  <a:lnTo>
                    <a:pt x="40" y="9"/>
                  </a:lnTo>
                  <a:lnTo>
                    <a:pt x="36" y="7"/>
                  </a:lnTo>
                  <a:lnTo>
                    <a:pt x="32" y="6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6" y="6"/>
                  </a:lnTo>
                  <a:lnTo>
                    <a:pt x="20" y="6"/>
                  </a:lnTo>
                  <a:lnTo>
                    <a:pt x="16" y="7"/>
                  </a:lnTo>
                  <a:lnTo>
                    <a:pt x="12" y="10"/>
                  </a:lnTo>
                  <a:lnTo>
                    <a:pt x="8" y="11"/>
                  </a:lnTo>
                  <a:lnTo>
                    <a:pt x="6" y="14"/>
                  </a:lnTo>
                  <a:lnTo>
                    <a:pt x="4" y="17"/>
                  </a:lnTo>
                  <a:lnTo>
                    <a:pt x="2" y="19"/>
                  </a:lnTo>
                  <a:lnTo>
                    <a:pt x="2" y="22"/>
                  </a:lnTo>
                  <a:lnTo>
                    <a:pt x="2" y="25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8" y="33"/>
                  </a:lnTo>
                  <a:close/>
                </a:path>
              </a:pathLst>
            </a:custGeom>
            <a:solidFill>
              <a:srgbClr val="FF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6" name="Freeform 103"/>
            <p:cNvSpPr>
              <a:spLocks/>
            </p:cNvSpPr>
            <p:nvPr/>
          </p:nvSpPr>
          <p:spPr bwMode="auto">
            <a:xfrm>
              <a:off x="4117" y="2125"/>
              <a:ext cx="79" cy="84"/>
            </a:xfrm>
            <a:custGeom>
              <a:avLst/>
              <a:gdLst>
                <a:gd name="T0" fmla="*/ 64 w 79"/>
                <a:gd name="T1" fmla="*/ 35 h 84"/>
                <a:gd name="T2" fmla="*/ 62 w 79"/>
                <a:gd name="T3" fmla="*/ 35 h 84"/>
                <a:gd name="T4" fmla="*/ 66 w 79"/>
                <a:gd name="T5" fmla="*/ 34 h 84"/>
                <a:gd name="T6" fmla="*/ 77 w 79"/>
                <a:gd name="T7" fmla="*/ 27 h 84"/>
                <a:gd name="T8" fmla="*/ 74 w 79"/>
                <a:gd name="T9" fmla="*/ 19 h 84"/>
                <a:gd name="T10" fmla="*/ 68 w 79"/>
                <a:gd name="T11" fmla="*/ 12 h 84"/>
                <a:gd name="T12" fmla="*/ 60 w 79"/>
                <a:gd name="T13" fmla="*/ 9 h 84"/>
                <a:gd name="T14" fmla="*/ 52 w 79"/>
                <a:gd name="T15" fmla="*/ 7 h 84"/>
                <a:gd name="T16" fmla="*/ 42 w 79"/>
                <a:gd name="T17" fmla="*/ 0 h 84"/>
                <a:gd name="T18" fmla="*/ 26 w 79"/>
                <a:gd name="T19" fmla="*/ 0 h 84"/>
                <a:gd name="T20" fmla="*/ 22 w 79"/>
                <a:gd name="T21" fmla="*/ 8 h 84"/>
                <a:gd name="T22" fmla="*/ 16 w 79"/>
                <a:gd name="T23" fmla="*/ 11 h 84"/>
                <a:gd name="T24" fmla="*/ 8 w 79"/>
                <a:gd name="T25" fmla="*/ 16 h 84"/>
                <a:gd name="T26" fmla="*/ 2 w 79"/>
                <a:gd name="T27" fmla="*/ 24 h 84"/>
                <a:gd name="T28" fmla="*/ 4 w 79"/>
                <a:gd name="T29" fmla="*/ 34 h 84"/>
                <a:gd name="T30" fmla="*/ 8 w 79"/>
                <a:gd name="T31" fmla="*/ 41 h 84"/>
                <a:gd name="T32" fmla="*/ 12 w 79"/>
                <a:gd name="T33" fmla="*/ 45 h 84"/>
                <a:gd name="T34" fmla="*/ 14 w 79"/>
                <a:gd name="T35" fmla="*/ 45 h 84"/>
                <a:gd name="T36" fmla="*/ 10 w 79"/>
                <a:gd name="T37" fmla="*/ 46 h 84"/>
                <a:gd name="T38" fmla="*/ 0 w 79"/>
                <a:gd name="T39" fmla="*/ 53 h 84"/>
                <a:gd name="T40" fmla="*/ 2 w 79"/>
                <a:gd name="T41" fmla="*/ 59 h 84"/>
                <a:gd name="T42" fmla="*/ 6 w 79"/>
                <a:gd name="T43" fmla="*/ 66 h 84"/>
                <a:gd name="T44" fmla="*/ 12 w 79"/>
                <a:gd name="T45" fmla="*/ 70 h 84"/>
                <a:gd name="T46" fmla="*/ 26 w 79"/>
                <a:gd name="T47" fmla="*/ 76 h 84"/>
                <a:gd name="T48" fmla="*/ 26 w 79"/>
                <a:gd name="T49" fmla="*/ 84 h 84"/>
                <a:gd name="T50" fmla="*/ 42 w 79"/>
                <a:gd name="T51" fmla="*/ 84 h 84"/>
                <a:gd name="T52" fmla="*/ 52 w 79"/>
                <a:gd name="T53" fmla="*/ 77 h 84"/>
                <a:gd name="T54" fmla="*/ 56 w 79"/>
                <a:gd name="T55" fmla="*/ 74 h 84"/>
                <a:gd name="T56" fmla="*/ 62 w 79"/>
                <a:gd name="T57" fmla="*/ 73 h 84"/>
                <a:gd name="T58" fmla="*/ 68 w 79"/>
                <a:gd name="T59" fmla="*/ 69 h 84"/>
                <a:gd name="T60" fmla="*/ 77 w 79"/>
                <a:gd name="T61" fmla="*/ 61 h 84"/>
                <a:gd name="T62" fmla="*/ 79 w 79"/>
                <a:gd name="T63" fmla="*/ 47 h 84"/>
                <a:gd name="T64" fmla="*/ 72 w 79"/>
                <a:gd name="T65" fmla="*/ 39 h 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"/>
                <a:gd name="T100" fmla="*/ 0 h 84"/>
                <a:gd name="T101" fmla="*/ 79 w 79"/>
                <a:gd name="T102" fmla="*/ 84 h 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" h="84">
                  <a:moveTo>
                    <a:pt x="66" y="36"/>
                  </a:moveTo>
                  <a:lnTo>
                    <a:pt x="64" y="35"/>
                  </a:lnTo>
                  <a:lnTo>
                    <a:pt x="62" y="35"/>
                  </a:lnTo>
                  <a:lnTo>
                    <a:pt x="60" y="34"/>
                  </a:lnTo>
                  <a:lnTo>
                    <a:pt x="66" y="34"/>
                  </a:lnTo>
                  <a:lnTo>
                    <a:pt x="77" y="34"/>
                  </a:lnTo>
                  <a:lnTo>
                    <a:pt x="77" y="27"/>
                  </a:lnTo>
                  <a:lnTo>
                    <a:pt x="77" y="23"/>
                  </a:lnTo>
                  <a:lnTo>
                    <a:pt x="74" y="19"/>
                  </a:lnTo>
                  <a:lnTo>
                    <a:pt x="72" y="15"/>
                  </a:lnTo>
                  <a:lnTo>
                    <a:pt x="68" y="12"/>
                  </a:lnTo>
                  <a:lnTo>
                    <a:pt x="64" y="11"/>
                  </a:lnTo>
                  <a:lnTo>
                    <a:pt x="60" y="9"/>
                  </a:lnTo>
                  <a:lnTo>
                    <a:pt x="56" y="8"/>
                  </a:lnTo>
                  <a:lnTo>
                    <a:pt x="52" y="7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2" y="8"/>
                  </a:lnTo>
                  <a:lnTo>
                    <a:pt x="18" y="9"/>
                  </a:lnTo>
                  <a:lnTo>
                    <a:pt x="16" y="11"/>
                  </a:lnTo>
                  <a:lnTo>
                    <a:pt x="12" y="12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4" y="34"/>
                  </a:lnTo>
                  <a:lnTo>
                    <a:pt x="6" y="38"/>
                  </a:lnTo>
                  <a:lnTo>
                    <a:pt x="8" y="41"/>
                  </a:lnTo>
                  <a:lnTo>
                    <a:pt x="12" y="43"/>
                  </a:lnTo>
                  <a:lnTo>
                    <a:pt x="12" y="45"/>
                  </a:lnTo>
                  <a:lnTo>
                    <a:pt x="14" y="45"/>
                  </a:lnTo>
                  <a:lnTo>
                    <a:pt x="16" y="4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0" y="57"/>
                  </a:lnTo>
                  <a:lnTo>
                    <a:pt x="2" y="59"/>
                  </a:lnTo>
                  <a:lnTo>
                    <a:pt x="4" y="63"/>
                  </a:lnTo>
                  <a:lnTo>
                    <a:pt x="6" y="66"/>
                  </a:lnTo>
                  <a:lnTo>
                    <a:pt x="8" y="69"/>
                  </a:lnTo>
                  <a:lnTo>
                    <a:pt x="12" y="70"/>
                  </a:lnTo>
                  <a:lnTo>
                    <a:pt x="18" y="73"/>
                  </a:lnTo>
                  <a:lnTo>
                    <a:pt x="26" y="76"/>
                  </a:lnTo>
                  <a:lnTo>
                    <a:pt x="26" y="77"/>
                  </a:lnTo>
                  <a:lnTo>
                    <a:pt x="26" y="84"/>
                  </a:lnTo>
                  <a:lnTo>
                    <a:pt x="36" y="84"/>
                  </a:lnTo>
                  <a:lnTo>
                    <a:pt x="42" y="84"/>
                  </a:lnTo>
                  <a:lnTo>
                    <a:pt x="52" y="84"/>
                  </a:lnTo>
                  <a:lnTo>
                    <a:pt x="52" y="77"/>
                  </a:lnTo>
                  <a:lnTo>
                    <a:pt x="52" y="76"/>
                  </a:lnTo>
                  <a:lnTo>
                    <a:pt x="56" y="74"/>
                  </a:lnTo>
                  <a:lnTo>
                    <a:pt x="58" y="73"/>
                  </a:lnTo>
                  <a:lnTo>
                    <a:pt x="62" y="73"/>
                  </a:lnTo>
                  <a:lnTo>
                    <a:pt x="64" y="72"/>
                  </a:lnTo>
                  <a:lnTo>
                    <a:pt x="68" y="69"/>
                  </a:lnTo>
                  <a:lnTo>
                    <a:pt x="74" y="66"/>
                  </a:lnTo>
                  <a:lnTo>
                    <a:pt x="77" y="61"/>
                  </a:lnTo>
                  <a:lnTo>
                    <a:pt x="79" y="53"/>
                  </a:lnTo>
                  <a:lnTo>
                    <a:pt x="79" y="47"/>
                  </a:lnTo>
                  <a:lnTo>
                    <a:pt x="77" y="43"/>
                  </a:lnTo>
                  <a:lnTo>
                    <a:pt x="72" y="39"/>
                  </a:lnTo>
                  <a:lnTo>
                    <a:pt x="66" y="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7" name="Freeform 104"/>
            <p:cNvSpPr>
              <a:spLocks/>
            </p:cNvSpPr>
            <p:nvPr/>
          </p:nvSpPr>
          <p:spPr bwMode="auto">
            <a:xfrm>
              <a:off x="4127" y="2132"/>
              <a:ext cx="58" cy="70"/>
            </a:xfrm>
            <a:custGeom>
              <a:avLst/>
              <a:gdLst>
                <a:gd name="T0" fmla="*/ 12 w 58"/>
                <a:gd name="T1" fmla="*/ 32 h 70"/>
                <a:gd name="T2" fmla="*/ 20 w 58"/>
                <a:gd name="T3" fmla="*/ 36 h 70"/>
                <a:gd name="T4" fmla="*/ 26 w 58"/>
                <a:gd name="T5" fmla="*/ 58 h 70"/>
                <a:gd name="T6" fmla="*/ 18 w 58"/>
                <a:gd name="T7" fmla="*/ 56 h 70"/>
                <a:gd name="T8" fmla="*/ 14 w 58"/>
                <a:gd name="T9" fmla="*/ 52 h 70"/>
                <a:gd name="T10" fmla="*/ 12 w 58"/>
                <a:gd name="T11" fmla="*/ 50 h 70"/>
                <a:gd name="T12" fmla="*/ 10 w 58"/>
                <a:gd name="T13" fmla="*/ 46 h 70"/>
                <a:gd name="T14" fmla="*/ 0 w 58"/>
                <a:gd name="T15" fmla="*/ 48 h 70"/>
                <a:gd name="T16" fmla="*/ 2 w 58"/>
                <a:gd name="T17" fmla="*/ 54 h 70"/>
                <a:gd name="T18" fmla="*/ 8 w 58"/>
                <a:gd name="T19" fmla="*/ 59 h 70"/>
                <a:gd name="T20" fmla="*/ 18 w 58"/>
                <a:gd name="T21" fmla="*/ 62 h 70"/>
                <a:gd name="T22" fmla="*/ 26 w 58"/>
                <a:gd name="T23" fmla="*/ 70 h 70"/>
                <a:gd name="T24" fmla="*/ 32 w 58"/>
                <a:gd name="T25" fmla="*/ 63 h 70"/>
                <a:gd name="T26" fmla="*/ 42 w 58"/>
                <a:gd name="T27" fmla="*/ 62 h 70"/>
                <a:gd name="T28" fmla="*/ 48 w 58"/>
                <a:gd name="T29" fmla="*/ 61 h 70"/>
                <a:gd name="T30" fmla="*/ 56 w 58"/>
                <a:gd name="T31" fmla="*/ 55 h 70"/>
                <a:gd name="T32" fmla="*/ 58 w 58"/>
                <a:gd name="T33" fmla="*/ 46 h 70"/>
                <a:gd name="T34" fmla="*/ 56 w 58"/>
                <a:gd name="T35" fmla="*/ 40 h 70"/>
                <a:gd name="T36" fmla="*/ 50 w 58"/>
                <a:gd name="T37" fmla="*/ 35 h 70"/>
                <a:gd name="T38" fmla="*/ 44 w 58"/>
                <a:gd name="T39" fmla="*/ 32 h 70"/>
                <a:gd name="T40" fmla="*/ 32 w 58"/>
                <a:gd name="T41" fmla="*/ 31 h 70"/>
                <a:gd name="T42" fmla="*/ 36 w 58"/>
                <a:gd name="T43" fmla="*/ 12 h 70"/>
                <a:gd name="T44" fmla="*/ 42 w 58"/>
                <a:gd name="T45" fmla="*/ 15 h 70"/>
                <a:gd name="T46" fmla="*/ 46 w 58"/>
                <a:gd name="T47" fmla="*/ 17 h 70"/>
                <a:gd name="T48" fmla="*/ 46 w 58"/>
                <a:gd name="T49" fmla="*/ 19 h 70"/>
                <a:gd name="T50" fmla="*/ 56 w 58"/>
                <a:gd name="T51" fmla="*/ 20 h 70"/>
                <a:gd name="T52" fmla="*/ 54 w 58"/>
                <a:gd name="T53" fmla="*/ 15 h 70"/>
                <a:gd name="T54" fmla="*/ 50 w 58"/>
                <a:gd name="T55" fmla="*/ 9 h 70"/>
                <a:gd name="T56" fmla="*/ 42 w 58"/>
                <a:gd name="T57" fmla="*/ 6 h 70"/>
                <a:gd name="T58" fmla="*/ 32 w 58"/>
                <a:gd name="T59" fmla="*/ 5 h 70"/>
                <a:gd name="T60" fmla="*/ 26 w 58"/>
                <a:gd name="T61" fmla="*/ 0 h 70"/>
                <a:gd name="T62" fmla="*/ 22 w 58"/>
                <a:gd name="T63" fmla="*/ 5 h 70"/>
                <a:gd name="T64" fmla="*/ 12 w 58"/>
                <a:gd name="T65" fmla="*/ 8 h 70"/>
                <a:gd name="T66" fmla="*/ 6 w 58"/>
                <a:gd name="T67" fmla="*/ 13 h 70"/>
                <a:gd name="T68" fmla="*/ 2 w 58"/>
                <a:gd name="T69" fmla="*/ 19 h 70"/>
                <a:gd name="T70" fmla="*/ 2 w 58"/>
                <a:gd name="T71" fmla="*/ 24 h 70"/>
                <a:gd name="T72" fmla="*/ 6 w 58"/>
                <a:gd name="T73" fmla="*/ 28 h 7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8"/>
                <a:gd name="T112" fmla="*/ 0 h 70"/>
                <a:gd name="T113" fmla="*/ 58 w 58"/>
                <a:gd name="T114" fmla="*/ 70 h 7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8" h="70">
                  <a:moveTo>
                    <a:pt x="8" y="31"/>
                  </a:moveTo>
                  <a:lnTo>
                    <a:pt x="12" y="32"/>
                  </a:lnTo>
                  <a:lnTo>
                    <a:pt x="16" y="35"/>
                  </a:lnTo>
                  <a:lnTo>
                    <a:pt x="20" y="36"/>
                  </a:lnTo>
                  <a:lnTo>
                    <a:pt x="26" y="36"/>
                  </a:lnTo>
                  <a:lnTo>
                    <a:pt x="26" y="58"/>
                  </a:lnTo>
                  <a:lnTo>
                    <a:pt x="22" y="58"/>
                  </a:lnTo>
                  <a:lnTo>
                    <a:pt x="18" y="56"/>
                  </a:lnTo>
                  <a:lnTo>
                    <a:pt x="16" y="55"/>
                  </a:lnTo>
                  <a:lnTo>
                    <a:pt x="14" y="52"/>
                  </a:lnTo>
                  <a:lnTo>
                    <a:pt x="12" y="51"/>
                  </a:lnTo>
                  <a:lnTo>
                    <a:pt x="12" y="50"/>
                  </a:lnTo>
                  <a:lnTo>
                    <a:pt x="12" y="47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2" y="51"/>
                  </a:lnTo>
                  <a:lnTo>
                    <a:pt x="2" y="54"/>
                  </a:lnTo>
                  <a:lnTo>
                    <a:pt x="4" y="56"/>
                  </a:lnTo>
                  <a:lnTo>
                    <a:pt x="8" y="59"/>
                  </a:lnTo>
                  <a:lnTo>
                    <a:pt x="12" y="61"/>
                  </a:lnTo>
                  <a:lnTo>
                    <a:pt x="18" y="62"/>
                  </a:lnTo>
                  <a:lnTo>
                    <a:pt x="26" y="63"/>
                  </a:lnTo>
                  <a:lnTo>
                    <a:pt x="26" y="70"/>
                  </a:lnTo>
                  <a:lnTo>
                    <a:pt x="32" y="70"/>
                  </a:lnTo>
                  <a:lnTo>
                    <a:pt x="32" y="63"/>
                  </a:lnTo>
                  <a:lnTo>
                    <a:pt x="38" y="62"/>
                  </a:lnTo>
                  <a:lnTo>
                    <a:pt x="42" y="62"/>
                  </a:lnTo>
                  <a:lnTo>
                    <a:pt x="44" y="61"/>
                  </a:lnTo>
                  <a:lnTo>
                    <a:pt x="48" y="61"/>
                  </a:lnTo>
                  <a:lnTo>
                    <a:pt x="52" y="58"/>
                  </a:lnTo>
                  <a:lnTo>
                    <a:pt x="56" y="55"/>
                  </a:lnTo>
                  <a:lnTo>
                    <a:pt x="58" y="51"/>
                  </a:lnTo>
                  <a:lnTo>
                    <a:pt x="58" y="46"/>
                  </a:lnTo>
                  <a:lnTo>
                    <a:pt x="58" y="43"/>
                  </a:lnTo>
                  <a:lnTo>
                    <a:pt x="56" y="40"/>
                  </a:lnTo>
                  <a:lnTo>
                    <a:pt x="54" y="38"/>
                  </a:lnTo>
                  <a:lnTo>
                    <a:pt x="50" y="35"/>
                  </a:lnTo>
                  <a:lnTo>
                    <a:pt x="48" y="34"/>
                  </a:lnTo>
                  <a:lnTo>
                    <a:pt x="44" y="32"/>
                  </a:lnTo>
                  <a:lnTo>
                    <a:pt x="38" y="32"/>
                  </a:lnTo>
                  <a:lnTo>
                    <a:pt x="32" y="31"/>
                  </a:lnTo>
                  <a:lnTo>
                    <a:pt x="32" y="12"/>
                  </a:lnTo>
                  <a:lnTo>
                    <a:pt x="36" y="12"/>
                  </a:lnTo>
                  <a:lnTo>
                    <a:pt x="40" y="13"/>
                  </a:lnTo>
                  <a:lnTo>
                    <a:pt x="42" y="15"/>
                  </a:lnTo>
                  <a:lnTo>
                    <a:pt x="44" y="16"/>
                  </a:lnTo>
                  <a:lnTo>
                    <a:pt x="46" y="17"/>
                  </a:lnTo>
                  <a:lnTo>
                    <a:pt x="46" y="19"/>
                  </a:lnTo>
                  <a:lnTo>
                    <a:pt x="46" y="20"/>
                  </a:lnTo>
                  <a:lnTo>
                    <a:pt x="56" y="20"/>
                  </a:lnTo>
                  <a:lnTo>
                    <a:pt x="56" y="17"/>
                  </a:lnTo>
                  <a:lnTo>
                    <a:pt x="54" y="15"/>
                  </a:lnTo>
                  <a:lnTo>
                    <a:pt x="52" y="12"/>
                  </a:lnTo>
                  <a:lnTo>
                    <a:pt x="50" y="9"/>
                  </a:lnTo>
                  <a:lnTo>
                    <a:pt x="46" y="8"/>
                  </a:lnTo>
                  <a:lnTo>
                    <a:pt x="42" y="6"/>
                  </a:lnTo>
                  <a:lnTo>
                    <a:pt x="38" y="5"/>
                  </a:lnTo>
                  <a:lnTo>
                    <a:pt x="32" y="5"/>
                  </a:lnTo>
                  <a:lnTo>
                    <a:pt x="32" y="0"/>
                  </a:lnTo>
                  <a:lnTo>
                    <a:pt x="26" y="0"/>
                  </a:lnTo>
                  <a:lnTo>
                    <a:pt x="26" y="5"/>
                  </a:lnTo>
                  <a:lnTo>
                    <a:pt x="22" y="5"/>
                  </a:lnTo>
                  <a:lnTo>
                    <a:pt x="18" y="6"/>
                  </a:lnTo>
                  <a:lnTo>
                    <a:pt x="12" y="8"/>
                  </a:lnTo>
                  <a:lnTo>
                    <a:pt x="8" y="11"/>
                  </a:lnTo>
                  <a:lnTo>
                    <a:pt x="6" y="13"/>
                  </a:lnTo>
                  <a:lnTo>
                    <a:pt x="4" y="16"/>
                  </a:lnTo>
                  <a:lnTo>
                    <a:pt x="2" y="19"/>
                  </a:lnTo>
                  <a:lnTo>
                    <a:pt x="2" y="21"/>
                  </a:lnTo>
                  <a:lnTo>
                    <a:pt x="2" y="24"/>
                  </a:lnTo>
                  <a:lnTo>
                    <a:pt x="4" y="27"/>
                  </a:lnTo>
                  <a:lnTo>
                    <a:pt x="6" y="28"/>
                  </a:lnTo>
                  <a:lnTo>
                    <a:pt x="8" y="31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8" name="Freeform 105"/>
            <p:cNvSpPr>
              <a:spLocks/>
            </p:cNvSpPr>
            <p:nvPr/>
          </p:nvSpPr>
          <p:spPr bwMode="auto">
            <a:xfrm>
              <a:off x="4063" y="2132"/>
              <a:ext cx="36" cy="17"/>
            </a:xfrm>
            <a:custGeom>
              <a:avLst/>
              <a:gdLst>
                <a:gd name="T0" fmla="*/ 36 w 36"/>
                <a:gd name="T1" fmla="*/ 8 h 17"/>
                <a:gd name="T2" fmla="*/ 4 w 36"/>
                <a:gd name="T3" fmla="*/ 0 h 17"/>
                <a:gd name="T4" fmla="*/ 0 w 36"/>
                <a:gd name="T5" fmla="*/ 9 h 17"/>
                <a:gd name="T6" fmla="*/ 32 w 36"/>
                <a:gd name="T7" fmla="*/ 17 h 17"/>
                <a:gd name="T8" fmla="*/ 36 w 36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17"/>
                <a:gd name="T17" fmla="*/ 36 w 36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17">
                  <a:moveTo>
                    <a:pt x="36" y="8"/>
                  </a:moveTo>
                  <a:lnTo>
                    <a:pt x="4" y="0"/>
                  </a:lnTo>
                  <a:lnTo>
                    <a:pt x="0" y="9"/>
                  </a:lnTo>
                  <a:lnTo>
                    <a:pt x="32" y="17"/>
                  </a:lnTo>
                  <a:lnTo>
                    <a:pt x="36" y="8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79" name="Freeform 106"/>
            <p:cNvSpPr>
              <a:spLocks/>
            </p:cNvSpPr>
            <p:nvPr/>
          </p:nvSpPr>
          <p:spPr bwMode="auto">
            <a:xfrm>
              <a:off x="4093" y="2102"/>
              <a:ext cx="32" cy="24"/>
            </a:xfrm>
            <a:custGeom>
              <a:avLst/>
              <a:gdLst>
                <a:gd name="T0" fmla="*/ 32 w 32"/>
                <a:gd name="T1" fmla="*/ 18 h 24"/>
                <a:gd name="T2" fmla="*/ 12 w 32"/>
                <a:gd name="T3" fmla="*/ 0 h 24"/>
                <a:gd name="T4" fmla="*/ 0 w 32"/>
                <a:gd name="T5" fmla="*/ 5 h 24"/>
                <a:gd name="T6" fmla="*/ 22 w 32"/>
                <a:gd name="T7" fmla="*/ 24 h 24"/>
                <a:gd name="T8" fmla="*/ 32 w 32"/>
                <a:gd name="T9" fmla="*/ 18 h 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4"/>
                <a:gd name="T17" fmla="*/ 32 w 32"/>
                <a:gd name="T18" fmla="*/ 24 h 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4">
                  <a:moveTo>
                    <a:pt x="32" y="18"/>
                  </a:moveTo>
                  <a:lnTo>
                    <a:pt x="12" y="0"/>
                  </a:lnTo>
                  <a:lnTo>
                    <a:pt x="0" y="5"/>
                  </a:lnTo>
                  <a:lnTo>
                    <a:pt x="22" y="24"/>
                  </a:lnTo>
                  <a:lnTo>
                    <a:pt x="32" y="18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0" name="Rectangle 107"/>
            <p:cNvSpPr>
              <a:spLocks noChangeArrowheads="1"/>
            </p:cNvSpPr>
            <p:nvPr/>
          </p:nvSpPr>
          <p:spPr bwMode="auto">
            <a:xfrm>
              <a:off x="4141" y="2088"/>
              <a:ext cx="16" cy="25"/>
            </a:xfrm>
            <a:prstGeom prst="rect">
              <a:avLst/>
            </a:prstGeom>
            <a:solidFill>
              <a:srgbClr val="FFBF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kumimoji="1" lang="en-GB" sz="2400">
                <a:latin typeface="Times New Roman" pitchFamily="18" charset="0"/>
              </a:endParaRPr>
            </a:p>
          </p:txBody>
        </p:sp>
        <p:sp>
          <p:nvSpPr>
            <p:cNvPr id="28781" name="Freeform 108"/>
            <p:cNvSpPr>
              <a:spLocks/>
            </p:cNvSpPr>
            <p:nvPr/>
          </p:nvSpPr>
          <p:spPr bwMode="auto">
            <a:xfrm>
              <a:off x="4177" y="2103"/>
              <a:ext cx="31" cy="25"/>
            </a:xfrm>
            <a:custGeom>
              <a:avLst/>
              <a:gdLst>
                <a:gd name="T0" fmla="*/ 12 w 31"/>
                <a:gd name="T1" fmla="*/ 25 h 25"/>
                <a:gd name="T2" fmla="*/ 31 w 31"/>
                <a:gd name="T3" fmla="*/ 6 h 25"/>
                <a:gd name="T4" fmla="*/ 19 w 31"/>
                <a:gd name="T5" fmla="*/ 0 h 25"/>
                <a:gd name="T6" fmla="*/ 0 w 31"/>
                <a:gd name="T7" fmla="*/ 19 h 25"/>
                <a:gd name="T8" fmla="*/ 12 w 31"/>
                <a:gd name="T9" fmla="*/ 25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5"/>
                <a:gd name="T17" fmla="*/ 31 w 31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5">
                  <a:moveTo>
                    <a:pt x="12" y="25"/>
                  </a:moveTo>
                  <a:lnTo>
                    <a:pt x="31" y="6"/>
                  </a:lnTo>
                  <a:lnTo>
                    <a:pt x="19" y="0"/>
                  </a:lnTo>
                  <a:lnTo>
                    <a:pt x="0" y="19"/>
                  </a:lnTo>
                  <a:lnTo>
                    <a:pt x="12" y="25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2" name="Freeform 109"/>
            <p:cNvSpPr>
              <a:spLocks/>
            </p:cNvSpPr>
            <p:nvPr/>
          </p:nvSpPr>
          <p:spPr bwMode="auto">
            <a:xfrm>
              <a:off x="4202" y="2126"/>
              <a:ext cx="36" cy="22"/>
            </a:xfrm>
            <a:custGeom>
              <a:avLst/>
              <a:gdLst>
                <a:gd name="T0" fmla="*/ 8 w 36"/>
                <a:gd name="T1" fmla="*/ 22 h 22"/>
                <a:gd name="T2" fmla="*/ 36 w 36"/>
                <a:gd name="T3" fmla="*/ 8 h 22"/>
                <a:gd name="T4" fmla="*/ 28 w 36"/>
                <a:gd name="T5" fmla="*/ 0 h 22"/>
                <a:gd name="T6" fmla="*/ 0 w 36"/>
                <a:gd name="T7" fmla="*/ 12 h 22"/>
                <a:gd name="T8" fmla="*/ 8 w 36"/>
                <a:gd name="T9" fmla="*/ 22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22"/>
                <a:gd name="T17" fmla="*/ 36 w 36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22">
                  <a:moveTo>
                    <a:pt x="8" y="22"/>
                  </a:moveTo>
                  <a:lnTo>
                    <a:pt x="36" y="8"/>
                  </a:lnTo>
                  <a:lnTo>
                    <a:pt x="28" y="0"/>
                  </a:lnTo>
                  <a:lnTo>
                    <a:pt x="0" y="12"/>
                  </a:lnTo>
                  <a:lnTo>
                    <a:pt x="8" y="22"/>
                  </a:lnTo>
                  <a:close/>
                </a:path>
              </a:pathLst>
            </a:custGeom>
            <a:solidFill>
              <a:srgbClr val="F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3" name="Freeform 110"/>
            <p:cNvSpPr>
              <a:spLocks/>
            </p:cNvSpPr>
            <p:nvPr/>
          </p:nvSpPr>
          <p:spPr bwMode="auto">
            <a:xfrm>
              <a:off x="4159" y="2170"/>
              <a:ext cx="16" cy="20"/>
            </a:xfrm>
            <a:custGeom>
              <a:avLst/>
              <a:gdLst>
                <a:gd name="T0" fmla="*/ 0 w 16"/>
                <a:gd name="T1" fmla="*/ 0 h 20"/>
                <a:gd name="T2" fmla="*/ 4 w 16"/>
                <a:gd name="T3" fmla="*/ 1 h 20"/>
                <a:gd name="T4" fmla="*/ 6 w 16"/>
                <a:gd name="T5" fmla="*/ 1 h 20"/>
                <a:gd name="T6" fmla="*/ 8 w 16"/>
                <a:gd name="T7" fmla="*/ 1 h 20"/>
                <a:gd name="T8" fmla="*/ 10 w 16"/>
                <a:gd name="T9" fmla="*/ 2 h 20"/>
                <a:gd name="T10" fmla="*/ 12 w 16"/>
                <a:gd name="T11" fmla="*/ 4 h 20"/>
                <a:gd name="T12" fmla="*/ 14 w 16"/>
                <a:gd name="T13" fmla="*/ 5 h 20"/>
                <a:gd name="T14" fmla="*/ 16 w 16"/>
                <a:gd name="T15" fmla="*/ 8 h 20"/>
                <a:gd name="T16" fmla="*/ 16 w 16"/>
                <a:gd name="T17" fmla="*/ 10 h 20"/>
                <a:gd name="T18" fmla="*/ 16 w 16"/>
                <a:gd name="T19" fmla="*/ 12 h 20"/>
                <a:gd name="T20" fmla="*/ 16 w 16"/>
                <a:gd name="T21" fmla="*/ 13 h 20"/>
                <a:gd name="T22" fmla="*/ 16 w 16"/>
                <a:gd name="T23" fmla="*/ 14 h 20"/>
                <a:gd name="T24" fmla="*/ 14 w 16"/>
                <a:gd name="T25" fmla="*/ 16 h 20"/>
                <a:gd name="T26" fmla="*/ 12 w 16"/>
                <a:gd name="T27" fmla="*/ 17 h 20"/>
                <a:gd name="T28" fmla="*/ 8 w 16"/>
                <a:gd name="T29" fmla="*/ 18 h 20"/>
                <a:gd name="T30" fmla="*/ 4 w 16"/>
                <a:gd name="T31" fmla="*/ 20 h 20"/>
                <a:gd name="T32" fmla="*/ 0 w 16"/>
                <a:gd name="T33" fmla="*/ 20 h 20"/>
                <a:gd name="T34" fmla="*/ 0 w 16"/>
                <a:gd name="T35" fmla="*/ 0 h 2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"/>
                <a:gd name="T55" fmla="*/ 0 h 20"/>
                <a:gd name="T56" fmla="*/ 16 w 16"/>
                <a:gd name="T57" fmla="*/ 20 h 2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" h="20">
                  <a:moveTo>
                    <a:pt x="0" y="0"/>
                  </a:move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4"/>
                  </a:lnTo>
                  <a:lnTo>
                    <a:pt x="14" y="5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6" y="13"/>
                  </a:lnTo>
                  <a:lnTo>
                    <a:pt x="16" y="14"/>
                  </a:lnTo>
                  <a:lnTo>
                    <a:pt x="14" y="16"/>
                  </a:lnTo>
                  <a:lnTo>
                    <a:pt x="12" y="17"/>
                  </a:lnTo>
                  <a:lnTo>
                    <a:pt x="8" y="18"/>
                  </a:lnTo>
                  <a:lnTo>
                    <a:pt x="4" y="20"/>
                  </a:lnTo>
                  <a:lnTo>
                    <a:pt x="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4" name="Freeform 111"/>
            <p:cNvSpPr>
              <a:spLocks/>
            </p:cNvSpPr>
            <p:nvPr/>
          </p:nvSpPr>
          <p:spPr bwMode="auto">
            <a:xfrm>
              <a:off x="4139" y="2143"/>
              <a:ext cx="14" cy="18"/>
            </a:xfrm>
            <a:custGeom>
              <a:avLst/>
              <a:gdLst>
                <a:gd name="T0" fmla="*/ 4 w 14"/>
                <a:gd name="T1" fmla="*/ 4 h 18"/>
                <a:gd name="T2" fmla="*/ 6 w 14"/>
                <a:gd name="T3" fmla="*/ 2 h 18"/>
                <a:gd name="T4" fmla="*/ 8 w 14"/>
                <a:gd name="T5" fmla="*/ 1 h 18"/>
                <a:gd name="T6" fmla="*/ 12 w 14"/>
                <a:gd name="T7" fmla="*/ 1 h 18"/>
                <a:gd name="T8" fmla="*/ 14 w 14"/>
                <a:gd name="T9" fmla="*/ 0 h 18"/>
                <a:gd name="T10" fmla="*/ 14 w 14"/>
                <a:gd name="T11" fmla="*/ 18 h 18"/>
                <a:gd name="T12" fmla="*/ 12 w 14"/>
                <a:gd name="T13" fmla="*/ 18 h 18"/>
                <a:gd name="T14" fmla="*/ 10 w 14"/>
                <a:gd name="T15" fmla="*/ 17 h 18"/>
                <a:gd name="T16" fmla="*/ 6 w 14"/>
                <a:gd name="T17" fmla="*/ 17 h 18"/>
                <a:gd name="T18" fmla="*/ 4 w 14"/>
                <a:gd name="T19" fmla="*/ 16 h 18"/>
                <a:gd name="T20" fmla="*/ 2 w 14"/>
                <a:gd name="T21" fmla="*/ 14 h 18"/>
                <a:gd name="T22" fmla="*/ 2 w 14"/>
                <a:gd name="T23" fmla="*/ 13 h 18"/>
                <a:gd name="T24" fmla="*/ 0 w 14"/>
                <a:gd name="T25" fmla="*/ 10 h 18"/>
                <a:gd name="T26" fmla="*/ 0 w 14"/>
                <a:gd name="T27" fmla="*/ 9 h 18"/>
                <a:gd name="T28" fmla="*/ 0 w 14"/>
                <a:gd name="T29" fmla="*/ 8 h 18"/>
                <a:gd name="T30" fmla="*/ 2 w 14"/>
                <a:gd name="T31" fmla="*/ 6 h 18"/>
                <a:gd name="T32" fmla="*/ 2 w 14"/>
                <a:gd name="T33" fmla="*/ 5 h 18"/>
                <a:gd name="T34" fmla="*/ 4 w 14"/>
                <a:gd name="T35" fmla="*/ 4 h 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4"/>
                <a:gd name="T55" fmla="*/ 0 h 18"/>
                <a:gd name="T56" fmla="*/ 14 w 14"/>
                <a:gd name="T57" fmla="*/ 18 h 1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4" h="18">
                  <a:moveTo>
                    <a:pt x="4" y="4"/>
                  </a:moveTo>
                  <a:lnTo>
                    <a:pt x="6" y="2"/>
                  </a:lnTo>
                  <a:lnTo>
                    <a:pt x="8" y="1"/>
                  </a:lnTo>
                  <a:lnTo>
                    <a:pt x="12" y="1"/>
                  </a:lnTo>
                  <a:lnTo>
                    <a:pt x="14" y="0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10" y="17"/>
                  </a:lnTo>
                  <a:lnTo>
                    <a:pt x="6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2" y="13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5"/>
                  </a:lnTo>
                  <a:lnTo>
                    <a:pt x="4" y="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5" name="Freeform 112"/>
            <p:cNvSpPr>
              <a:spLocks/>
            </p:cNvSpPr>
            <p:nvPr/>
          </p:nvSpPr>
          <p:spPr bwMode="auto">
            <a:xfrm>
              <a:off x="2514" y="2856"/>
              <a:ext cx="719" cy="149"/>
            </a:xfrm>
            <a:custGeom>
              <a:avLst/>
              <a:gdLst>
                <a:gd name="T0" fmla="*/ 78 w 719"/>
                <a:gd name="T1" fmla="*/ 149 h 149"/>
                <a:gd name="T2" fmla="*/ 62 w 719"/>
                <a:gd name="T3" fmla="*/ 147 h 149"/>
                <a:gd name="T4" fmla="*/ 48 w 719"/>
                <a:gd name="T5" fmla="*/ 146 h 149"/>
                <a:gd name="T6" fmla="*/ 36 w 719"/>
                <a:gd name="T7" fmla="*/ 142 h 149"/>
                <a:gd name="T8" fmla="*/ 26 w 719"/>
                <a:gd name="T9" fmla="*/ 137 h 149"/>
                <a:gd name="T10" fmla="*/ 12 w 719"/>
                <a:gd name="T11" fmla="*/ 123 h 149"/>
                <a:gd name="T12" fmla="*/ 4 w 719"/>
                <a:gd name="T13" fmla="*/ 107 h 149"/>
                <a:gd name="T14" fmla="*/ 0 w 719"/>
                <a:gd name="T15" fmla="*/ 91 h 149"/>
                <a:gd name="T16" fmla="*/ 0 w 719"/>
                <a:gd name="T17" fmla="*/ 74 h 149"/>
                <a:gd name="T18" fmla="*/ 0 w 719"/>
                <a:gd name="T19" fmla="*/ 58 h 149"/>
                <a:gd name="T20" fmla="*/ 4 w 719"/>
                <a:gd name="T21" fmla="*/ 42 h 149"/>
                <a:gd name="T22" fmla="*/ 12 w 719"/>
                <a:gd name="T23" fmla="*/ 27 h 149"/>
                <a:gd name="T24" fmla="*/ 26 w 719"/>
                <a:gd name="T25" fmla="*/ 14 h 149"/>
                <a:gd name="T26" fmla="*/ 36 w 719"/>
                <a:gd name="T27" fmla="*/ 7 h 149"/>
                <a:gd name="T28" fmla="*/ 48 w 719"/>
                <a:gd name="T29" fmla="*/ 3 h 149"/>
                <a:gd name="T30" fmla="*/ 62 w 719"/>
                <a:gd name="T31" fmla="*/ 1 h 149"/>
                <a:gd name="T32" fmla="*/ 78 w 719"/>
                <a:gd name="T33" fmla="*/ 0 h 149"/>
                <a:gd name="T34" fmla="*/ 641 w 719"/>
                <a:gd name="T35" fmla="*/ 0 h 149"/>
                <a:gd name="T36" fmla="*/ 657 w 719"/>
                <a:gd name="T37" fmla="*/ 1 h 149"/>
                <a:gd name="T38" fmla="*/ 671 w 719"/>
                <a:gd name="T39" fmla="*/ 3 h 149"/>
                <a:gd name="T40" fmla="*/ 683 w 719"/>
                <a:gd name="T41" fmla="*/ 7 h 149"/>
                <a:gd name="T42" fmla="*/ 693 w 719"/>
                <a:gd name="T43" fmla="*/ 14 h 149"/>
                <a:gd name="T44" fmla="*/ 707 w 719"/>
                <a:gd name="T45" fmla="*/ 27 h 149"/>
                <a:gd name="T46" fmla="*/ 715 w 719"/>
                <a:gd name="T47" fmla="*/ 42 h 149"/>
                <a:gd name="T48" fmla="*/ 719 w 719"/>
                <a:gd name="T49" fmla="*/ 58 h 149"/>
                <a:gd name="T50" fmla="*/ 719 w 719"/>
                <a:gd name="T51" fmla="*/ 74 h 149"/>
                <a:gd name="T52" fmla="*/ 719 w 719"/>
                <a:gd name="T53" fmla="*/ 84 h 149"/>
                <a:gd name="T54" fmla="*/ 717 w 719"/>
                <a:gd name="T55" fmla="*/ 95 h 149"/>
                <a:gd name="T56" fmla="*/ 715 w 719"/>
                <a:gd name="T57" fmla="*/ 107 h 149"/>
                <a:gd name="T58" fmla="*/ 709 w 719"/>
                <a:gd name="T59" fmla="*/ 119 h 149"/>
                <a:gd name="T60" fmla="*/ 699 w 719"/>
                <a:gd name="T61" fmla="*/ 131 h 149"/>
                <a:gd name="T62" fmla="*/ 687 w 719"/>
                <a:gd name="T63" fmla="*/ 141 h 149"/>
                <a:gd name="T64" fmla="*/ 667 w 719"/>
                <a:gd name="T65" fmla="*/ 146 h 149"/>
                <a:gd name="T66" fmla="*/ 641 w 719"/>
                <a:gd name="T67" fmla="*/ 149 h 149"/>
                <a:gd name="T68" fmla="*/ 78 w 719"/>
                <a:gd name="T69" fmla="*/ 149 h 14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719"/>
                <a:gd name="T106" fmla="*/ 0 h 149"/>
                <a:gd name="T107" fmla="*/ 719 w 719"/>
                <a:gd name="T108" fmla="*/ 149 h 14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719" h="149">
                  <a:moveTo>
                    <a:pt x="78" y="149"/>
                  </a:moveTo>
                  <a:lnTo>
                    <a:pt x="62" y="147"/>
                  </a:lnTo>
                  <a:lnTo>
                    <a:pt x="48" y="146"/>
                  </a:lnTo>
                  <a:lnTo>
                    <a:pt x="36" y="142"/>
                  </a:lnTo>
                  <a:lnTo>
                    <a:pt x="26" y="137"/>
                  </a:lnTo>
                  <a:lnTo>
                    <a:pt x="12" y="123"/>
                  </a:lnTo>
                  <a:lnTo>
                    <a:pt x="4" y="107"/>
                  </a:lnTo>
                  <a:lnTo>
                    <a:pt x="0" y="91"/>
                  </a:lnTo>
                  <a:lnTo>
                    <a:pt x="0" y="74"/>
                  </a:lnTo>
                  <a:lnTo>
                    <a:pt x="0" y="58"/>
                  </a:lnTo>
                  <a:lnTo>
                    <a:pt x="4" y="42"/>
                  </a:lnTo>
                  <a:lnTo>
                    <a:pt x="12" y="27"/>
                  </a:lnTo>
                  <a:lnTo>
                    <a:pt x="26" y="14"/>
                  </a:lnTo>
                  <a:lnTo>
                    <a:pt x="36" y="7"/>
                  </a:lnTo>
                  <a:lnTo>
                    <a:pt x="48" y="3"/>
                  </a:lnTo>
                  <a:lnTo>
                    <a:pt x="62" y="1"/>
                  </a:lnTo>
                  <a:lnTo>
                    <a:pt x="78" y="0"/>
                  </a:lnTo>
                  <a:lnTo>
                    <a:pt x="641" y="0"/>
                  </a:lnTo>
                  <a:lnTo>
                    <a:pt x="657" y="1"/>
                  </a:lnTo>
                  <a:lnTo>
                    <a:pt x="671" y="3"/>
                  </a:lnTo>
                  <a:lnTo>
                    <a:pt x="683" y="7"/>
                  </a:lnTo>
                  <a:lnTo>
                    <a:pt x="693" y="14"/>
                  </a:lnTo>
                  <a:lnTo>
                    <a:pt x="707" y="27"/>
                  </a:lnTo>
                  <a:lnTo>
                    <a:pt x="715" y="42"/>
                  </a:lnTo>
                  <a:lnTo>
                    <a:pt x="719" y="58"/>
                  </a:lnTo>
                  <a:lnTo>
                    <a:pt x="719" y="74"/>
                  </a:lnTo>
                  <a:lnTo>
                    <a:pt x="719" y="84"/>
                  </a:lnTo>
                  <a:lnTo>
                    <a:pt x="717" y="95"/>
                  </a:lnTo>
                  <a:lnTo>
                    <a:pt x="715" y="107"/>
                  </a:lnTo>
                  <a:lnTo>
                    <a:pt x="709" y="119"/>
                  </a:lnTo>
                  <a:lnTo>
                    <a:pt x="699" y="131"/>
                  </a:lnTo>
                  <a:lnTo>
                    <a:pt x="687" y="141"/>
                  </a:lnTo>
                  <a:lnTo>
                    <a:pt x="667" y="146"/>
                  </a:lnTo>
                  <a:lnTo>
                    <a:pt x="641" y="149"/>
                  </a:lnTo>
                  <a:lnTo>
                    <a:pt x="78" y="1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6" name="Freeform 113"/>
            <p:cNvSpPr>
              <a:spLocks/>
            </p:cNvSpPr>
            <p:nvPr/>
          </p:nvSpPr>
          <p:spPr bwMode="auto">
            <a:xfrm>
              <a:off x="2744" y="1091"/>
              <a:ext cx="251" cy="1760"/>
            </a:xfrm>
            <a:custGeom>
              <a:avLst/>
              <a:gdLst>
                <a:gd name="T0" fmla="*/ 0 w 251"/>
                <a:gd name="T1" fmla="*/ 1748 h 1760"/>
                <a:gd name="T2" fmla="*/ 52 w 251"/>
                <a:gd name="T3" fmla="*/ 12 h 1760"/>
                <a:gd name="T4" fmla="*/ 52 w 251"/>
                <a:gd name="T5" fmla="*/ 0 h 1760"/>
                <a:gd name="T6" fmla="*/ 68 w 251"/>
                <a:gd name="T7" fmla="*/ 0 h 1760"/>
                <a:gd name="T8" fmla="*/ 183 w 251"/>
                <a:gd name="T9" fmla="*/ 0 h 1760"/>
                <a:gd name="T10" fmla="*/ 199 w 251"/>
                <a:gd name="T11" fmla="*/ 0 h 1760"/>
                <a:gd name="T12" fmla="*/ 199 w 251"/>
                <a:gd name="T13" fmla="*/ 12 h 1760"/>
                <a:gd name="T14" fmla="*/ 251 w 251"/>
                <a:gd name="T15" fmla="*/ 1748 h 1760"/>
                <a:gd name="T16" fmla="*/ 251 w 251"/>
                <a:gd name="T17" fmla="*/ 1760 h 1760"/>
                <a:gd name="T18" fmla="*/ 233 w 251"/>
                <a:gd name="T19" fmla="*/ 1760 h 1760"/>
                <a:gd name="T20" fmla="*/ 18 w 251"/>
                <a:gd name="T21" fmla="*/ 1760 h 1760"/>
                <a:gd name="T22" fmla="*/ 0 w 251"/>
                <a:gd name="T23" fmla="*/ 1760 h 1760"/>
                <a:gd name="T24" fmla="*/ 0 w 251"/>
                <a:gd name="T25" fmla="*/ 1748 h 17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1"/>
                <a:gd name="T40" fmla="*/ 0 h 1760"/>
                <a:gd name="T41" fmla="*/ 251 w 251"/>
                <a:gd name="T42" fmla="*/ 1760 h 17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1" h="1760">
                  <a:moveTo>
                    <a:pt x="0" y="1748"/>
                  </a:moveTo>
                  <a:lnTo>
                    <a:pt x="52" y="12"/>
                  </a:lnTo>
                  <a:lnTo>
                    <a:pt x="52" y="0"/>
                  </a:lnTo>
                  <a:lnTo>
                    <a:pt x="68" y="0"/>
                  </a:lnTo>
                  <a:lnTo>
                    <a:pt x="183" y="0"/>
                  </a:lnTo>
                  <a:lnTo>
                    <a:pt x="199" y="0"/>
                  </a:lnTo>
                  <a:lnTo>
                    <a:pt x="199" y="12"/>
                  </a:lnTo>
                  <a:lnTo>
                    <a:pt x="251" y="1748"/>
                  </a:lnTo>
                  <a:lnTo>
                    <a:pt x="251" y="1760"/>
                  </a:lnTo>
                  <a:lnTo>
                    <a:pt x="233" y="1760"/>
                  </a:lnTo>
                  <a:lnTo>
                    <a:pt x="18" y="1760"/>
                  </a:lnTo>
                  <a:lnTo>
                    <a:pt x="0" y="1760"/>
                  </a:lnTo>
                  <a:lnTo>
                    <a:pt x="0" y="17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7" name="Freeform 114"/>
            <p:cNvSpPr>
              <a:spLocks/>
            </p:cNvSpPr>
            <p:nvPr/>
          </p:nvSpPr>
          <p:spPr bwMode="auto">
            <a:xfrm>
              <a:off x="2762" y="1103"/>
              <a:ext cx="215" cy="1736"/>
            </a:xfrm>
            <a:custGeom>
              <a:avLst/>
              <a:gdLst>
                <a:gd name="T0" fmla="*/ 215 w 215"/>
                <a:gd name="T1" fmla="*/ 1736 h 1736"/>
                <a:gd name="T2" fmla="*/ 165 w 215"/>
                <a:gd name="T3" fmla="*/ 0 h 1736"/>
                <a:gd name="T4" fmla="*/ 50 w 215"/>
                <a:gd name="T5" fmla="*/ 0 h 1736"/>
                <a:gd name="T6" fmla="*/ 0 w 215"/>
                <a:gd name="T7" fmla="*/ 1736 h 1736"/>
                <a:gd name="T8" fmla="*/ 215 w 215"/>
                <a:gd name="T9" fmla="*/ 1736 h 17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5"/>
                <a:gd name="T16" fmla="*/ 0 h 1736"/>
                <a:gd name="T17" fmla="*/ 215 w 215"/>
                <a:gd name="T18" fmla="*/ 1736 h 17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5" h="1736">
                  <a:moveTo>
                    <a:pt x="215" y="1736"/>
                  </a:moveTo>
                  <a:lnTo>
                    <a:pt x="165" y="0"/>
                  </a:lnTo>
                  <a:lnTo>
                    <a:pt x="50" y="0"/>
                  </a:lnTo>
                  <a:lnTo>
                    <a:pt x="0" y="1736"/>
                  </a:lnTo>
                  <a:lnTo>
                    <a:pt x="215" y="1736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8" name="Freeform 115"/>
            <p:cNvSpPr>
              <a:spLocks/>
            </p:cNvSpPr>
            <p:nvPr/>
          </p:nvSpPr>
          <p:spPr bwMode="auto">
            <a:xfrm>
              <a:off x="2700" y="2818"/>
              <a:ext cx="343" cy="76"/>
            </a:xfrm>
            <a:custGeom>
              <a:avLst/>
              <a:gdLst>
                <a:gd name="T0" fmla="*/ 56 w 343"/>
                <a:gd name="T1" fmla="*/ 76 h 76"/>
                <a:gd name="T2" fmla="*/ 44 w 343"/>
                <a:gd name="T3" fmla="*/ 75 h 76"/>
                <a:gd name="T4" fmla="*/ 34 w 343"/>
                <a:gd name="T5" fmla="*/ 73 h 76"/>
                <a:gd name="T6" fmla="*/ 24 w 343"/>
                <a:gd name="T7" fmla="*/ 69 h 76"/>
                <a:gd name="T8" fmla="*/ 16 w 343"/>
                <a:gd name="T9" fmla="*/ 65 h 76"/>
                <a:gd name="T10" fmla="*/ 10 w 343"/>
                <a:gd name="T11" fmla="*/ 58 h 76"/>
                <a:gd name="T12" fmla="*/ 4 w 343"/>
                <a:gd name="T13" fmla="*/ 52 h 76"/>
                <a:gd name="T14" fmla="*/ 2 w 343"/>
                <a:gd name="T15" fmla="*/ 45 h 76"/>
                <a:gd name="T16" fmla="*/ 0 w 343"/>
                <a:gd name="T17" fmla="*/ 38 h 76"/>
                <a:gd name="T18" fmla="*/ 2 w 343"/>
                <a:gd name="T19" fmla="*/ 30 h 76"/>
                <a:gd name="T20" fmla="*/ 4 w 343"/>
                <a:gd name="T21" fmla="*/ 23 h 76"/>
                <a:gd name="T22" fmla="*/ 10 w 343"/>
                <a:gd name="T23" fmla="*/ 16 h 76"/>
                <a:gd name="T24" fmla="*/ 16 w 343"/>
                <a:gd name="T25" fmla="*/ 11 h 76"/>
                <a:gd name="T26" fmla="*/ 24 w 343"/>
                <a:gd name="T27" fmla="*/ 7 h 76"/>
                <a:gd name="T28" fmla="*/ 34 w 343"/>
                <a:gd name="T29" fmla="*/ 3 h 76"/>
                <a:gd name="T30" fmla="*/ 44 w 343"/>
                <a:gd name="T31" fmla="*/ 2 h 76"/>
                <a:gd name="T32" fmla="*/ 56 w 343"/>
                <a:gd name="T33" fmla="*/ 0 h 76"/>
                <a:gd name="T34" fmla="*/ 289 w 343"/>
                <a:gd name="T35" fmla="*/ 0 h 76"/>
                <a:gd name="T36" fmla="*/ 299 w 343"/>
                <a:gd name="T37" fmla="*/ 2 h 76"/>
                <a:gd name="T38" fmla="*/ 309 w 343"/>
                <a:gd name="T39" fmla="*/ 3 h 76"/>
                <a:gd name="T40" fmla="*/ 319 w 343"/>
                <a:gd name="T41" fmla="*/ 7 h 76"/>
                <a:gd name="T42" fmla="*/ 327 w 343"/>
                <a:gd name="T43" fmla="*/ 11 h 76"/>
                <a:gd name="T44" fmla="*/ 333 w 343"/>
                <a:gd name="T45" fmla="*/ 16 h 76"/>
                <a:gd name="T46" fmla="*/ 339 w 343"/>
                <a:gd name="T47" fmla="*/ 23 h 76"/>
                <a:gd name="T48" fmla="*/ 341 w 343"/>
                <a:gd name="T49" fmla="*/ 30 h 76"/>
                <a:gd name="T50" fmla="*/ 343 w 343"/>
                <a:gd name="T51" fmla="*/ 38 h 76"/>
                <a:gd name="T52" fmla="*/ 339 w 343"/>
                <a:gd name="T53" fmla="*/ 53 h 76"/>
                <a:gd name="T54" fmla="*/ 327 w 343"/>
                <a:gd name="T55" fmla="*/ 65 h 76"/>
                <a:gd name="T56" fmla="*/ 311 w 343"/>
                <a:gd name="T57" fmla="*/ 73 h 76"/>
                <a:gd name="T58" fmla="*/ 289 w 343"/>
                <a:gd name="T59" fmla="*/ 76 h 76"/>
                <a:gd name="T60" fmla="*/ 56 w 343"/>
                <a:gd name="T61" fmla="*/ 76 h 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3"/>
                <a:gd name="T94" fmla="*/ 0 h 76"/>
                <a:gd name="T95" fmla="*/ 343 w 343"/>
                <a:gd name="T96" fmla="*/ 76 h 7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3" h="76">
                  <a:moveTo>
                    <a:pt x="56" y="76"/>
                  </a:moveTo>
                  <a:lnTo>
                    <a:pt x="44" y="75"/>
                  </a:lnTo>
                  <a:lnTo>
                    <a:pt x="34" y="73"/>
                  </a:lnTo>
                  <a:lnTo>
                    <a:pt x="24" y="69"/>
                  </a:lnTo>
                  <a:lnTo>
                    <a:pt x="16" y="65"/>
                  </a:lnTo>
                  <a:lnTo>
                    <a:pt x="10" y="58"/>
                  </a:lnTo>
                  <a:lnTo>
                    <a:pt x="4" y="52"/>
                  </a:lnTo>
                  <a:lnTo>
                    <a:pt x="2" y="45"/>
                  </a:lnTo>
                  <a:lnTo>
                    <a:pt x="0" y="38"/>
                  </a:lnTo>
                  <a:lnTo>
                    <a:pt x="2" y="30"/>
                  </a:lnTo>
                  <a:lnTo>
                    <a:pt x="4" y="23"/>
                  </a:lnTo>
                  <a:lnTo>
                    <a:pt x="10" y="16"/>
                  </a:lnTo>
                  <a:lnTo>
                    <a:pt x="16" y="11"/>
                  </a:lnTo>
                  <a:lnTo>
                    <a:pt x="24" y="7"/>
                  </a:lnTo>
                  <a:lnTo>
                    <a:pt x="34" y="3"/>
                  </a:lnTo>
                  <a:lnTo>
                    <a:pt x="44" y="2"/>
                  </a:lnTo>
                  <a:lnTo>
                    <a:pt x="56" y="0"/>
                  </a:lnTo>
                  <a:lnTo>
                    <a:pt x="289" y="0"/>
                  </a:lnTo>
                  <a:lnTo>
                    <a:pt x="299" y="2"/>
                  </a:lnTo>
                  <a:lnTo>
                    <a:pt x="309" y="3"/>
                  </a:lnTo>
                  <a:lnTo>
                    <a:pt x="319" y="7"/>
                  </a:lnTo>
                  <a:lnTo>
                    <a:pt x="327" y="11"/>
                  </a:lnTo>
                  <a:lnTo>
                    <a:pt x="333" y="16"/>
                  </a:lnTo>
                  <a:lnTo>
                    <a:pt x="339" y="23"/>
                  </a:lnTo>
                  <a:lnTo>
                    <a:pt x="341" y="30"/>
                  </a:lnTo>
                  <a:lnTo>
                    <a:pt x="343" y="38"/>
                  </a:lnTo>
                  <a:lnTo>
                    <a:pt x="339" y="53"/>
                  </a:lnTo>
                  <a:lnTo>
                    <a:pt x="327" y="65"/>
                  </a:lnTo>
                  <a:lnTo>
                    <a:pt x="311" y="73"/>
                  </a:lnTo>
                  <a:lnTo>
                    <a:pt x="289" y="76"/>
                  </a:lnTo>
                  <a:lnTo>
                    <a:pt x="56" y="7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89" name="Freeform 116"/>
            <p:cNvSpPr>
              <a:spLocks/>
            </p:cNvSpPr>
            <p:nvPr/>
          </p:nvSpPr>
          <p:spPr bwMode="auto">
            <a:xfrm>
              <a:off x="2718" y="2829"/>
              <a:ext cx="309" cy="53"/>
            </a:xfrm>
            <a:custGeom>
              <a:avLst/>
              <a:gdLst>
                <a:gd name="T0" fmla="*/ 271 w 309"/>
                <a:gd name="T1" fmla="*/ 53 h 53"/>
                <a:gd name="T2" fmla="*/ 285 w 309"/>
                <a:gd name="T3" fmla="*/ 50 h 53"/>
                <a:gd name="T4" fmla="*/ 297 w 309"/>
                <a:gd name="T5" fmla="*/ 45 h 53"/>
                <a:gd name="T6" fmla="*/ 305 w 309"/>
                <a:gd name="T7" fmla="*/ 37 h 53"/>
                <a:gd name="T8" fmla="*/ 309 w 309"/>
                <a:gd name="T9" fmla="*/ 27 h 53"/>
                <a:gd name="T10" fmla="*/ 309 w 309"/>
                <a:gd name="T11" fmla="*/ 27 h 53"/>
                <a:gd name="T12" fmla="*/ 305 w 309"/>
                <a:gd name="T13" fmla="*/ 16 h 53"/>
                <a:gd name="T14" fmla="*/ 297 w 309"/>
                <a:gd name="T15" fmla="*/ 8 h 53"/>
                <a:gd name="T16" fmla="*/ 285 w 309"/>
                <a:gd name="T17" fmla="*/ 3 h 53"/>
                <a:gd name="T18" fmla="*/ 271 w 309"/>
                <a:gd name="T19" fmla="*/ 0 h 53"/>
                <a:gd name="T20" fmla="*/ 38 w 309"/>
                <a:gd name="T21" fmla="*/ 0 h 53"/>
                <a:gd name="T22" fmla="*/ 22 w 309"/>
                <a:gd name="T23" fmla="*/ 3 h 53"/>
                <a:gd name="T24" fmla="*/ 10 w 309"/>
                <a:gd name="T25" fmla="*/ 8 h 53"/>
                <a:gd name="T26" fmla="*/ 2 w 309"/>
                <a:gd name="T27" fmla="*/ 16 h 53"/>
                <a:gd name="T28" fmla="*/ 0 w 309"/>
                <a:gd name="T29" fmla="*/ 27 h 53"/>
                <a:gd name="T30" fmla="*/ 0 w 309"/>
                <a:gd name="T31" fmla="*/ 27 h 53"/>
                <a:gd name="T32" fmla="*/ 2 w 309"/>
                <a:gd name="T33" fmla="*/ 37 h 53"/>
                <a:gd name="T34" fmla="*/ 10 w 309"/>
                <a:gd name="T35" fmla="*/ 45 h 53"/>
                <a:gd name="T36" fmla="*/ 22 w 309"/>
                <a:gd name="T37" fmla="*/ 50 h 53"/>
                <a:gd name="T38" fmla="*/ 38 w 309"/>
                <a:gd name="T39" fmla="*/ 53 h 53"/>
                <a:gd name="T40" fmla="*/ 271 w 309"/>
                <a:gd name="T41" fmla="*/ 53 h 5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09"/>
                <a:gd name="T64" fmla="*/ 0 h 53"/>
                <a:gd name="T65" fmla="*/ 309 w 309"/>
                <a:gd name="T66" fmla="*/ 53 h 5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09" h="53">
                  <a:moveTo>
                    <a:pt x="271" y="53"/>
                  </a:moveTo>
                  <a:lnTo>
                    <a:pt x="285" y="50"/>
                  </a:lnTo>
                  <a:lnTo>
                    <a:pt x="297" y="45"/>
                  </a:lnTo>
                  <a:lnTo>
                    <a:pt x="305" y="37"/>
                  </a:lnTo>
                  <a:lnTo>
                    <a:pt x="309" y="27"/>
                  </a:lnTo>
                  <a:lnTo>
                    <a:pt x="305" y="16"/>
                  </a:lnTo>
                  <a:lnTo>
                    <a:pt x="297" y="8"/>
                  </a:lnTo>
                  <a:lnTo>
                    <a:pt x="285" y="3"/>
                  </a:lnTo>
                  <a:lnTo>
                    <a:pt x="271" y="0"/>
                  </a:lnTo>
                  <a:lnTo>
                    <a:pt x="38" y="0"/>
                  </a:lnTo>
                  <a:lnTo>
                    <a:pt x="22" y="3"/>
                  </a:lnTo>
                  <a:lnTo>
                    <a:pt x="10" y="8"/>
                  </a:lnTo>
                  <a:lnTo>
                    <a:pt x="2" y="16"/>
                  </a:lnTo>
                  <a:lnTo>
                    <a:pt x="0" y="27"/>
                  </a:lnTo>
                  <a:lnTo>
                    <a:pt x="2" y="37"/>
                  </a:lnTo>
                  <a:lnTo>
                    <a:pt x="10" y="45"/>
                  </a:lnTo>
                  <a:lnTo>
                    <a:pt x="22" y="50"/>
                  </a:lnTo>
                  <a:lnTo>
                    <a:pt x="38" y="53"/>
                  </a:lnTo>
                  <a:lnTo>
                    <a:pt x="271" y="53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0" name="Freeform 117"/>
            <p:cNvSpPr>
              <a:spLocks/>
            </p:cNvSpPr>
            <p:nvPr/>
          </p:nvSpPr>
          <p:spPr bwMode="auto">
            <a:xfrm>
              <a:off x="2532" y="2868"/>
              <a:ext cx="683" cy="125"/>
            </a:xfrm>
            <a:custGeom>
              <a:avLst/>
              <a:gdLst>
                <a:gd name="T0" fmla="*/ 623 w 683"/>
                <a:gd name="T1" fmla="*/ 125 h 125"/>
                <a:gd name="T2" fmla="*/ 641 w 683"/>
                <a:gd name="T3" fmla="*/ 123 h 125"/>
                <a:gd name="T4" fmla="*/ 655 w 683"/>
                <a:gd name="T5" fmla="*/ 119 h 125"/>
                <a:gd name="T6" fmla="*/ 665 w 683"/>
                <a:gd name="T7" fmla="*/ 114 h 125"/>
                <a:gd name="T8" fmla="*/ 673 w 683"/>
                <a:gd name="T9" fmla="*/ 107 h 125"/>
                <a:gd name="T10" fmla="*/ 677 w 683"/>
                <a:gd name="T11" fmla="*/ 98 h 125"/>
                <a:gd name="T12" fmla="*/ 681 w 683"/>
                <a:gd name="T13" fmla="*/ 87 h 125"/>
                <a:gd name="T14" fmla="*/ 683 w 683"/>
                <a:gd name="T15" fmla="*/ 75 h 125"/>
                <a:gd name="T16" fmla="*/ 683 w 683"/>
                <a:gd name="T17" fmla="*/ 62 h 125"/>
                <a:gd name="T18" fmla="*/ 683 w 683"/>
                <a:gd name="T19" fmla="*/ 62 h 125"/>
                <a:gd name="T20" fmla="*/ 683 w 683"/>
                <a:gd name="T21" fmla="*/ 50 h 125"/>
                <a:gd name="T22" fmla="*/ 681 w 683"/>
                <a:gd name="T23" fmla="*/ 38 h 125"/>
                <a:gd name="T24" fmla="*/ 677 w 683"/>
                <a:gd name="T25" fmla="*/ 27 h 125"/>
                <a:gd name="T26" fmla="*/ 673 w 683"/>
                <a:gd name="T27" fmla="*/ 19 h 125"/>
                <a:gd name="T28" fmla="*/ 665 w 683"/>
                <a:gd name="T29" fmla="*/ 11 h 125"/>
                <a:gd name="T30" fmla="*/ 655 w 683"/>
                <a:gd name="T31" fmla="*/ 6 h 125"/>
                <a:gd name="T32" fmla="*/ 641 w 683"/>
                <a:gd name="T33" fmla="*/ 2 h 125"/>
                <a:gd name="T34" fmla="*/ 623 w 683"/>
                <a:gd name="T35" fmla="*/ 0 h 125"/>
                <a:gd name="T36" fmla="*/ 60 w 683"/>
                <a:gd name="T37" fmla="*/ 0 h 125"/>
                <a:gd name="T38" fmla="*/ 42 w 683"/>
                <a:gd name="T39" fmla="*/ 2 h 125"/>
                <a:gd name="T40" fmla="*/ 28 w 683"/>
                <a:gd name="T41" fmla="*/ 6 h 125"/>
                <a:gd name="T42" fmla="*/ 18 w 683"/>
                <a:gd name="T43" fmla="*/ 11 h 125"/>
                <a:gd name="T44" fmla="*/ 10 w 683"/>
                <a:gd name="T45" fmla="*/ 19 h 125"/>
                <a:gd name="T46" fmla="*/ 6 w 683"/>
                <a:gd name="T47" fmla="*/ 27 h 125"/>
                <a:gd name="T48" fmla="*/ 2 w 683"/>
                <a:gd name="T49" fmla="*/ 38 h 125"/>
                <a:gd name="T50" fmla="*/ 0 w 683"/>
                <a:gd name="T51" fmla="*/ 50 h 125"/>
                <a:gd name="T52" fmla="*/ 0 w 683"/>
                <a:gd name="T53" fmla="*/ 62 h 125"/>
                <a:gd name="T54" fmla="*/ 0 w 683"/>
                <a:gd name="T55" fmla="*/ 62 h 125"/>
                <a:gd name="T56" fmla="*/ 0 w 683"/>
                <a:gd name="T57" fmla="*/ 75 h 125"/>
                <a:gd name="T58" fmla="*/ 2 w 683"/>
                <a:gd name="T59" fmla="*/ 87 h 125"/>
                <a:gd name="T60" fmla="*/ 6 w 683"/>
                <a:gd name="T61" fmla="*/ 98 h 125"/>
                <a:gd name="T62" fmla="*/ 10 w 683"/>
                <a:gd name="T63" fmla="*/ 107 h 125"/>
                <a:gd name="T64" fmla="*/ 18 w 683"/>
                <a:gd name="T65" fmla="*/ 114 h 125"/>
                <a:gd name="T66" fmla="*/ 28 w 683"/>
                <a:gd name="T67" fmla="*/ 119 h 125"/>
                <a:gd name="T68" fmla="*/ 42 w 683"/>
                <a:gd name="T69" fmla="*/ 123 h 125"/>
                <a:gd name="T70" fmla="*/ 60 w 683"/>
                <a:gd name="T71" fmla="*/ 125 h 125"/>
                <a:gd name="T72" fmla="*/ 623 w 683"/>
                <a:gd name="T73" fmla="*/ 125 h 1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83"/>
                <a:gd name="T112" fmla="*/ 0 h 125"/>
                <a:gd name="T113" fmla="*/ 683 w 683"/>
                <a:gd name="T114" fmla="*/ 125 h 1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83" h="125">
                  <a:moveTo>
                    <a:pt x="623" y="125"/>
                  </a:moveTo>
                  <a:lnTo>
                    <a:pt x="641" y="123"/>
                  </a:lnTo>
                  <a:lnTo>
                    <a:pt x="655" y="119"/>
                  </a:lnTo>
                  <a:lnTo>
                    <a:pt x="665" y="114"/>
                  </a:lnTo>
                  <a:lnTo>
                    <a:pt x="673" y="107"/>
                  </a:lnTo>
                  <a:lnTo>
                    <a:pt x="677" y="98"/>
                  </a:lnTo>
                  <a:lnTo>
                    <a:pt x="681" y="87"/>
                  </a:lnTo>
                  <a:lnTo>
                    <a:pt x="683" y="75"/>
                  </a:lnTo>
                  <a:lnTo>
                    <a:pt x="683" y="62"/>
                  </a:lnTo>
                  <a:lnTo>
                    <a:pt x="683" y="50"/>
                  </a:lnTo>
                  <a:lnTo>
                    <a:pt x="681" y="38"/>
                  </a:lnTo>
                  <a:lnTo>
                    <a:pt x="677" y="27"/>
                  </a:lnTo>
                  <a:lnTo>
                    <a:pt x="673" y="19"/>
                  </a:lnTo>
                  <a:lnTo>
                    <a:pt x="665" y="11"/>
                  </a:lnTo>
                  <a:lnTo>
                    <a:pt x="655" y="6"/>
                  </a:lnTo>
                  <a:lnTo>
                    <a:pt x="641" y="2"/>
                  </a:lnTo>
                  <a:lnTo>
                    <a:pt x="623" y="0"/>
                  </a:lnTo>
                  <a:lnTo>
                    <a:pt x="60" y="0"/>
                  </a:lnTo>
                  <a:lnTo>
                    <a:pt x="42" y="2"/>
                  </a:lnTo>
                  <a:lnTo>
                    <a:pt x="28" y="6"/>
                  </a:lnTo>
                  <a:lnTo>
                    <a:pt x="18" y="11"/>
                  </a:lnTo>
                  <a:lnTo>
                    <a:pt x="10" y="19"/>
                  </a:lnTo>
                  <a:lnTo>
                    <a:pt x="6" y="27"/>
                  </a:lnTo>
                  <a:lnTo>
                    <a:pt x="2" y="38"/>
                  </a:lnTo>
                  <a:lnTo>
                    <a:pt x="0" y="50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2" y="87"/>
                  </a:lnTo>
                  <a:lnTo>
                    <a:pt x="6" y="98"/>
                  </a:lnTo>
                  <a:lnTo>
                    <a:pt x="10" y="107"/>
                  </a:lnTo>
                  <a:lnTo>
                    <a:pt x="18" y="114"/>
                  </a:lnTo>
                  <a:lnTo>
                    <a:pt x="28" y="119"/>
                  </a:lnTo>
                  <a:lnTo>
                    <a:pt x="42" y="123"/>
                  </a:lnTo>
                  <a:lnTo>
                    <a:pt x="60" y="125"/>
                  </a:lnTo>
                  <a:lnTo>
                    <a:pt x="623" y="125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1" name="Freeform 118"/>
            <p:cNvSpPr>
              <a:spLocks/>
            </p:cNvSpPr>
            <p:nvPr/>
          </p:nvSpPr>
          <p:spPr bwMode="auto">
            <a:xfrm>
              <a:off x="2778" y="1033"/>
              <a:ext cx="199" cy="134"/>
            </a:xfrm>
            <a:custGeom>
              <a:avLst/>
              <a:gdLst>
                <a:gd name="T0" fmla="*/ 0 w 199"/>
                <a:gd name="T1" fmla="*/ 66 h 134"/>
                <a:gd name="T2" fmla="*/ 2 w 199"/>
                <a:gd name="T3" fmla="*/ 53 h 134"/>
                <a:gd name="T4" fmla="*/ 8 w 199"/>
                <a:gd name="T5" fmla="*/ 41 h 134"/>
                <a:gd name="T6" fmla="*/ 18 w 199"/>
                <a:gd name="T7" fmla="*/ 30 h 134"/>
                <a:gd name="T8" fmla="*/ 30 w 199"/>
                <a:gd name="T9" fmla="*/ 19 h 134"/>
                <a:gd name="T10" fmla="*/ 38 w 199"/>
                <a:gd name="T11" fmla="*/ 15 h 134"/>
                <a:gd name="T12" fmla="*/ 44 w 199"/>
                <a:gd name="T13" fmla="*/ 11 h 134"/>
                <a:gd name="T14" fmla="*/ 54 w 199"/>
                <a:gd name="T15" fmla="*/ 8 h 134"/>
                <a:gd name="T16" fmla="*/ 62 w 199"/>
                <a:gd name="T17" fmla="*/ 5 h 134"/>
                <a:gd name="T18" fmla="*/ 72 w 199"/>
                <a:gd name="T19" fmla="*/ 3 h 134"/>
                <a:gd name="T20" fmla="*/ 80 w 199"/>
                <a:gd name="T21" fmla="*/ 1 h 134"/>
                <a:gd name="T22" fmla="*/ 90 w 199"/>
                <a:gd name="T23" fmla="*/ 0 h 134"/>
                <a:gd name="T24" fmla="*/ 100 w 199"/>
                <a:gd name="T25" fmla="*/ 0 h 134"/>
                <a:gd name="T26" fmla="*/ 110 w 199"/>
                <a:gd name="T27" fmla="*/ 0 h 134"/>
                <a:gd name="T28" fmla="*/ 120 w 199"/>
                <a:gd name="T29" fmla="*/ 1 h 134"/>
                <a:gd name="T30" fmla="*/ 128 w 199"/>
                <a:gd name="T31" fmla="*/ 3 h 134"/>
                <a:gd name="T32" fmla="*/ 138 w 199"/>
                <a:gd name="T33" fmla="*/ 5 h 134"/>
                <a:gd name="T34" fmla="*/ 147 w 199"/>
                <a:gd name="T35" fmla="*/ 8 h 134"/>
                <a:gd name="T36" fmla="*/ 157 w 199"/>
                <a:gd name="T37" fmla="*/ 11 h 134"/>
                <a:gd name="T38" fmla="*/ 163 w 199"/>
                <a:gd name="T39" fmla="*/ 15 h 134"/>
                <a:gd name="T40" fmla="*/ 171 w 199"/>
                <a:gd name="T41" fmla="*/ 19 h 134"/>
                <a:gd name="T42" fmla="*/ 183 w 199"/>
                <a:gd name="T43" fmla="*/ 30 h 134"/>
                <a:gd name="T44" fmla="*/ 191 w 199"/>
                <a:gd name="T45" fmla="*/ 41 h 134"/>
                <a:gd name="T46" fmla="*/ 197 w 199"/>
                <a:gd name="T47" fmla="*/ 53 h 134"/>
                <a:gd name="T48" fmla="*/ 199 w 199"/>
                <a:gd name="T49" fmla="*/ 66 h 134"/>
                <a:gd name="T50" fmla="*/ 197 w 199"/>
                <a:gd name="T51" fmla="*/ 80 h 134"/>
                <a:gd name="T52" fmla="*/ 191 w 199"/>
                <a:gd name="T53" fmla="*/ 93 h 134"/>
                <a:gd name="T54" fmla="*/ 183 w 199"/>
                <a:gd name="T55" fmla="*/ 104 h 134"/>
                <a:gd name="T56" fmla="*/ 171 w 199"/>
                <a:gd name="T57" fmla="*/ 114 h 134"/>
                <a:gd name="T58" fmla="*/ 155 w 199"/>
                <a:gd name="T59" fmla="*/ 123 h 134"/>
                <a:gd name="T60" fmla="*/ 138 w 199"/>
                <a:gd name="T61" fmla="*/ 128 h 134"/>
                <a:gd name="T62" fmla="*/ 120 w 199"/>
                <a:gd name="T63" fmla="*/ 132 h 134"/>
                <a:gd name="T64" fmla="*/ 100 w 199"/>
                <a:gd name="T65" fmla="*/ 134 h 134"/>
                <a:gd name="T66" fmla="*/ 90 w 199"/>
                <a:gd name="T67" fmla="*/ 134 h 134"/>
                <a:gd name="T68" fmla="*/ 80 w 199"/>
                <a:gd name="T69" fmla="*/ 132 h 134"/>
                <a:gd name="T70" fmla="*/ 72 w 199"/>
                <a:gd name="T71" fmla="*/ 131 h 134"/>
                <a:gd name="T72" fmla="*/ 62 w 199"/>
                <a:gd name="T73" fmla="*/ 128 h 134"/>
                <a:gd name="T74" fmla="*/ 54 w 199"/>
                <a:gd name="T75" fmla="*/ 126 h 134"/>
                <a:gd name="T76" fmla="*/ 44 w 199"/>
                <a:gd name="T77" fmla="*/ 123 h 134"/>
                <a:gd name="T78" fmla="*/ 38 w 199"/>
                <a:gd name="T79" fmla="*/ 119 h 134"/>
                <a:gd name="T80" fmla="*/ 30 w 199"/>
                <a:gd name="T81" fmla="*/ 114 h 134"/>
                <a:gd name="T82" fmla="*/ 18 w 199"/>
                <a:gd name="T83" fmla="*/ 104 h 134"/>
                <a:gd name="T84" fmla="*/ 8 w 199"/>
                <a:gd name="T85" fmla="*/ 92 h 134"/>
                <a:gd name="T86" fmla="*/ 2 w 199"/>
                <a:gd name="T87" fmla="*/ 80 h 134"/>
                <a:gd name="T88" fmla="*/ 0 w 199"/>
                <a:gd name="T89" fmla="*/ 66 h 13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9"/>
                <a:gd name="T136" fmla="*/ 0 h 134"/>
                <a:gd name="T137" fmla="*/ 199 w 199"/>
                <a:gd name="T138" fmla="*/ 134 h 13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9" h="134">
                  <a:moveTo>
                    <a:pt x="0" y="66"/>
                  </a:moveTo>
                  <a:lnTo>
                    <a:pt x="2" y="53"/>
                  </a:lnTo>
                  <a:lnTo>
                    <a:pt x="8" y="41"/>
                  </a:lnTo>
                  <a:lnTo>
                    <a:pt x="18" y="30"/>
                  </a:lnTo>
                  <a:lnTo>
                    <a:pt x="30" y="19"/>
                  </a:lnTo>
                  <a:lnTo>
                    <a:pt x="38" y="15"/>
                  </a:lnTo>
                  <a:lnTo>
                    <a:pt x="44" y="11"/>
                  </a:lnTo>
                  <a:lnTo>
                    <a:pt x="54" y="8"/>
                  </a:lnTo>
                  <a:lnTo>
                    <a:pt x="62" y="5"/>
                  </a:lnTo>
                  <a:lnTo>
                    <a:pt x="72" y="3"/>
                  </a:lnTo>
                  <a:lnTo>
                    <a:pt x="80" y="1"/>
                  </a:lnTo>
                  <a:lnTo>
                    <a:pt x="90" y="0"/>
                  </a:lnTo>
                  <a:lnTo>
                    <a:pt x="100" y="0"/>
                  </a:lnTo>
                  <a:lnTo>
                    <a:pt x="110" y="0"/>
                  </a:lnTo>
                  <a:lnTo>
                    <a:pt x="120" y="1"/>
                  </a:lnTo>
                  <a:lnTo>
                    <a:pt x="128" y="3"/>
                  </a:lnTo>
                  <a:lnTo>
                    <a:pt x="138" y="5"/>
                  </a:lnTo>
                  <a:lnTo>
                    <a:pt x="147" y="8"/>
                  </a:lnTo>
                  <a:lnTo>
                    <a:pt x="157" y="11"/>
                  </a:lnTo>
                  <a:lnTo>
                    <a:pt x="163" y="15"/>
                  </a:lnTo>
                  <a:lnTo>
                    <a:pt x="171" y="19"/>
                  </a:lnTo>
                  <a:lnTo>
                    <a:pt x="183" y="30"/>
                  </a:lnTo>
                  <a:lnTo>
                    <a:pt x="191" y="41"/>
                  </a:lnTo>
                  <a:lnTo>
                    <a:pt x="197" y="53"/>
                  </a:lnTo>
                  <a:lnTo>
                    <a:pt x="199" y="66"/>
                  </a:lnTo>
                  <a:lnTo>
                    <a:pt x="197" y="80"/>
                  </a:lnTo>
                  <a:lnTo>
                    <a:pt x="191" y="93"/>
                  </a:lnTo>
                  <a:lnTo>
                    <a:pt x="183" y="104"/>
                  </a:lnTo>
                  <a:lnTo>
                    <a:pt x="171" y="114"/>
                  </a:lnTo>
                  <a:lnTo>
                    <a:pt x="155" y="123"/>
                  </a:lnTo>
                  <a:lnTo>
                    <a:pt x="138" y="128"/>
                  </a:lnTo>
                  <a:lnTo>
                    <a:pt x="120" y="132"/>
                  </a:lnTo>
                  <a:lnTo>
                    <a:pt x="100" y="134"/>
                  </a:lnTo>
                  <a:lnTo>
                    <a:pt x="90" y="134"/>
                  </a:lnTo>
                  <a:lnTo>
                    <a:pt x="80" y="132"/>
                  </a:lnTo>
                  <a:lnTo>
                    <a:pt x="72" y="131"/>
                  </a:lnTo>
                  <a:lnTo>
                    <a:pt x="62" y="128"/>
                  </a:lnTo>
                  <a:lnTo>
                    <a:pt x="54" y="126"/>
                  </a:lnTo>
                  <a:lnTo>
                    <a:pt x="44" y="123"/>
                  </a:lnTo>
                  <a:lnTo>
                    <a:pt x="38" y="119"/>
                  </a:lnTo>
                  <a:lnTo>
                    <a:pt x="30" y="114"/>
                  </a:lnTo>
                  <a:lnTo>
                    <a:pt x="18" y="104"/>
                  </a:lnTo>
                  <a:lnTo>
                    <a:pt x="8" y="92"/>
                  </a:lnTo>
                  <a:lnTo>
                    <a:pt x="2" y="80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2" name="Freeform 119"/>
            <p:cNvSpPr>
              <a:spLocks/>
            </p:cNvSpPr>
            <p:nvPr/>
          </p:nvSpPr>
          <p:spPr bwMode="auto">
            <a:xfrm>
              <a:off x="2796" y="1045"/>
              <a:ext cx="165" cy="110"/>
            </a:xfrm>
            <a:custGeom>
              <a:avLst/>
              <a:gdLst>
                <a:gd name="T0" fmla="*/ 82 w 165"/>
                <a:gd name="T1" fmla="*/ 110 h 110"/>
                <a:gd name="T2" fmla="*/ 98 w 165"/>
                <a:gd name="T3" fmla="*/ 108 h 110"/>
                <a:gd name="T4" fmla="*/ 114 w 165"/>
                <a:gd name="T5" fmla="*/ 106 h 110"/>
                <a:gd name="T6" fmla="*/ 129 w 165"/>
                <a:gd name="T7" fmla="*/ 100 h 110"/>
                <a:gd name="T8" fmla="*/ 141 w 165"/>
                <a:gd name="T9" fmla="*/ 93 h 110"/>
                <a:gd name="T10" fmla="*/ 151 w 165"/>
                <a:gd name="T11" fmla="*/ 85 h 110"/>
                <a:gd name="T12" fmla="*/ 159 w 165"/>
                <a:gd name="T13" fmla="*/ 76 h 110"/>
                <a:gd name="T14" fmla="*/ 163 w 165"/>
                <a:gd name="T15" fmla="*/ 65 h 110"/>
                <a:gd name="T16" fmla="*/ 165 w 165"/>
                <a:gd name="T17" fmla="*/ 54 h 110"/>
                <a:gd name="T18" fmla="*/ 163 w 165"/>
                <a:gd name="T19" fmla="*/ 43 h 110"/>
                <a:gd name="T20" fmla="*/ 159 w 165"/>
                <a:gd name="T21" fmla="*/ 33 h 110"/>
                <a:gd name="T22" fmla="*/ 151 w 165"/>
                <a:gd name="T23" fmla="*/ 25 h 110"/>
                <a:gd name="T24" fmla="*/ 141 w 165"/>
                <a:gd name="T25" fmla="*/ 16 h 110"/>
                <a:gd name="T26" fmla="*/ 129 w 165"/>
                <a:gd name="T27" fmla="*/ 10 h 110"/>
                <a:gd name="T28" fmla="*/ 114 w 165"/>
                <a:gd name="T29" fmla="*/ 4 h 110"/>
                <a:gd name="T30" fmla="*/ 98 w 165"/>
                <a:gd name="T31" fmla="*/ 2 h 110"/>
                <a:gd name="T32" fmla="*/ 82 w 165"/>
                <a:gd name="T33" fmla="*/ 0 h 110"/>
                <a:gd name="T34" fmla="*/ 66 w 165"/>
                <a:gd name="T35" fmla="*/ 2 h 110"/>
                <a:gd name="T36" fmla="*/ 50 w 165"/>
                <a:gd name="T37" fmla="*/ 4 h 110"/>
                <a:gd name="T38" fmla="*/ 36 w 165"/>
                <a:gd name="T39" fmla="*/ 10 h 110"/>
                <a:gd name="T40" fmla="*/ 24 w 165"/>
                <a:gd name="T41" fmla="*/ 16 h 110"/>
                <a:gd name="T42" fmla="*/ 14 w 165"/>
                <a:gd name="T43" fmla="*/ 25 h 110"/>
                <a:gd name="T44" fmla="*/ 6 w 165"/>
                <a:gd name="T45" fmla="*/ 33 h 110"/>
                <a:gd name="T46" fmla="*/ 2 w 165"/>
                <a:gd name="T47" fmla="*/ 43 h 110"/>
                <a:gd name="T48" fmla="*/ 0 w 165"/>
                <a:gd name="T49" fmla="*/ 54 h 110"/>
                <a:gd name="T50" fmla="*/ 2 w 165"/>
                <a:gd name="T51" fmla="*/ 65 h 110"/>
                <a:gd name="T52" fmla="*/ 6 w 165"/>
                <a:gd name="T53" fmla="*/ 76 h 110"/>
                <a:gd name="T54" fmla="*/ 14 w 165"/>
                <a:gd name="T55" fmla="*/ 85 h 110"/>
                <a:gd name="T56" fmla="*/ 24 w 165"/>
                <a:gd name="T57" fmla="*/ 93 h 110"/>
                <a:gd name="T58" fmla="*/ 36 w 165"/>
                <a:gd name="T59" fmla="*/ 100 h 110"/>
                <a:gd name="T60" fmla="*/ 50 w 165"/>
                <a:gd name="T61" fmla="*/ 106 h 110"/>
                <a:gd name="T62" fmla="*/ 66 w 165"/>
                <a:gd name="T63" fmla="*/ 108 h 110"/>
                <a:gd name="T64" fmla="*/ 82 w 165"/>
                <a:gd name="T65" fmla="*/ 110 h 11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5"/>
                <a:gd name="T100" fmla="*/ 0 h 110"/>
                <a:gd name="T101" fmla="*/ 165 w 165"/>
                <a:gd name="T102" fmla="*/ 110 h 11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5" h="110">
                  <a:moveTo>
                    <a:pt x="82" y="110"/>
                  </a:moveTo>
                  <a:lnTo>
                    <a:pt x="98" y="108"/>
                  </a:lnTo>
                  <a:lnTo>
                    <a:pt x="114" y="106"/>
                  </a:lnTo>
                  <a:lnTo>
                    <a:pt x="129" y="100"/>
                  </a:lnTo>
                  <a:lnTo>
                    <a:pt x="141" y="93"/>
                  </a:lnTo>
                  <a:lnTo>
                    <a:pt x="151" y="85"/>
                  </a:lnTo>
                  <a:lnTo>
                    <a:pt x="159" y="76"/>
                  </a:lnTo>
                  <a:lnTo>
                    <a:pt x="163" y="65"/>
                  </a:lnTo>
                  <a:lnTo>
                    <a:pt x="165" y="54"/>
                  </a:lnTo>
                  <a:lnTo>
                    <a:pt x="163" y="43"/>
                  </a:lnTo>
                  <a:lnTo>
                    <a:pt x="159" y="33"/>
                  </a:lnTo>
                  <a:lnTo>
                    <a:pt x="151" y="25"/>
                  </a:lnTo>
                  <a:lnTo>
                    <a:pt x="141" y="16"/>
                  </a:lnTo>
                  <a:lnTo>
                    <a:pt x="129" y="10"/>
                  </a:lnTo>
                  <a:lnTo>
                    <a:pt x="114" y="4"/>
                  </a:lnTo>
                  <a:lnTo>
                    <a:pt x="98" y="2"/>
                  </a:lnTo>
                  <a:lnTo>
                    <a:pt x="82" y="0"/>
                  </a:lnTo>
                  <a:lnTo>
                    <a:pt x="66" y="2"/>
                  </a:lnTo>
                  <a:lnTo>
                    <a:pt x="50" y="4"/>
                  </a:lnTo>
                  <a:lnTo>
                    <a:pt x="36" y="10"/>
                  </a:lnTo>
                  <a:lnTo>
                    <a:pt x="24" y="16"/>
                  </a:lnTo>
                  <a:lnTo>
                    <a:pt x="14" y="25"/>
                  </a:lnTo>
                  <a:lnTo>
                    <a:pt x="6" y="33"/>
                  </a:lnTo>
                  <a:lnTo>
                    <a:pt x="2" y="43"/>
                  </a:lnTo>
                  <a:lnTo>
                    <a:pt x="0" y="54"/>
                  </a:lnTo>
                  <a:lnTo>
                    <a:pt x="2" y="65"/>
                  </a:lnTo>
                  <a:lnTo>
                    <a:pt x="6" y="76"/>
                  </a:lnTo>
                  <a:lnTo>
                    <a:pt x="14" y="85"/>
                  </a:lnTo>
                  <a:lnTo>
                    <a:pt x="24" y="93"/>
                  </a:lnTo>
                  <a:lnTo>
                    <a:pt x="36" y="100"/>
                  </a:lnTo>
                  <a:lnTo>
                    <a:pt x="50" y="106"/>
                  </a:lnTo>
                  <a:lnTo>
                    <a:pt x="66" y="108"/>
                  </a:lnTo>
                  <a:lnTo>
                    <a:pt x="82" y="11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3" name="Freeform 120"/>
            <p:cNvSpPr>
              <a:spLocks/>
            </p:cNvSpPr>
            <p:nvPr/>
          </p:nvSpPr>
          <p:spPr bwMode="auto">
            <a:xfrm>
              <a:off x="1433" y="1511"/>
              <a:ext cx="198" cy="132"/>
            </a:xfrm>
            <a:custGeom>
              <a:avLst/>
              <a:gdLst>
                <a:gd name="T0" fmla="*/ 78 w 198"/>
                <a:gd name="T1" fmla="*/ 41 h 132"/>
                <a:gd name="T2" fmla="*/ 64 w 198"/>
                <a:gd name="T3" fmla="*/ 48 h 132"/>
                <a:gd name="T4" fmla="*/ 54 w 198"/>
                <a:gd name="T5" fmla="*/ 59 h 132"/>
                <a:gd name="T6" fmla="*/ 52 w 198"/>
                <a:gd name="T7" fmla="*/ 69 h 132"/>
                <a:gd name="T8" fmla="*/ 58 w 198"/>
                <a:gd name="T9" fmla="*/ 80 h 132"/>
                <a:gd name="T10" fmla="*/ 68 w 198"/>
                <a:gd name="T11" fmla="*/ 88 h 132"/>
                <a:gd name="T12" fmla="*/ 84 w 198"/>
                <a:gd name="T13" fmla="*/ 94 h 132"/>
                <a:gd name="T14" fmla="*/ 102 w 198"/>
                <a:gd name="T15" fmla="*/ 95 h 132"/>
                <a:gd name="T16" fmla="*/ 130 w 198"/>
                <a:gd name="T17" fmla="*/ 88 h 132"/>
                <a:gd name="T18" fmla="*/ 146 w 198"/>
                <a:gd name="T19" fmla="*/ 68 h 132"/>
                <a:gd name="T20" fmla="*/ 142 w 198"/>
                <a:gd name="T21" fmla="*/ 50 h 132"/>
                <a:gd name="T22" fmla="*/ 132 w 198"/>
                <a:gd name="T23" fmla="*/ 42 h 132"/>
                <a:gd name="T24" fmla="*/ 114 w 198"/>
                <a:gd name="T25" fmla="*/ 37 h 132"/>
                <a:gd name="T26" fmla="*/ 96 w 198"/>
                <a:gd name="T27" fmla="*/ 37 h 132"/>
                <a:gd name="T28" fmla="*/ 86 w 198"/>
                <a:gd name="T29" fmla="*/ 37 h 132"/>
                <a:gd name="T30" fmla="*/ 70 w 198"/>
                <a:gd name="T31" fmla="*/ 3 h 132"/>
                <a:gd name="T32" fmla="*/ 90 w 198"/>
                <a:gd name="T33" fmla="*/ 0 h 132"/>
                <a:gd name="T34" fmla="*/ 112 w 198"/>
                <a:gd name="T35" fmla="*/ 0 h 132"/>
                <a:gd name="T36" fmla="*/ 132 w 198"/>
                <a:gd name="T37" fmla="*/ 3 h 132"/>
                <a:gd name="T38" fmla="*/ 150 w 198"/>
                <a:gd name="T39" fmla="*/ 9 h 132"/>
                <a:gd name="T40" fmla="*/ 178 w 198"/>
                <a:gd name="T41" fmla="*/ 23 h 132"/>
                <a:gd name="T42" fmla="*/ 196 w 198"/>
                <a:gd name="T43" fmla="*/ 45 h 132"/>
                <a:gd name="T44" fmla="*/ 198 w 198"/>
                <a:gd name="T45" fmla="*/ 69 h 132"/>
                <a:gd name="T46" fmla="*/ 188 w 198"/>
                <a:gd name="T47" fmla="*/ 94 h 132"/>
                <a:gd name="T48" fmla="*/ 178 w 198"/>
                <a:gd name="T49" fmla="*/ 105 h 132"/>
                <a:gd name="T50" fmla="*/ 164 w 198"/>
                <a:gd name="T51" fmla="*/ 114 h 132"/>
                <a:gd name="T52" fmla="*/ 146 w 198"/>
                <a:gd name="T53" fmla="*/ 122 h 132"/>
                <a:gd name="T54" fmla="*/ 128 w 198"/>
                <a:gd name="T55" fmla="*/ 127 h 132"/>
                <a:gd name="T56" fmla="*/ 88 w 198"/>
                <a:gd name="T57" fmla="*/ 132 h 132"/>
                <a:gd name="T58" fmla="*/ 52 w 198"/>
                <a:gd name="T59" fmla="*/ 125 h 132"/>
                <a:gd name="T60" fmla="*/ 22 w 198"/>
                <a:gd name="T61" fmla="*/ 109 h 132"/>
                <a:gd name="T62" fmla="*/ 4 w 198"/>
                <a:gd name="T63" fmla="*/ 86 h 132"/>
                <a:gd name="T64" fmla="*/ 0 w 198"/>
                <a:gd name="T65" fmla="*/ 60 h 132"/>
                <a:gd name="T66" fmla="*/ 12 w 198"/>
                <a:gd name="T67" fmla="*/ 36 h 132"/>
                <a:gd name="T68" fmla="*/ 36 w 198"/>
                <a:gd name="T69" fmla="*/ 15 h 132"/>
                <a:gd name="T70" fmla="*/ 70 w 198"/>
                <a:gd name="T71" fmla="*/ 3 h 1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98"/>
                <a:gd name="T109" fmla="*/ 0 h 132"/>
                <a:gd name="T110" fmla="*/ 198 w 198"/>
                <a:gd name="T111" fmla="*/ 132 h 1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98" h="132">
                  <a:moveTo>
                    <a:pt x="86" y="38"/>
                  </a:moveTo>
                  <a:lnTo>
                    <a:pt x="78" y="41"/>
                  </a:lnTo>
                  <a:lnTo>
                    <a:pt x="70" y="44"/>
                  </a:lnTo>
                  <a:lnTo>
                    <a:pt x="64" y="48"/>
                  </a:lnTo>
                  <a:lnTo>
                    <a:pt x="58" y="53"/>
                  </a:lnTo>
                  <a:lnTo>
                    <a:pt x="54" y="59"/>
                  </a:lnTo>
                  <a:lnTo>
                    <a:pt x="52" y="64"/>
                  </a:lnTo>
                  <a:lnTo>
                    <a:pt x="52" y="69"/>
                  </a:lnTo>
                  <a:lnTo>
                    <a:pt x="54" y="75"/>
                  </a:lnTo>
                  <a:lnTo>
                    <a:pt x="58" y="80"/>
                  </a:lnTo>
                  <a:lnTo>
                    <a:pt x="62" y="84"/>
                  </a:lnTo>
                  <a:lnTo>
                    <a:pt x="68" y="88"/>
                  </a:lnTo>
                  <a:lnTo>
                    <a:pt x="74" y="91"/>
                  </a:lnTo>
                  <a:lnTo>
                    <a:pt x="84" y="94"/>
                  </a:lnTo>
                  <a:lnTo>
                    <a:pt x="94" y="95"/>
                  </a:lnTo>
                  <a:lnTo>
                    <a:pt x="102" y="95"/>
                  </a:lnTo>
                  <a:lnTo>
                    <a:pt x="112" y="94"/>
                  </a:lnTo>
                  <a:lnTo>
                    <a:pt x="130" y="88"/>
                  </a:lnTo>
                  <a:lnTo>
                    <a:pt x="140" y="79"/>
                  </a:lnTo>
                  <a:lnTo>
                    <a:pt x="146" y="68"/>
                  </a:lnTo>
                  <a:lnTo>
                    <a:pt x="144" y="56"/>
                  </a:lnTo>
                  <a:lnTo>
                    <a:pt x="142" y="50"/>
                  </a:lnTo>
                  <a:lnTo>
                    <a:pt x="138" y="46"/>
                  </a:lnTo>
                  <a:lnTo>
                    <a:pt x="132" y="42"/>
                  </a:lnTo>
                  <a:lnTo>
                    <a:pt x="124" y="40"/>
                  </a:lnTo>
                  <a:lnTo>
                    <a:pt x="114" y="37"/>
                  </a:lnTo>
                  <a:lnTo>
                    <a:pt x="106" y="37"/>
                  </a:lnTo>
                  <a:lnTo>
                    <a:pt x="96" y="37"/>
                  </a:lnTo>
                  <a:lnTo>
                    <a:pt x="86" y="38"/>
                  </a:lnTo>
                  <a:lnTo>
                    <a:pt x="86" y="37"/>
                  </a:lnTo>
                  <a:lnTo>
                    <a:pt x="72" y="3"/>
                  </a:lnTo>
                  <a:lnTo>
                    <a:pt x="70" y="3"/>
                  </a:lnTo>
                  <a:lnTo>
                    <a:pt x="80" y="2"/>
                  </a:lnTo>
                  <a:lnTo>
                    <a:pt x="90" y="0"/>
                  </a:lnTo>
                  <a:lnTo>
                    <a:pt x="102" y="0"/>
                  </a:lnTo>
                  <a:lnTo>
                    <a:pt x="112" y="0"/>
                  </a:lnTo>
                  <a:lnTo>
                    <a:pt x="122" y="2"/>
                  </a:lnTo>
                  <a:lnTo>
                    <a:pt x="132" y="3"/>
                  </a:lnTo>
                  <a:lnTo>
                    <a:pt x="140" y="6"/>
                  </a:lnTo>
                  <a:lnTo>
                    <a:pt x="150" y="9"/>
                  </a:lnTo>
                  <a:lnTo>
                    <a:pt x="166" y="15"/>
                  </a:lnTo>
                  <a:lnTo>
                    <a:pt x="178" y="23"/>
                  </a:lnTo>
                  <a:lnTo>
                    <a:pt x="188" y="34"/>
                  </a:lnTo>
                  <a:lnTo>
                    <a:pt x="196" y="45"/>
                  </a:lnTo>
                  <a:lnTo>
                    <a:pt x="198" y="57"/>
                  </a:lnTo>
                  <a:lnTo>
                    <a:pt x="198" y="69"/>
                  </a:lnTo>
                  <a:lnTo>
                    <a:pt x="196" y="82"/>
                  </a:lnTo>
                  <a:lnTo>
                    <a:pt x="188" y="94"/>
                  </a:lnTo>
                  <a:lnTo>
                    <a:pt x="184" y="99"/>
                  </a:lnTo>
                  <a:lnTo>
                    <a:pt x="178" y="105"/>
                  </a:lnTo>
                  <a:lnTo>
                    <a:pt x="170" y="110"/>
                  </a:lnTo>
                  <a:lnTo>
                    <a:pt x="164" y="114"/>
                  </a:lnTo>
                  <a:lnTo>
                    <a:pt x="156" y="118"/>
                  </a:lnTo>
                  <a:lnTo>
                    <a:pt x="146" y="122"/>
                  </a:lnTo>
                  <a:lnTo>
                    <a:pt x="138" y="125"/>
                  </a:lnTo>
                  <a:lnTo>
                    <a:pt x="128" y="127"/>
                  </a:lnTo>
                  <a:lnTo>
                    <a:pt x="108" y="130"/>
                  </a:lnTo>
                  <a:lnTo>
                    <a:pt x="88" y="132"/>
                  </a:lnTo>
                  <a:lnTo>
                    <a:pt x="68" y="129"/>
                  </a:lnTo>
                  <a:lnTo>
                    <a:pt x="52" y="125"/>
                  </a:lnTo>
                  <a:lnTo>
                    <a:pt x="36" y="118"/>
                  </a:lnTo>
                  <a:lnTo>
                    <a:pt x="22" y="109"/>
                  </a:lnTo>
                  <a:lnTo>
                    <a:pt x="12" y="98"/>
                  </a:lnTo>
                  <a:lnTo>
                    <a:pt x="4" y="86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4" y="48"/>
                  </a:lnTo>
                  <a:lnTo>
                    <a:pt x="12" y="36"/>
                  </a:lnTo>
                  <a:lnTo>
                    <a:pt x="22" y="25"/>
                  </a:lnTo>
                  <a:lnTo>
                    <a:pt x="36" y="15"/>
                  </a:lnTo>
                  <a:lnTo>
                    <a:pt x="52" y="9"/>
                  </a:lnTo>
                  <a:lnTo>
                    <a:pt x="70" y="3"/>
                  </a:lnTo>
                  <a:lnTo>
                    <a:pt x="86" y="3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4" name="Freeform 121"/>
            <p:cNvSpPr>
              <a:spLocks/>
            </p:cNvSpPr>
            <p:nvPr/>
          </p:nvSpPr>
          <p:spPr bwMode="auto">
            <a:xfrm>
              <a:off x="4189" y="910"/>
              <a:ext cx="201" cy="130"/>
            </a:xfrm>
            <a:custGeom>
              <a:avLst/>
              <a:gdLst>
                <a:gd name="T0" fmla="*/ 79 w 201"/>
                <a:gd name="T1" fmla="*/ 39 h 130"/>
                <a:gd name="T2" fmla="*/ 65 w 201"/>
                <a:gd name="T3" fmla="*/ 47 h 130"/>
                <a:gd name="T4" fmla="*/ 55 w 201"/>
                <a:gd name="T5" fmla="*/ 58 h 130"/>
                <a:gd name="T6" fmla="*/ 53 w 201"/>
                <a:gd name="T7" fmla="*/ 69 h 130"/>
                <a:gd name="T8" fmla="*/ 59 w 201"/>
                <a:gd name="T9" fmla="*/ 80 h 130"/>
                <a:gd name="T10" fmla="*/ 69 w 201"/>
                <a:gd name="T11" fmla="*/ 88 h 130"/>
                <a:gd name="T12" fmla="*/ 85 w 201"/>
                <a:gd name="T13" fmla="*/ 93 h 130"/>
                <a:gd name="T14" fmla="*/ 103 w 201"/>
                <a:gd name="T15" fmla="*/ 95 h 130"/>
                <a:gd name="T16" fmla="*/ 123 w 201"/>
                <a:gd name="T17" fmla="*/ 91 h 130"/>
                <a:gd name="T18" fmla="*/ 137 w 201"/>
                <a:gd name="T19" fmla="*/ 83 h 130"/>
                <a:gd name="T20" fmla="*/ 147 w 201"/>
                <a:gd name="T21" fmla="*/ 72 h 130"/>
                <a:gd name="T22" fmla="*/ 149 w 201"/>
                <a:gd name="T23" fmla="*/ 61 h 130"/>
                <a:gd name="T24" fmla="*/ 143 w 201"/>
                <a:gd name="T25" fmla="*/ 50 h 130"/>
                <a:gd name="T26" fmla="*/ 133 w 201"/>
                <a:gd name="T27" fmla="*/ 42 h 130"/>
                <a:gd name="T28" fmla="*/ 117 w 201"/>
                <a:gd name="T29" fmla="*/ 37 h 130"/>
                <a:gd name="T30" fmla="*/ 97 w 201"/>
                <a:gd name="T31" fmla="*/ 35 h 130"/>
                <a:gd name="T32" fmla="*/ 89 w 201"/>
                <a:gd name="T33" fmla="*/ 37 h 130"/>
                <a:gd name="T34" fmla="*/ 73 w 201"/>
                <a:gd name="T35" fmla="*/ 3 h 130"/>
                <a:gd name="T36" fmla="*/ 113 w 201"/>
                <a:gd name="T37" fmla="*/ 0 h 130"/>
                <a:gd name="T38" fmla="*/ 149 w 201"/>
                <a:gd name="T39" fmla="*/ 7 h 130"/>
                <a:gd name="T40" fmla="*/ 179 w 201"/>
                <a:gd name="T41" fmla="*/ 22 h 130"/>
                <a:gd name="T42" fmla="*/ 197 w 201"/>
                <a:gd name="T43" fmla="*/ 45 h 130"/>
                <a:gd name="T44" fmla="*/ 201 w 201"/>
                <a:gd name="T45" fmla="*/ 69 h 130"/>
                <a:gd name="T46" fmla="*/ 189 w 201"/>
                <a:gd name="T47" fmla="*/ 93 h 130"/>
                <a:gd name="T48" fmla="*/ 179 w 201"/>
                <a:gd name="T49" fmla="*/ 104 h 130"/>
                <a:gd name="T50" fmla="*/ 165 w 201"/>
                <a:gd name="T51" fmla="*/ 114 h 130"/>
                <a:gd name="T52" fmla="*/ 147 w 201"/>
                <a:gd name="T53" fmla="*/ 122 h 130"/>
                <a:gd name="T54" fmla="*/ 129 w 201"/>
                <a:gd name="T55" fmla="*/ 127 h 130"/>
                <a:gd name="T56" fmla="*/ 89 w 201"/>
                <a:gd name="T57" fmla="*/ 130 h 130"/>
                <a:gd name="T58" fmla="*/ 53 w 201"/>
                <a:gd name="T59" fmla="*/ 123 h 130"/>
                <a:gd name="T60" fmla="*/ 23 w 201"/>
                <a:gd name="T61" fmla="*/ 108 h 130"/>
                <a:gd name="T62" fmla="*/ 5 w 201"/>
                <a:gd name="T63" fmla="*/ 85 h 130"/>
                <a:gd name="T64" fmla="*/ 0 w 201"/>
                <a:gd name="T65" fmla="*/ 60 h 130"/>
                <a:gd name="T66" fmla="*/ 13 w 201"/>
                <a:gd name="T67" fmla="*/ 35 h 130"/>
                <a:gd name="T68" fmla="*/ 37 w 201"/>
                <a:gd name="T69" fmla="*/ 15 h 130"/>
                <a:gd name="T70" fmla="*/ 73 w 201"/>
                <a:gd name="T71" fmla="*/ 3 h 1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1"/>
                <a:gd name="T109" fmla="*/ 0 h 130"/>
                <a:gd name="T110" fmla="*/ 201 w 201"/>
                <a:gd name="T111" fmla="*/ 130 h 1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1" h="130">
                  <a:moveTo>
                    <a:pt x="87" y="37"/>
                  </a:moveTo>
                  <a:lnTo>
                    <a:pt x="79" y="39"/>
                  </a:lnTo>
                  <a:lnTo>
                    <a:pt x="71" y="42"/>
                  </a:lnTo>
                  <a:lnTo>
                    <a:pt x="65" y="47"/>
                  </a:lnTo>
                  <a:lnTo>
                    <a:pt x="59" y="53"/>
                  </a:lnTo>
                  <a:lnTo>
                    <a:pt x="55" y="58"/>
                  </a:lnTo>
                  <a:lnTo>
                    <a:pt x="53" y="64"/>
                  </a:lnTo>
                  <a:lnTo>
                    <a:pt x="53" y="69"/>
                  </a:lnTo>
                  <a:lnTo>
                    <a:pt x="55" y="74"/>
                  </a:lnTo>
                  <a:lnTo>
                    <a:pt x="59" y="80"/>
                  </a:lnTo>
                  <a:lnTo>
                    <a:pt x="63" y="84"/>
                  </a:lnTo>
                  <a:lnTo>
                    <a:pt x="69" y="88"/>
                  </a:lnTo>
                  <a:lnTo>
                    <a:pt x="75" y="91"/>
                  </a:lnTo>
                  <a:lnTo>
                    <a:pt x="85" y="93"/>
                  </a:lnTo>
                  <a:lnTo>
                    <a:pt x="95" y="95"/>
                  </a:lnTo>
                  <a:lnTo>
                    <a:pt x="103" y="95"/>
                  </a:lnTo>
                  <a:lnTo>
                    <a:pt x="113" y="93"/>
                  </a:lnTo>
                  <a:lnTo>
                    <a:pt x="123" y="91"/>
                  </a:lnTo>
                  <a:lnTo>
                    <a:pt x="131" y="87"/>
                  </a:lnTo>
                  <a:lnTo>
                    <a:pt x="137" y="83"/>
                  </a:lnTo>
                  <a:lnTo>
                    <a:pt x="143" y="77"/>
                  </a:lnTo>
                  <a:lnTo>
                    <a:pt x="147" y="72"/>
                  </a:lnTo>
                  <a:lnTo>
                    <a:pt x="149" y="66"/>
                  </a:lnTo>
                  <a:lnTo>
                    <a:pt x="149" y="61"/>
                  </a:lnTo>
                  <a:lnTo>
                    <a:pt x="147" y="55"/>
                  </a:lnTo>
                  <a:lnTo>
                    <a:pt x="143" y="50"/>
                  </a:lnTo>
                  <a:lnTo>
                    <a:pt x="139" y="46"/>
                  </a:lnTo>
                  <a:lnTo>
                    <a:pt x="133" y="42"/>
                  </a:lnTo>
                  <a:lnTo>
                    <a:pt x="125" y="39"/>
                  </a:lnTo>
                  <a:lnTo>
                    <a:pt x="117" y="37"/>
                  </a:lnTo>
                  <a:lnTo>
                    <a:pt x="107" y="35"/>
                  </a:lnTo>
                  <a:lnTo>
                    <a:pt x="97" y="35"/>
                  </a:lnTo>
                  <a:lnTo>
                    <a:pt x="87" y="37"/>
                  </a:lnTo>
                  <a:lnTo>
                    <a:pt x="89" y="37"/>
                  </a:lnTo>
                  <a:lnTo>
                    <a:pt x="73" y="3"/>
                  </a:lnTo>
                  <a:lnTo>
                    <a:pt x="93" y="0"/>
                  </a:lnTo>
                  <a:lnTo>
                    <a:pt x="113" y="0"/>
                  </a:lnTo>
                  <a:lnTo>
                    <a:pt x="131" y="3"/>
                  </a:lnTo>
                  <a:lnTo>
                    <a:pt x="149" y="7"/>
                  </a:lnTo>
                  <a:lnTo>
                    <a:pt x="165" y="14"/>
                  </a:lnTo>
                  <a:lnTo>
                    <a:pt x="179" y="22"/>
                  </a:lnTo>
                  <a:lnTo>
                    <a:pt x="189" y="33"/>
                  </a:lnTo>
                  <a:lnTo>
                    <a:pt x="197" y="45"/>
                  </a:lnTo>
                  <a:lnTo>
                    <a:pt x="201" y="57"/>
                  </a:lnTo>
                  <a:lnTo>
                    <a:pt x="201" y="69"/>
                  </a:lnTo>
                  <a:lnTo>
                    <a:pt x="197" y="81"/>
                  </a:lnTo>
                  <a:lnTo>
                    <a:pt x="189" y="93"/>
                  </a:lnTo>
                  <a:lnTo>
                    <a:pt x="185" y="99"/>
                  </a:lnTo>
                  <a:lnTo>
                    <a:pt x="179" y="104"/>
                  </a:lnTo>
                  <a:lnTo>
                    <a:pt x="171" y="110"/>
                  </a:lnTo>
                  <a:lnTo>
                    <a:pt x="165" y="114"/>
                  </a:lnTo>
                  <a:lnTo>
                    <a:pt x="157" y="118"/>
                  </a:lnTo>
                  <a:lnTo>
                    <a:pt x="147" y="122"/>
                  </a:lnTo>
                  <a:lnTo>
                    <a:pt x="139" y="124"/>
                  </a:lnTo>
                  <a:lnTo>
                    <a:pt x="129" y="127"/>
                  </a:lnTo>
                  <a:lnTo>
                    <a:pt x="109" y="130"/>
                  </a:lnTo>
                  <a:lnTo>
                    <a:pt x="89" y="130"/>
                  </a:lnTo>
                  <a:lnTo>
                    <a:pt x="71" y="127"/>
                  </a:lnTo>
                  <a:lnTo>
                    <a:pt x="53" y="123"/>
                  </a:lnTo>
                  <a:lnTo>
                    <a:pt x="37" y="116"/>
                  </a:lnTo>
                  <a:lnTo>
                    <a:pt x="23" y="108"/>
                  </a:lnTo>
                  <a:lnTo>
                    <a:pt x="13" y="97"/>
                  </a:lnTo>
                  <a:lnTo>
                    <a:pt x="5" y="85"/>
                  </a:lnTo>
                  <a:lnTo>
                    <a:pt x="0" y="72"/>
                  </a:lnTo>
                  <a:lnTo>
                    <a:pt x="0" y="60"/>
                  </a:lnTo>
                  <a:lnTo>
                    <a:pt x="5" y="46"/>
                  </a:lnTo>
                  <a:lnTo>
                    <a:pt x="13" y="35"/>
                  </a:lnTo>
                  <a:lnTo>
                    <a:pt x="23" y="24"/>
                  </a:lnTo>
                  <a:lnTo>
                    <a:pt x="37" y="15"/>
                  </a:lnTo>
                  <a:lnTo>
                    <a:pt x="53" y="8"/>
                  </a:lnTo>
                  <a:lnTo>
                    <a:pt x="73" y="3"/>
                  </a:lnTo>
                  <a:lnTo>
                    <a:pt x="87" y="3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5" name="Freeform 122"/>
            <p:cNvSpPr>
              <a:spLocks/>
            </p:cNvSpPr>
            <p:nvPr/>
          </p:nvSpPr>
          <p:spPr bwMode="auto">
            <a:xfrm>
              <a:off x="1039" y="1525"/>
              <a:ext cx="1013" cy="1309"/>
            </a:xfrm>
            <a:custGeom>
              <a:avLst/>
              <a:gdLst>
                <a:gd name="T0" fmla="*/ 1009 w 1013"/>
                <a:gd name="T1" fmla="*/ 1292 h 1309"/>
                <a:gd name="T2" fmla="*/ 522 w 1013"/>
                <a:gd name="T3" fmla="*/ 57 h 1309"/>
                <a:gd name="T4" fmla="*/ 514 w 1013"/>
                <a:gd name="T5" fmla="*/ 34 h 1309"/>
                <a:gd name="T6" fmla="*/ 500 w 1013"/>
                <a:gd name="T7" fmla="*/ 0 h 1309"/>
                <a:gd name="T8" fmla="*/ 486 w 1013"/>
                <a:gd name="T9" fmla="*/ 34 h 1309"/>
                <a:gd name="T10" fmla="*/ 478 w 1013"/>
                <a:gd name="T11" fmla="*/ 57 h 1309"/>
                <a:gd name="T12" fmla="*/ 4 w 1013"/>
                <a:gd name="T13" fmla="*/ 1292 h 1309"/>
                <a:gd name="T14" fmla="*/ 0 w 1013"/>
                <a:gd name="T15" fmla="*/ 1301 h 1309"/>
                <a:gd name="T16" fmla="*/ 14 w 1013"/>
                <a:gd name="T17" fmla="*/ 1304 h 1309"/>
                <a:gd name="T18" fmla="*/ 32 w 1013"/>
                <a:gd name="T19" fmla="*/ 1307 h 1309"/>
                <a:gd name="T20" fmla="*/ 44 w 1013"/>
                <a:gd name="T21" fmla="*/ 1309 h 1309"/>
                <a:gd name="T22" fmla="*/ 48 w 1013"/>
                <a:gd name="T23" fmla="*/ 1300 h 1309"/>
                <a:gd name="T24" fmla="*/ 500 w 1013"/>
                <a:gd name="T25" fmla="*/ 122 h 1309"/>
                <a:gd name="T26" fmla="*/ 965 w 1013"/>
                <a:gd name="T27" fmla="*/ 1300 h 1309"/>
                <a:gd name="T28" fmla="*/ 969 w 1013"/>
                <a:gd name="T29" fmla="*/ 1309 h 1309"/>
                <a:gd name="T30" fmla="*/ 983 w 1013"/>
                <a:gd name="T31" fmla="*/ 1307 h 1309"/>
                <a:gd name="T32" fmla="*/ 999 w 1013"/>
                <a:gd name="T33" fmla="*/ 1304 h 1309"/>
                <a:gd name="T34" fmla="*/ 1013 w 1013"/>
                <a:gd name="T35" fmla="*/ 1301 h 1309"/>
                <a:gd name="T36" fmla="*/ 1009 w 1013"/>
                <a:gd name="T37" fmla="*/ 1292 h 13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13"/>
                <a:gd name="T58" fmla="*/ 0 h 1309"/>
                <a:gd name="T59" fmla="*/ 1013 w 1013"/>
                <a:gd name="T60" fmla="*/ 1309 h 130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13" h="1309">
                  <a:moveTo>
                    <a:pt x="1009" y="1292"/>
                  </a:moveTo>
                  <a:lnTo>
                    <a:pt x="522" y="57"/>
                  </a:lnTo>
                  <a:lnTo>
                    <a:pt x="514" y="34"/>
                  </a:lnTo>
                  <a:lnTo>
                    <a:pt x="500" y="0"/>
                  </a:lnTo>
                  <a:lnTo>
                    <a:pt x="486" y="34"/>
                  </a:lnTo>
                  <a:lnTo>
                    <a:pt x="478" y="57"/>
                  </a:lnTo>
                  <a:lnTo>
                    <a:pt x="4" y="1292"/>
                  </a:lnTo>
                  <a:lnTo>
                    <a:pt x="0" y="1301"/>
                  </a:lnTo>
                  <a:lnTo>
                    <a:pt x="14" y="1304"/>
                  </a:lnTo>
                  <a:lnTo>
                    <a:pt x="32" y="1307"/>
                  </a:lnTo>
                  <a:lnTo>
                    <a:pt x="44" y="1309"/>
                  </a:lnTo>
                  <a:lnTo>
                    <a:pt x="48" y="1300"/>
                  </a:lnTo>
                  <a:lnTo>
                    <a:pt x="500" y="122"/>
                  </a:lnTo>
                  <a:lnTo>
                    <a:pt x="965" y="1300"/>
                  </a:lnTo>
                  <a:lnTo>
                    <a:pt x="969" y="1309"/>
                  </a:lnTo>
                  <a:lnTo>
                    <a:pt x="983" y="1307"/>
                  </a:lnTo>
                  <a:lnTo>
                    <a:pt x="999" y="1304"/>
                  </a:lnTo>
                  <a:lnTo>
                    <a:pt x="1013" y="1301"/>
                  </a:lnTo>
                  <a:lnTo>
                    <a:pt x="1009" y="12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6" name="Freeform 123"/>
            <p:cNvSpPr>
              <a:spLocks/>
            </p:cNvSpPr>
            <p:nvPr/>
          </p:nvSpPr>
          <p:spPr bwMode="auto">
            <a:xfrm>
              <a:off x="1057" y="1561"/>
              <a:ext cx="979" cy="1261"/>
            </a:xfrm>
            <a:custGeom>
              <a:avLst/>
              <a:gdLst>
                <a:gd name="T0" fmla="*/ 979 w 979"/>
                <a:gd name="T1" fmla="*/ 1259 h 1261"/>
                <a:gd name="T2" fmla="*/ 490 w 979"/>
                <a:gd name="T3" fmla="*/ 23 h 1261"/>
                <a:gd name="T4" fmla="*/ 482 w 979"/>
                <a:gd name="T5" fmla="*/ 0 h 1261"/>
                <a:gd name="T6" fmla="*/ 474 w 979"/>
                <a:gd name="T7" fmla="*/ 23 h 1261"/>
                <a:gd name="T8" fmla="*/ 0 w 979"/>
                <a:gd name="T9" fmla="*/ 1259 h 1261"/>
                <a:gd name="T10" fmla="*/ 16 w 979"/>
                <a:gd name="T11" fmla="*/ 1261 h 1261"/>
                <a:gd name="T12" fmla="*/ 482 w 979"/>
                <a:gd name="T13" fmla="*/ 48 h 1261"/>
                <a:gd name="T14" fmla="*/ 961 w 979"/>
                <a:gd name="T15" fmla="*/ 1261 h 1261"/>
                <a:gd name="T16" fmla="*/ 979 w 979"/>
                <a:gd name="T17" fmla="*/ 1259 h 1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79"/>
                <a:gd name="T28" fmla="*/ 0 h 1261"/>
                <a:gd name="T29" fmla="*/ 979 w 979"/>
                <a:gd name="T30" fmla="*/ 1261 h 1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79" h="1261">
                  <a:moveTo>
                    <a:pt x="979" y="1259"/>
                  </a:moveTo>
                  <a:lnTo>
                    <a:pt x="490" y="23"/>
                  </a:lnTo>
                  <a:lnTo>
                    <a:pt x="482" y="0"/>
                  </a:lnTo>
                  <a:lnTo>
                    <a:pt x="474" y="23"/>
                  </a:lnTo>
                  <a:lnTo>
                    <a:pt x="0" y="1259"/>
                  </a:lnTo>
                  <a:lnTo>
                    <a:pt x="16" y="1261"/>
                  </a:lnTo>
                  <a:lnTo>
                    <a:pt x="482" y="48"/>
                  </a:lnTo>
                  <a:lnTo>
                    <a:pt x="961" y="1261"/>
                  </a:lnTo>
                  <a:lnTo>
                    <a:pt x="979" y="1259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7" name="Freeform 124"/>
            <p:cNvSpPr>
              <a:spLocks/>
            </p:cNvSpPr>
            <p:nvPr/>
          </p:nvSpPr>
          <p:spPr bwMode="auto">
            <a:xfrm>
              <a:off x="1011" y="2751"/>
              <a:ext cx="1069" cy="310"/>
            </a:xfrm>
            <a:custGeom>
              <a:avLst/>
              <a:gdLst>
                <a:gd name="T0" fmla="*/ 1069 w 1069"/>
                <a:gd name="T1" fmla="*/ 12 h 310"/>
                <a:gd name="T2" fmla="*/ 1067 w 1069"/>
                <a:gd name="T3" fmla="*/ 43 h 310"/>
                <a:gd name="T4" fmla="*/ 1059 w 1069"/>
                <a:gd name="T5" fmla="*/ 73 h 310"/>
                <a:gd name="T6" fmla="*/ 1045 w 1069"/>
                <a:gd name="T7" fmla="*/ 101 h 310"/>
                <a:gd name="T8" fmla="*/ 1027 w 1069"/>
                <a:gd name="T9" fmla="*/ 128 h 310"/>
                <a:gd name="T10" fmla="*/ 1005 w 1069"/>
                <a:gd name="T11" fmla="*/ 154 h 310"/>
                <a:gd name="T12" fmla="*/ 977 w 1069"/>
                <a:gd name="T13" fmla="*/ 179 h 310"/>
                <a:gd name="T14" fmla="*/ 947 w 1069"/>
                <a:gd name="T15" fmla="*/ 202 h 310"/>
                <a:gd name="T16" fmla="*/ 913 w 1069"/>
                <a:gd name="T17" fmla="*/ 223 h 310"/>
                <a:gd name="T18" fmla="*/ 875 w 1069"/>
                <a:gd name="T19" fmla="*/ 243 h 310"/>
                <a:gd name="T20" fmla="*/ 833 w 1069"/>
                <a:gd name="T21" fmla="*/ 259 h 310"/>
                <a:gd name="T22" fmla="*/ 789 w 1069"/>
                <a:gd name="T23" fmla="*/ 274 h 310"/>
                <a:gd name="T24" fmla="*/ 743 w 1069"/>
                <a:gd name="T25" fmla="*/ 288 h 310"/>
                <a:gd name="T26" fmla="*/ 693 w 1069"/>
                <a:gd name="T27" fmla="*/ 297 h 310"/>
                <a:gd name="T28" fmla="*/ 643 w 1069"/>
                <a:gd name="T29" fmla="*/ 305 h 310"/>
                <a:gd name="T30" fmla="*/ 588 w 1069"/>
                <a:gd name="T31" fmla="*/ 309 h 310"/>
                <a:gd name="T32" fmla="*/ 534 w 1069"/>
                <a:gd name="T33" fmla="*/ 310 h 310"/>
                <a:gd name="T34" fmla="*/ 504 w 1069"/>
                <a:gd name="T35" fmla="*/ 310 h 310"/>
                <a:gd name="T36" fmla="*/ 474 w 1069"/>
                <a:gd name="T37" fmla="*/ 309 h 310"/>
                <a:gd name="T38" fmla="*/ 446 w 1069"/>
                <a:gd name="T39" fmla="*/ 306 h 310"/>
                <a:gd name="T40" fmla="*/ 416 w 1069"/>
                <a:gd name="T41" fmla="*/ 304 h 310"/>
                <a:gd name="T42" fmla="*/ 388 w 1069"/>
                <a:gd name="T43" fmla="*/ 300 h 310"/>
                <a:gd name="T44" fmla="*/ 360 w 1069"/>
                <a:gd name="T45" fmla="*/ 294 h 310"/>
                <a:gd name="T46" fmla="*/ 332 w 1069"/>
                <a:gd name="T47" fmla="*/ 289 h 310"/>
                <a:gd name="T48" fmla="*/ 306 w 1069"/>
                <a:gd name="T49" fmla="*/ 282 h 310"/>
                <a:gd name="T50" fmla="*/ 280 w 1069"/>
                <a:gd name="T51" fmla="*/ 275 h 310"/>
                <a:gd name="T52" fmla="*/ 254 w 1069"/>
                <a:gd name="T53" fmla="*/ 267 h 310"/>
                <a:gd name="T54" fmla="*/ 230 w 1069"/>
                <a:gd name="T55" fmla="*/ 258 h 310"/>
                <a:gd name="T56" fmla="*/ 206 w 1069"/>
                <a:gd name="T57" fmla="*/ 248 h 310"/>
                <a:gd name="T58" fmla="*/ 184 w 1069"/>
                <a:gd name="T59" fmla="*/ 238 h 310"/>
                <a:gd name="T60" fmla="*/ 162 w 1069"/>
                <a:gd name="T61" fmla="*/ 227 h 310"/>
                <a:gd name="T62" fmla="*/ 142 w 1069"/>
                <a:gd name="T63" fmla="*/ 215 h 310"/>
                <a:gd name="T64" fmla="*/ 122 w 1069"/>
                <a:gd name="T65" fmla="*/ 202 h 310"/>
                <a:gd name="T66" fmla="*/ 94 w 1069"/>
                <a:gd name="T67" fmla="*/ 182 h 310"/>
                <a:gd name="T68" fmla="*/ 70 w 1069"/>
                <a:gd name="T69" fmla="*/ 159 h 310"/>
                <a:gd name="T70" fmla="*/ 50 w 1069"/>
                <a:gd name="T71" fmla="*/ 136 h 310"/>
                <a:gd name="T72" fmla="*/ 32 w 1069"/>
                <a:gd name="T73" fmla="*/ 113 h 310"/>
                <a:gd name="T74" fmla="*/ 18 w 1069"/>
                <a:gd name="T75" fmla="*/ 88 h 310"/>
                <a:gd name="T76" fmla="*/ 8 w 1069"/>
                <a:gd name="T77" fmla="*/ 63 h 310"/>
                <a:gd name="T78" fmla="*/ 2 w 1069"/>
                <a:gd name="T79" fmla="*/ 38 h 310"/>
                <a:gd name="T80" fmla="*/ 0 w 1069"/>
                <a:gd name="T81" fmla="*/ 12 h 310"/>
                <a:gd name="T82" fmla="*/ 0 w 1069"/>
                <a:gd name="T83" fmla="*/ 0 h 310"/>
                <a:gd name="T84" fmla="*/ 18 w 1069"/>
                <a:gd name="T85" fmla="*/ 0 h 310"/>
                <a:gd name="T86" fmla="*/ 1051 w 1069"/>
                <a:gd name="T87" fmla="*/ 0 h 310"/>
                <a:gd name="T88" fmla="*/ 1069 w 1069"/>
                <a:gd name="T89" fmla="*/ 0 h 310"/>
                <a:gd name="T90" fmla="*/ 1069 w 1069"/>
                <a:gd name="T91" fmla="*/ 12 h 31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069"/>
                <a:gd name="T139" fmla="*/ 0 h 310"/>
                <a:gd name="T140" fmla="*/ 1069 w 1069"/>
                <a:gd name="T141" fmla="*/ 310 h 31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069" h="310">
                  <a:moveTo>
                    <a:pt x="1069" y="12"/>
                  </a:moveTo>
                  <a:lnTo>
                    <a:pt x="1067" y="43"/>
                  </a:lnTo>
                  <a:lnTo>
                    <a:pt x="1059" y="73"/>
                  </a:lnTo>
                  <a:lnTo>
                    <a:pt x="1045" y="101"/>
                  </a:lnTo>
                  <a:lnTo>
                    <a:pt x="1027" y="128"/>
                  </a:lnTo>
                  <a:lnTo>
                    <a:pt x="1005" y="154"/>
                  </a:lnTo>
                  <a:lnTo>
                    <a:pt x="977" y="179"/>
                  </a:lnTo>
                  <a:lnTo>
                    <a:pt x="947" y="202"/>
                  </a:lnTo>
                  <a:lnTo>
                    <a:pt x="913" y="223"/>
                  </a:lnTo>
                  <a:lnTo>
                    <a:pt x="875" y="243"/>
                  </a:lnTo>
                  <a:lnTo>
                    <a:pt x="833" y="259"/>
                  </a:lnTo>
                  <a:lnTo>
                    <a:pt x="789" y="274"/>
                  </a:lnTo>
                  <a:lnTo>
                    <a:pt x="743" y="288"/>
                  </a:lnTo>
                  <a:lnTo>
                    <a:pt x="693" y="297"/>
                  </a:lnTo>
                  <a:lnTo>
                    <a:pt x="643" y="305"/>
                  </a:lnTo>
                  <a:lnTo>
                    <a:pt x="588" y="309"/>
                  </a:lnTo>
                  <a:lnTo>
                    <a:pt x="534" y="310"/>
                  </a:lnTo>
                  <a:lnTo>
                    <a:pt x="504" y="310"/>
                  </a:lnTo>
                  <a:lnTo>
                    <a:pt x="474" y="309"/>
                  </a:lnTo>
                  <a:lnTo>
                    <a:pt x="446" y="306"/>
                  </a:lnTo>
                  <a:lnTo>
                    <a:pt x="416" y="304"/>
                  </a:lnTo>
                  <a:lnTo>
                    <a:pt x="388" y="300"/>
                  </a:lnTo>
                  <a:lnTo>
                    <a:pt x="360" y="294"/>
                  </a:lnTo>
                  <a:lnTo>
                    <a:pt x="332" y="289"/>
                  </a:lnTo>
                  <a:lnTo>
                    <a:pt x="306" y="282"/>
                  </a:lnTo>
                  <a:lnTo>
                    <a:pt x="280" y="275"/>
                  </a:lnTo>
                  <a:lnTo>
                    <a:pt x="254" y="267"/>
                  </a:lnTo>
                  <a:lnTo>
                    <a:pt x="230" y="258"/>
                  </a:lnTo>
                  <a:lnTo>
                    <a:pt x="206" y="248"/>
                  </a:lnTo>
                  <a:lnTo>
                    <a:pt x="184" y="238"/>
                  </a:lnTo>
                  <a:lnTo>
                    <a:pt x="162" y="227"/>
                  </a:lnTo>
                  <a:lnTo>
                    <a:pt x="142" y="215"/>
                  </a:lnTo>
                  <a:lnTo>
                    <a:pt x="122" y="202"/>
                  </a:lnTo>
                  <a:lnTo>
                    <a:pt x="94" y="182"/>
                  </a:lnTo>
                  <a:lnTo>
                    <a:pt x="70" y="159"/>
                  </a:lnTo>
                  <a:lnTo>
                    <a:pt x="50" y="136"/>
                  </a:lnTo>
                  <a:lnTo>
                    <a:pt x="32" y="113"/>
                  </a:lnTo>
                  <a:lnTo>
                    <a:pt x="18" y="88"/>
                  </a:lnTo>
                  <a:lnTo>
                    <a:pt x="8" y="63"/>
                  </a:lnTo>
                  <a:lnTo>
                    <a:pt x="2" y="38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051" y="0"/>
                  </a:lnTo>
                  <a:lnTo>
                    <a:pt x="1069" y="0"/>
                  </a:lnTo>
                  <a:lnTo>
                    <a:pt x="1069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8" name="Freeform 125"/>
            <p:cNvSpPr>
              <a:spLocks/>
            </p:cNvSpPr>
            <p:nvPr/>
          </p:nvSpPr>
          <p:spPr bwMode="auto">
            <a:xfrm>
              <a:off x="1029" y="2763"/>
              <a:ext cx="1033" cy="286"/>
            </a:xfrm>
            <a:custGeom>
              <a:avLst/>
              <a:gdLst>
                <a:gd name="T0" fmla="*/ 0 w 1033"/>
                <a:gd name="T1" fmla="*/ 0 h 286"/>
                <a:gd name="T2" fmla="*/ 2 w 1033"/>
                <a:gd name="T3" fmla="*/ 30 h 286"/>
                <a:gd name="T4" fmla="*/ 10 w 1033"/>
                <a:gd name="T5" fmla="*/ 58 h 286"/>
                <a:gd name="T6" fmla="*/ 24 w 1033"/>
                <a:gd name="T7" fmla="*/ 85 h 286"/>
                <a:gd name="T8" fmla="*/ 40 w 1033"/>
                <a:gd name="T9" fmla="*/ 111 h 286"/>
                <a:gd name="T10" fmla="*/ 62 w 1033"/>
                <a:gd name="T11" fmla="*/ 136 h 286"/>
                <a:gd name="T12" fmla="*/ 88 w 1033"/>
                <a:gd name="T13" fmla="*/ 159 h 286"/>
                <a:gd name="T14" fmla="*/ 118 w 1033"/>
                <a:gd name="T15" fmla="*/ 182 h 286"/>
                <a:gd name="T16" fmla="*/ 150 w 1033"/>
                <a:gd name="T17" fmla="*/ 203 h 286"/>
                <a:gd name="T18" fmla="*/ 188 w 1033"/>
                <a:gd name="T19" fmla="*/ 221 h 286"/>
                <a:gd name="T20" fmla="*/ 228 w 1033"/>
                <a:gd name="T21" fmla="*/ 238 h 286"/>
                <a:gd name="T22" fmla="*/ 270 w 1033"/>
                <a:gd name="T23" fmla="*/ 251 h 286"/>
                <a:gd name="T24" fmla="*/ 314 w 1033"/>
                <a:gd name="T25" fmla="*/ 263 h 286"/>
                <a:gd name="T26" fmla="*/ 362 w 1033"/>
                <a:gd name="T27" fmla="*/ 273 h 286"/>
                <a:gd name="T28" fmla="*/ 412 w 1033"/>
                <a:gd name="T29" fmla="*/ 281 h 286"/>
                <a:gd name="T30" fmla="*/ 464 w 1033"/>
                <a:gd name="T31" fmla="*/ 285 h 286"/>
                <a:gd name="T32" fmla="*/ 516 w 1033"/>
                <a:gd name="T33" fmla="*/ 286 h 286"/>
                <a:gd name="T34" fmla="*/ 568 w 1033"/>
                <a:gd name="T35" fmla="*/ 285 h 286"/>
                <a:gd name="T36" fmla="*/ 621 w 1033"/>
                <a:gd name="T37" fmla="*/ 281 h 286"/>
                <a:gd name="T38" fmla="*/ 671 w 1033"/>
                <a:gd name="T39" fmla="*/ 273 h 286"/>
                <a:gd name="T40" fmla="*/ 719 w 1033"/>
                <a:gd name="T41" fmla="*/ 263 h 286"/>
                <a:gd name="T42" fmla="*/ 763 w 1033"/>
                <a:gd name="T43" fmla="*/ 251 h 286"/>
                <a:gd name="T44" fmla="*/ 805 w 1033"/>
                <a:gd name="T45" fmla="*/ 238 h 286"/>
                <a:gd name="T46" fmla="*/ 845 w 1033"/>
                <a:gd name="T47" fmla="*/ 221 h 286"/>
                <a:gd name="T48" fmla="*/ 883 w 1033"/>
                <a:gd name="T49" fmla="*/ 203 h 286"/>
                <a:gd name="T50" fmla="*/ 915 w 1033"/>
                <a:gd name="T51" fmla="*/ 182 h 286"/>
                <a:gd name="T52" fmla="*/ 945 w 1033"/>
                <a:gd name="T53" fmla="*/ 159 h 286"/>
                <a:gd name="T54" fmla="*/ 971 w 1033"/>
                <a:gd name="T55" fmla="*/ 136 h 286"/>
                <a:gd name="T56" fmla="*/ 993 w 1033"/>
                <a:gd name="T57" fmla="*/ 111 h 286"/>
                <a:gd name="T58" fmla="*/ 1009 w 1033"/>
                <a:gd name="T59" fmla="*/ 85 h 286"/>
                <a:gd name="T60" fmla="*/ 1023 w 1033"/>
                <a:gd name="T61" fmla="*/ 58 h 286"/>
                <a:gd name="T62" fmla="*/ 1031 w 1033"/>
                <a:gd name="T63" fmla="*/ 30 h 286"/>
                <a:gd name="T64" fmla="*/ 1033 w 1033"/>
                <a:gd name="T65" fmla="*/ 0 h 286"/>
                <a:gd name="T66" fmla="*/ 0 w 1033"/>
                <a:gd name="T67" fmla="*/ 0 h 28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33"/>
                <a:gd name="T103" fmla="*/ 0 h 286"/>
                <a:gd name="T104" fmla="*/ 1033 w 1033"/>
                <a:gd name="T105" fmla="*/ 286 h 28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33" h="286">
                  <a:moveTo>
                    <a:pt x="0" y="0"/>
                  </a:moveTo>
                  <a:lnTo>
                    <a:pt x="2" y="30"/>
                  </a:lnTo>
                  <a:lnTo>
                    <a:pt x="10" y="58"/>
                  </a:lnTo>
                  <a:lnTo>
                    <a:pt x="24" y="85"/>
                  </a:lnTo>
                  <a:lnTo>
                    <a:pt x="40" y="111"/>
                  </a:lnTo>
                  <a:lnTo>
                    <a:pt x="62" y="136"/>
                  </a:lnTo>
                  <a:lnTo>
                    <a:pt x="88" y="159"/>
                  </a:lnTo>
                  <a:lnTo>
                    <a:pt x="118" y="182"/>
                  </a:lnTo>
                  <a:lnTo>
                    <a:pt x="150" y="203"/>
                  </a:lnTo>
                  <a:lnTo>
                    <a:pt x="188" y="221"/>
                  </a:lnTo>
                  <a:lnTo>
                    <a:pt x="228" y="238"/>
                  </a:lnTo>
                  <a:lnTo>
                    <a:pt x="270" y="251"/>
                  </a:lnTo>
                  <a:lnTo>
                    <a:pt x="314" y="263"/>
                  </a:lnTo>
                  <a:lnTo>
                    <a:pt x="362" y="273"/>
                  </a:lnTo>
                  <a:lnTo>
                    <a:pt x="412" y="281"/>
                  </a:lnTo>
                  <a:lnTo>
                    <a:pt x="464" y="285"/>
                  </a:lnTo>
                  <a:lnTo>
                    <a:pt x="516" y="286"/>
                  </a:lnTo>
                  <a:lnTo>
                    <a:pt x="568" y="285"/>
                  </a:lnTo>
                  <a:lnTo>
                    <a:pt x="621" y="281"/>
                  </a:lnTo>
                  <a:lnTo>
                    <a:pt x="671" y="273"/>
                  </a:lnTo>
                  <a:lnTo>
                    <a:pt x="719" y="263"/>
                  </a:lnTo>
                  <a:lnTo>
                    <a:pt x="763" y="251"/>
                  </a:lnTo>
                  <a:lnTo>
                    <a:pt x="805" y="238"/>
                  </a:lnTo>
                  <a:lnTo>
                    <a:pt x="845" y="221"/>
                  </a:lnTo>
                  <a:lnTo>
                    <a:pt x="883" y="203"/>
                  </a:lnTo>
                  <a:lnTo>
                    <a:pt x="915" y="182"/>
                  </a:lnTo>
                  <a:lnTo>
                    <a:pt x="945" y="159"/>
                  </a:lnTo>
                  <a:lnTo>
                    <a:pt x="971" y="136"/>
                  </a:lnTo>
                  <a:lnTo>
                    <a:pt x="993" y="111"/>
                  </a:lnTo>
                  <a:lnTo>
                    <a:pt x="1009" y="85"/>
                  </a:lnTo>
                  <a:lnTo>
                    <a:pt x="1023" y="58"/>
                  </a:lnTo>
                  <a:lnTo>
                    <a:pt x="1031" y="30"/>
                  </a:lnTo>
                  <a:lnTo>
                    <a:pt x="10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99" name="Freeform 126"/>
            <p:cNvSpPr>
              <a:spLocks/>
            </p:cNvSpPr>
            <p:nvPr/>
          </p:nvSpPr>
          <p:spPr bwMode="auto">
            <a:xfrm>
              <a:off x="3787" y="924"/>
              <a:ext cx="1013" cy="1309"/>
            </a:xfrm>
            <a:custGeom>
              <a:avLst/>
              <a:gdLst>
                <a:gd name="T0" fmla="*/ 1009 w 1013"/>
                <a:gd name="T1" fmla="*/ 1292 h 1309"/>
                <a:gd name="T2" fmla="*/ 521 w 1013"/>
                <a:gd name="T3" fmla="*/ 56 h 1309"/>
                <a:gd name="T4" fmla="*/ 513 w 1013"/>
                <a:gd name="T5" fmla="*/ 35 h 1309"/>
                <a:gd name="T6" fmla="*/ 499 w 1013"/>
                <a:gd name="T7" fmla="*/ 0 h 1309"/>
                <a:gd name="T8" fmla="*/ 487 w 1013"/>
                <a:gd name="T9" fmla="*/ 35 h 1309"/>
                <a:gd name="T10" fmla="*/ 477 w 1013"/>
                <a:gd name="T11" fmla="*/ 56 h 1309"/>
                <a:gd name="T12" fmla="*/ 4 w 1013"/>
                <a:gd name="T13" fmla="*/ 1293 h 1309"/>
                <a:gd name="T14" fmla="*/ 0 w 1013"/>
                <a:gd name="T15" fmla="*/ 1301 h 1309"/>
                <a:gd name="T16" fmla="*/ 14 w 1013"/>
                <a:gd name="T17" fmla="*/ 1304 h 1309"/>
                <a:gd name="T18" fmla="*/ 30 w 1013"/>
                <a:gd name="T19" fmla="*/ 1306 h 1309"/>
                <a:gd name="T20" fmla="*/ 44 w 1013"/>
                <a:gd name="T21" fmla="*/ 1309 h 1309"/>
                <a:gd name="T22" fmla="*/ 48 w 1013"/>
                <a:gd name="T23" fmla="*/ 1300 h 1309"/>
                <a:gd name="T24" fmla="*/ 501 w 1013"/>
                <a:gd name="T25" fmla="*/ 121 h 1309"/>
                <a:gd name="T26" fmla="*/ 965 w 1013"/>
                <a:gd name="T27" fmla="*/ 1300 h 1309"/>
                <a:gd name="T28" fmla="*/ 969 w 1013"/>
                <a:gd name="T29" fmla="*/ 1309 h 1309"/>
                <a:gd name="T30" fmla="*/ 981 w 1013"/>
                <a:gd name="T31" fmla="*/ 1306 h 1309"/>
                <a:gd name="T32" fmla="*/ 999 w 1013"/>
                <a:gd name="T33" fmla="*/ 1304 h 1309"/>
                <a:gd name="T34" fmla="*/ 1013 w 1013"/>
                <a:gd name="T35" fmla="*/ 1301 h 1309"/>
                <a:gd name="T36" fmla="*/ 1009 w 1013"/>
                <a:gd name="T37" fmla="*/ 1292 h 130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13"/>
                <a:gd name="T58" fmla="*/ 0 h 1309"/>
                <a:gd name="T59" fmla="*/ 1013 w 1013"/>
                <a:gd name="T60" fmla="*/ 1309 h 130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13" h="1309">
                  <a:moveTo>
                    <a:pt x="1009" y="1292"/>
                  </a:moveTo>
                  <a:lnTo>
                    <a:pt x="521" y="56"/>
                  </a:lnTo>
                  <a:lnTo>
                    <a:pt x="513" y="35"/>
                  </a:lnTo>
                  <a:lnTo>
                    <a:pt x="499" y="0"/>
                  </a:lnTo>
                  <a:lnTo>
                    <a:pt x="487" y="35"/>
                  </a:lnTo>
                  <a:lnTo>
                    <a:pt x="477" y="56"/>
                  </a:lnTo>
                  <a:lnTo>
                    <a:pt x="4" y="1293"/>
                  </a:lnTo>
                  <a:lnTo>
                    <a:pt x="0" y="1301"/>
                  </a:lnTo>
                  <a:lnTo>
                    <a:pt x="14" y="1304"/>
                  </a:lnTo>
                  <a:lnTo>
                    <a:pt x="30" y="1306"/>
                  </a:lnTo>
                  <a:lnTo>
                    <a:pt x="44" y="1309"/>
                  </a:lnTo>
                  <a:lnTo>
                    <a:pt x="48" y="1300"/>
                  </a:lnTo>
                  <a:lnTo>
                    <a:pt x="501" y="121"/>
                  </a:lnTo>
                  <a:lnTo>
                    <a:pt x="965" y="1300"/>
                  </a:lnTo>
                  <a:lnTo>
                    <a:pt x="969" y="1309"/>
                  </a:lnTo>
                  <a:lnTo>
                    <a:pt x="981" y="1306"/>
                  </a:lnTo>
                  <a:lnTo>
                    <a:pt x="999" y="1304"/>
                  </a:lnTo>
                  <a:lnTo>
                    <a:pt x="1013" y="1301"/>
                  </a:lnTo>
                  <a:lnTo>
                    <a:pt x="1009" y="12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0" name="Freeform 127"/>
            <p:cNvSpPr>
              <a:spLocks/>
            </p:cNvSpPr>
            <p:nvPr/>
          </p:nvSpPr>
          <p:spPr bwMode="auto">
            <a:xfrm>
              <a:off x="3803" y="960"/>
              <a:ext cx="979" cy="1261"/>
            </a:xfrm>
            <a:custGeom>
              <a:avLst/>
              <a:gdLst>
                <a:gd name="T0" fmla="*/ 979 w 979"/>
                <a:gd name="T1" fmla="*/ 1258 h 1261"/>
                <a:gd name="T2" fmla="*/ 493 w 979"/>
                <a:gd name="T3" fmla="*/ 23 h 1261"/>
                <a:gd name="T4" fmla="*/ 483 w 979"/>
                <a:gd name="T5" fmla="*/ 0 h 1261"/>
                <a:gd name="T6" fmla="*/ 475 w 979"/>
                <a:gd name="T7" fmla="*/ 23 h 1261"/>
                <a:gd name="T8" fmla="*/ 0 w 979"/>
                <a:gd name="T9" fmla="*/ 1258 h 1261"/>
                <a:gd name="T10" fmla="*/ 18 w 979"/>
                <a:gd name="T11" fmla="*/ 1261 h 1261"/>
                <a:gd name="T12" fmla="*/ 483 w 979"/>
                <a:gd name="T13" fmla="*/ 47 h 1261"/>
                <a:gd name="T14" fmla="*/ 963 w 979"/>
                <a:gd name="T15" fmla="*/ 1261 h 1261"/>
                <a:gd name="T16" fmla="*/ 979 w 979"/>
                <a:gd name="T17" fmla="*/ 1258 h 12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79"/>
                <a:gd name="T28" fmla="*/ 0 h 1261"/>
                <a:gd name="T29" fmla="*/ 979 w 979"/>
                <a:gd name="T30" fmla="*/ 1261 h 126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79" h="1261">
                  <a:moveTo>
                    <a:pt x="979" y="1258"/>
                  </a:moveTo>
                  <a:lnTo>
                    <a:pt x="493" y="23"/>
                  </a:lnTo>
                  <a:lnTo>
                    <a:pt x="483" y="0"/>
                  </a:lnTo>
                  <a:lnTo>
                    <a:pt x="475" y="23"/>
                  </a:lnTo>
                  <a:lnTo>
                    <a:pt x="0" y="1258"/>
                  </a:lnTo>
                  <a:lnTo>
                    <a:pt x="18" y="1261"/>
                  </a:lnTo>
                  <a:lnTo>
                    <a:pt x="483" y="47"/>
                  </a:lnTo>
                  <a:lnTo>
                    <a:pt x="963" y="1261"/>
                  </a:lnTo>
                  <a:lnTo>
                    <a:pt x="979" y="1258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1" name="Freeform 128"/>
            <p:cNvSpPr>
              <a:spLocks/>
            </p:cNvSpPr>
            <p:nvPr/>
          </p:nvSpPr>
          <p:spPr bwMode="auto">
            <a:xfrm>
              <a:off x="3757" y="2151"/>
              <a:ext cx="1071" cy="309"/>
            </a:xfrm>
            <a:custGeom>
              <a:avLst/>
              <a:gdLst>
                <a:gd name="T0" fmla="*/ 1071 w 1071"/>
                <a:gd name="T1" fmla="*/ 12 h 309"/>
                <a:gd name="T2" fmla="*/ 1069 w 1071"/>
                <a:gd name="T3" fmla="*/ 42 h 309"/>
                <a:gd name="T4" fmla="*/ 1061 w 1071"/>
                <a:gd name="T5" fmla="*/ 71 h 309"/>
                <a:gd name="T6" fmla="*/ 1047 w 1071"/>
                <a:gd name="T7" fmla="*/ 100 h 309"/>
                <a:gd name="T8" fmla="*/ 1029 w 1071"/>
                <a:gd name="T9" fmla="*/ 127 h 309"/>
                <a:gd name="T10" fmla="*/ 1007 w 1071"/>
                <a:gd name="T11" fmla="*/ 154 h 309"/>
                <a:gd name="T12" fmla="*/ 979 w 1071"/>
                <a:gd name="T13" fmla="*/ 178 h 309"/>
                <a:gd name="T14" fmla="*/ 949 w 1071"/>
                <a:gd name="T15" fmla="*/ 201 h 309"/>
                <a:gd name="T16" fmla="*/ 915 w 1071"/>
                <a:gd name="T17" fmla="*/ 221 h 309"/>
                <a:gd name="T18" fmla="*/ 877 w 1071"/>
                <a:gd name="T19" fmla="*/ 242 h 309"/>
                <a:gd name="T20" fmla="*/ 835 w 1071"/>
                <a:gd name="T21" fmla="*/ 258 h 309"/>
                <a:gd name="T22" fmla="*/ 791 w 1071"/>
                <a:gd name="T23" fmla="*/ 273 h 309"/>
                <a:gd name="T24" fmla="*/ 745 w 1071"/>
                <a:gd name="T25" fmla="*/ 286 h 309"/>
                <a:gd name="T26" fmla="*/ 695 w 1071"/>
                <a:gd name="T27" fmla="*/ 296 h 309"/>
                <a:gd name="T28" fmla="*/ 645 w 1071"/>
                <a:gd name="T29" fmla="*/ 304 h 309"/>
                <a:gd name="T30" fmla="*/ 591 w 1071"/>
                <a:gd name="T31" fmla="*/ 308 h 309"/>
                <a:gd name="T32" fmla="*/ 537 w 1071"/>
                <a:gd name="T33" fmla="*/ 309 h 309"/>
                <a:gd name="T34" fmla="*/ 507 w 1071"/>
                <a:gd name="T35" fmla="*/ 309 h 309"/>
                <a:gd name="T36" fmla="*/ 477 w 1071"/>
                <a:gd name="T37" fmla="*/ 308 h 309"/>
                <a:gd name="T38" fmla="*/ 449 w 1071"/>
                <a:gd name="T39" fmla="*/ 305 h 309"/>
                <a:gd name="T40" fmla="*/ 418 w 1071"/>
                <a:gd name="T41" fmla="*/ 302 h 309"/>
                <a:gd name="T42" fmla="*/ 390 w 1071"/>
                <a:gd name="T43" fmla="*/ 298 h 309"/>
                <a:gd name="T44" fmla="*/ 362 w 1071"/>
                <a:gd name="T45" fmla="*/ 293 h 309"/>
                <a:gd name="T46" fmla="*/ 334 w 1071"/>
                <a:gd name="T47" fmla="*/ 287 h 309"/>
                <a:gd name="T48" fmla="*/ 308 w 1071"/>
                <a:gd name="T49" fmla="*/ 281 h 309"/>
                <a:gd name="T50" fmla="*/ 282 w 1071"/>
                <a:gd name="T51" fmla="*/ 274 h 309"/>
                <a:gd name="T52" fmla="*/ 256 w 1071"/>
                <a:gd name="T53" fmla="*/ 266 h 309"/>
                <a:gd name="T54" fmla="*/ 232 w 1071"/>
                <a:gd name="T55" fmla="*/ 256 h 309"/>
                <a:gd name="T56" fmla="*/ 208 w 1071"/>
                <a:gd name="T57" fmla="*/ 247 h 309"/>
                <a:gd name="T58" fmla="*/ 186 w 1071"/>
                <a:gd name="T59" fmla="*/ 236 h 309"/>
                <a:gd name="T60" fmla="*/ 164 w 1071"/>
                <a:gd name="T61" fmla="*/ 225 h 309"/>
                <a:gd name="T62" fmla="*/ 144 w 1071"/>
                <a:gd name="T63" fmla="*/ 213 h 309"/>
                <a:gd name="T64" fmla="*/ 124 w 1071"/>
                <a:gd name="T65" fmla="*/ 201 h 309"/>
                <a:gd name="T66" fmla="*/ 96 w 1071"/>
                <a:gd name="T67" fmla="*/ 181 h 309"/>
                <a:gd name="T68" fmla="*/ 70 w 1071"/>
                <a:gd name="T69" fmla="*/ 158 h 309"/>
                <a:gd name="T70" fmla="*/ 50 w 1071"/>
                <a:gd name="T71" fmla="*/ 135 h 309"/>
                <a:gd name="T72" fmla="*/ 32 w 1071"/>
                <a:gd name="T73" fmla="*/ 112 h 309"/>
                <a:gd name="T74" fmla="*/ 18 w 1071"/>
                <a:gd name="T75" fmla="*/ 87 h 309"/>
                <a:gd name="T76" fmla="*/ 8 w 1071"/>
                <a:gd name="T77" fmla="*/ 62 h 309"/>
                <a:gd name="T78" fmla="*/ 2 w 1071"/>
                <a:gd name="T79" fmla="*/ 37 h 309"/>
                <a:gd name="T80" fmla="*/ 0 w 1071"/>
                <a:gd name="T81" fmla="*/ 12 h 309"/>
                <a:gd name="T82" fmla="*/ 0 w 1071"/>
                <a:gd name="T83" fmla="*/ 0 h 309"/>
                <a:gd name="T84" fmla="*/ 18 w 1071"/>
                <a:gd name="T85" fmla="*/ 0 h 309"/>
                <a:gd name="T86" fmla="*/ 1053 w 1071"/>
                <a:gd name="T87" fmla="*/ 0 h 309"/>
                <a:gd name="T88" fmla="*/ 1071 w 1071"/>
                <a:gd name="T89" fmla="*/ 0 h 309"/>
                <a:gd name="T90" fmla="*/ 1071 w 1071"/>
                <a:gd name="T91" fmla="*/ 12 h 30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071"/>
                <a:gd name="T139" fmla="*/ 0 h 309"/>
                <a:gd name="T140" fmla="*/ 1071 w 1071"/>
                <a:gd name="T141" fmla="*/ 309 h 30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071" h="309">
                  <a:moveTo>
                    <a:pt x="1071" y="12"/>
                  </a:moveTo>
                  <a:lnTo>
                    <a:pt x="1069" y="42"/>
                  </a:lnTo>
                  <a:lnTo>
                    <a:pt x="1061" y="71"/>
                  </a:lnTo>
                  <a:lnTo>
                    <a:pt x="1047" y="100"/>
                  </a:lnTo>
                  <a:lnTo>
                    <a:pt x="1029" y="127"/>
                  </a:lnTo>
                  <a:lnTo>
                    <a:pt x="1007" y="154"/>
                  </a:lnTo>
                  <a:lnTo>
                    <a:pt x="979" y="178"/>
                  </a:lnTo>
                  <a:lnTo>
                    <a:pt x="949" y="201"/>
                  </a:lnTo>
                  <a:lnTo>
                    <a:pt x="915" y="221"/>
                  </a:lnTo>
                  <a:lnTo>
                    <a:pt x="877" y="242"/>
                  </a:lnTo>
                  <a:lnTo>
                    <a:pt x="835" y="258"/>
                  </a:lnTo>
                  <a:lnTo>
                    <a:pt x="791" y="273"/>
                  </a:lnTo>
                  <a:lnTo>
                    <a:pt x="745" y="286"/>
                  </a:lnTo>
                  <a:lnTo>
                    <a:pt x="695" y="296"/>
                  </a:lnTo>
                  <a:lnTo>
                    <a:pt x="645" y="304"/>
                  </a:lnTo>
                  <a:lnTo>
                    <a:pt x="591" y="308"/>
                  </a:lnTo>
                  <a:lnTo>
                    <a:pt x="537" y="309"/>
                  </a:lnTo>
                  <a:lnTo>
                    <a:pt x="507" y="309"/>
                  </a:lnTo>
                  <a:lnTo>
                    <a:pt x="477" y="308"/>
                  </a:lnTo>
                  <a:lnTo>
                    <a:pt x="449" y="305"/>
                  </a:lnTo>
                  <a:lnTo>
                    <a:pt x="418" y="302"/>
                  </a:lnTo>
                  <a:lnTo>
                    <a:pt x="390" y="298"/>
                  </a:lnTo>
                  <a:lnTo>
                    <a:pt x="362" y="293"/>
                  </a:lnTo>
                  <a:lnTo>
                    <a:pt x="334" y="287"/>
                  </a:lnTo>
                  <a:lnTo>
                    <a:pt x="308" y="281"/>
                  </a:lnTo>
                  <a:lnTo>
                    <a:pt x="282" y="274"/>
                  </a:lnTo>
                  <a:lnTo>
                    <a:pt x="256" y="266"/>
                  </a:lnTo>
                  <a:lnTo>
                    <a:pt x="232" y="256"/>
                  </a:lnTo>
                  <a:lnTo>
                    <a:pt x="208" y="247"/>
                  </a:lnTo>
                  <a:lnTo>
                    <a:pt x="186" y="236"/>
                  </a:lnTo>
                  <a:lnTo>
                    <a:pt x="164" y="225"/>
                  </a:lnTo>
                  <a:lnTo>
                    <a:pt x="144" y="213"/>
                  </a:lnTo>
                  <a:lnTo>
                    <a:pt x="124" y="201"/>
                  </a:lnTo>
                  <a:lnTo>
                    <a:pt x="96" y="181"/>
                  </a:lnTo>
                  <a:lnTo>
                    <a:pt x="70" y="158"/>
                  </a:lnTo>
                  <a:lnTo>
                    <a:pt x="50" y="135"/>
                  </a:lnTo>
                  <a:lnTo>
                    <a:pt x="32" y="112"/>
                  </a:lnTo>
                  <a:lnTo>
                    <a:pt x="18" y="87"/>
                  </a:lnTo>
                  <a:lnTo>
                    <a:pt x="8" y="62"/>
                  </a:lnTo>
                  <a:lnTo>
                    <a:pt x="2" y="37"/>
                  </a:lnTo>
                  <a:lnTo>
                    <a:pt x="0" y="12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053" y="0"/>
                  </a:lnTo>
                  <a:lnTo>
                    <a:pt x="1071" y="0"/>
                  </a:lnTo>
                  <a:lnTo>
                    <a:pt x="107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2" name="Freeform 129"/>
            <p:cNvSpPr>
              <a:spLocks/>
            </p:cNvSpPr>
            <p:nvPr/>
          </p:nvSpPr>
          <p:spPr bwMode="auto">
            <a:xfrm>
              <a:off x="3775" y="2163"/>
              <a:ext cx="1035" cy="285"/>
            </a:xfrm>
            <a:custGeom>
              <a:avLst/>
              <a:gdLst>
                <a:gd name="T0" fmla="*/ 0 w 1035"/>
                <a:gd name="T1" fmla="*/ 0 h 285"/>
                <a:gd name="T2" fmla="*/ 2 w 1035"/>
                <a:gd name="T3" fmla="*/ 28 h 285"/>
                <a:gd name="T4" fmla="*/ 10 w 1035"/>
                <a:gd name="T5" fmla="*/ 57 h 285"/>
                <a:gd name="T6" fmla="*/ 24 w 1035"/>
                <a:gd name="T7" fmla="*/ 85 h 285"/>
                <a:gd name="T8" fmla="*/ 40 w 1035"/>
                <a:gd name="T9" fmla="*/ 111 h 285"/>
                <a:gd name="T10" fmla="*/ 62 w 1035"/>
                <a:gd name="T11" fmla="*/ 135 h 285"/>
                <a:gd name="T12" fmla="*/ 88 w 1035"/>
                <a:gd name="T13" fmla="*/ 159 h 285"/>
                <a:gd name="T14" fmla="*/ 118 w 1035"/>
                <a:gd name="T15" fmla="*/ 181 h 285"/>
                <a:gd name="T16" fmla="*/ 152 w 1035"/>
                <a:gd name="T17" fmla="*/ 201 h 285"/>
                <a:gd name="T18" fmla="*/ 188 w 1035"/>
                <a:gd name="T19" fmla="*/ 220 h 285"/>
                <a:gd name="T20" fmla="*/ 228 w 1035"/>
                <a:gd name="T21" fmla="*/ 236 h 285"/>
                <a:gd name="T22" fmla="*/ 272 w 1035"/>
                <a:gd name="T23" fmla="*/ 250 h 285"/>
                <a:gd name="T24" fmla="*/ 316 w 1035"/>
                <a:gd name="T25" fmla="*/ 262 h 285"/>
                <a:gd name="T26" fmla="*/ 364 w 1035"/>
                <a:gd name="T27" fmla="*/ 271 h 285"/>
                <a:gd name="T28" fmla="*/ 414 w 1035"/>
                <a:gd name="T29" fmla="*/ 280 h 285"/>
                <a:gd name="T30" fmla="*/ 467 w 1035"/>
                <a:gd name="T31" fmla="*/ 284 h 285"/>
                <a:gd name="T32" fmla="*/ 519 w 1035"/>
                <a:gd name="T33" fmla="*/ 285 h 285"/>
                <a:gd name="T34" fmla="*/ 571 w 1035"/>
                <a:gd name="T35" fmla="*/ 284 h 285"/>
                <a:gd name="T36" fmla="*/ 623 w 1035"/>
                <a:gd name="T37" fmla="*/ 280 h 285"/>
                <a:gd name="T38" fmla="*/ 673 w 1035"/>
                <a:gd name="T39" fmla="*/ 271 h 285"/>
                <a:gd name="T40" fmla="*/ 719 w 1035"/>
                <a:gd name="T41" fmla="*/ 262 h 285"/>
                <a:gd name="T42" fmla="*/ 765 w 1035"/>
                <a:gd name="T43" fmla="*/ 250 h 285"/>
                <a:gd name="T44" fmla="*/ 807 w 1035"/>
                <a:gd name="T45" fmla="*/ 236 h 285"/>
                <a:gd name="T46" fmla="*/ 847 w 1035"/>
                <a:gd name="T47" fmla="*/ 220 h 285"/>
                <a:gd name="T48" fmla="*/ 883 w 1035"/>
                <a:gd name="T49" fmla="*/ 201 h 285"/>
                <a:gd name="T50" fmla="*/ 917 w 1035"/>
                <a:gd name="T51" fmla="*/ 181 h 285"/>
                <a:gd name="T52" fmla="*/ 947 w 1035"/>
                <a:gd name="T53" fmla="*/ 159 h 285"/>
                <a:gd name="T54" fmla="*/ 973 w 1035"/>
                <a:gd name="T55" fmla="*/ 135 h 285"/>
                <a:gd name="T56" fmla="*/ 995 w 1035"/>
                <a:gd name="T57" fmla="*/ 111 h 285"/>
                <a:gd name="T58" fmla="*/ 1011 w 1035"/>
                <a:gd name="T59" fmla="*/ 85 h 285"/>
                <a:gd name="T60" fmla="*/ 1025 w 1035"/>
                <a:gd name="T61" fmla="*/ 57 h 285"/>
                <a:gd name="T62" fmla="*/ 1033 w 1035"/>
                <a:gd name="T63" fmla="*/ 28 h 285"/>
                <a:gd name="T64" fmla="*/ 1035 w 1035"/>
                <a:gd name="T65" fmla="*/ 0 h 285"/>
                <a:gd name="T66" fmla="*/ 0 w 1035"/>
                <a:gd name="T67" fmla="*/ 0 h 28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035"/>
                <a:gd name="T103" fmla="*/ 0 h 285"/>
                <a:gd name="T104" fmla="*/ 1035 w 1035"/>
                <a:gd name="T105" fmla="*/ 285 h 28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035" h="285">
                  <a:moveTo>
                    <a:pt x="0" y="0"/>
                  </a:moveTo>
                  <a:lnTo>
                    <a:pt x="2" y="28"/>
                  </a:lnTo>
                  <a:lnTo>
                    <a:pt x="10" y="57"/>
                  </a:lnTo>
                  <a:lnTo>
                    <a:pt x="24" y="85"/>
                  </a:lnTo>
                  <a:lnTo>
                    <a:pt x="40" y="111"/>
                  </a:lnTo>
                  <a:lnTo>
                    <a:pt x="62" y="135"/>
                  </a:lnTo>
                  <a:lnTo>
                    <a:pt x="88" y="159"/>
                  </a:lnTo>
                  <a:lnTo>
                    <a:pt x="118" y="181"/>
                  </a:lnTo>
                  <a:lnTo>
                    <a:pt x="152" y="201"/>
                  </a:lnTo>
                  <a:lnTo>
                    <a:pt x="188" y="220"/>
                  </a:lnTo>
                  <a:lnTo>
                    <a:pt x="228" y="236"/>
                  </a:lnTo>
                  <a:lnTo>
                    <a:pt x="272" y="250"/>
                  </a:lnTo>
                  <a:lnTo>
                    <a:pt x="316" y="262"/>
                  </a:lnTo>
                  <a:lnTo>
                    <a:pt x="364" y="271"/>
                  </a:lnTo>
                  <a:lnTo>
                    <a:pt x="414" y="280"/>
                  </a:lnTo>
                  <a:lnTo>
                    <a:pt x="467" y="284"/>
                  </a:lnTo>
                  <a:lnTo>
                    <a:pt x="519" y="285"/>
                  </a:lnTo>
                  <a:lnTo>
                    <a:pt x="571" y="284"/>
                  </a:lnTo>
                  <a:lnTo>
                    <a:pt x="623" y="280"/>
                  </a:lnTo>
                  <a:lnTo>
                    <a:pt x="673" y="271"/>
                  </a:lnTo>
                  <a:lnTo>
                    <a:pt x="719" y="262"/>
                  </a:lnTo>
                  <a:lnTo>
                    <a:pt x="765" y="250"/>
                  </a:lnTo>
                  <a:lnTo>
                    <a:pt x="807" y="236"/>
                  </a:lnTo>
                  <a:lnTo>
                    <a:pt x="847" y="220"/>
                  </a:lnTo>
                  <a:lnTo>
                    <a:pt x="883" y="201"/>
                  </a:lnTo>
                  <a:lnTo>
                    <a:pt x="917" y="181"/>
                  </a:lnTo>
                  <a:lnTo>
                    <a:pt x="947" y="159"/>
                  </a:lnTo>
                  <a:lnTo>
                    <a:pt x="973" y="135"/>
                  </a:lnTo>
                  <a:lnTo>
                    <a:pt x="995" y="111"/>
                  </a:lnTo>
                  <a:lnTo>
                    <a:pt x="1011" y="85"/>
                  </a:lnTo>
                  <a:lnTo>
                    <a:pt x="1025" y="57"/>
                  </a:lnTo>
                  <a:lnTo>
                    <a:pt x="1033" y="28"/>
                  </a:lnTo>
                  <a:lnTo>
                    <a:pt x="10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3" name="Freeform 130"/>
            <p:cNvSpPr>
              <a:spLocks/>
            </p:cNvSpPr>
            <p:nvPr/>
          </p:nvSpPr>
          <p:spPr bwMode="auto">
            <a:xfrm>
              <a:off x="2262" y="2975"/>
              <a:ext cx="1221" cy="300"/>
            </a:xfrm>
            <a:custGeom>
              <a:avLst/>
              <a:gdLst>
                <a:gd name="T0" fmla="*/ 190 w 1221"/>
                <a:gd name="T1" fmla="*/ 300 h 300"/>
                <a:gd name="T2" fmla="*/ 162 w 1221"/>
                <a:gd name="T3" fmla="*/ 300 h 300"/>
                <a:gd name="T4" fmla="*/ 138 w 1221"/>
                <a:gd name="T5" fmla="*/ 299 h 300"/>
                <a:gd name="T6" fmla="*/ 116 w 1221"/>
                <a:gd name="T7" fmla="*/ 296 h 300"/>
                <a:gd name="T8" fmla="*/ 96 w 1221"/>
                <a:gd name="T9" fmla="*/ 293 h 300"/>
                <a:gd name="T10" fmla="*/ 80 w 1221"/>
                <a:gd name="T11" fmla="*/ 289 h 300"/>
                <a:gd name="T12" fmla="*/ 64 w 1221"/>
                <a:gd name="T13" fmla="*/ 284 h 300"/>
                <a:gd name="T14" fmla="*/ 50 w 1221"/>
                <a:gd name="T15" fmla="*/ 278 h 300"/>
                <a:gd name="T16" fmla="*/ 38 w 1221"/>
                <a:gd name="T17" fmla="*/ 272 h 300"/>
                <a:gd name="T18" fmla="*/ 22 w 1221"/>
                <a:gd name="T19" fmla="*/ 257 h 300"/>
                <a:gd name="T20" fmla="*/ 10 w 1221"/>
                <a:gd name="T21" fmla="*/ 239 h 300"/>
                <a:gd name="T22" fmla="*/ 2 w 1221"/>
                <a:gd name="T23" fmla="*/ 218 h 300"/>
                <a:gd name="T24" fmla="*/ 0 w 1221"/>
                <a:gd name="T25" fmla="*/ 193 h 300"/>
                <a:gd name="T26" fmla="*/ 2 w 1221"/>
                <a:gd name="T27" fmla="*/ 173 h 300"/>
                <a:gd name="T28" fmla="*/ 6 w 1221"/>
                <a:gd name="T29" fmla="*/ 151 h 300"/>
                <a:gd name="T30" fmla="*/ 12 w 1221"/>
                <a:gd name="T31" fmla="*/ 130 h 300"/>
                <a:gd name="T32" fmla="*/ 22 w 1221"/>
                <a:gd name="T33" fmla="*/ 108 h 300"/>
                <a:gd name="T34" fmla="*/ 34 w 1221"/>
                <a:gd name="T35" fmla="*/ 86 h 300"/>
                <a:gd name="T36" fmla="*/ 48 w 1221"/>
                <a:gd name="T37" fmla="*/ 66 h 300"/>
                <a:gd name="T38" fmla="*/ 66 w 1221"/>
                <a:gd name="T39" fmla="*/ 47 h 300"/>
                <a:gd name="T40" fmla="*/ 86 w 1221"/>
                <a:gd name="T41" fmla="*/ 31 h 300"/>
                <a:gd name="T42" fmla="*/ 98 w 1221"/>
                <a:gd name="T43" fmla="*/ 24 h 300"/>
                <a:gd name="T44" fmla="*/ 110 w 1221"/>
                <a:gd name="T45" fmla="*/ 18 h 300"/>
                <a:gd name="T46" fmla="*/ 122 w 1221"/>
                <a:gd name="T47" fmla="*/ 12 h 300"/>
                <a:gd name="T48" fmla="*/ 136 w 1221"/>
                <a:gd name="T49" fmla="*/ 8 h 300"/>
                <a:gd name="T50" fmla="*/ 148 w 1221"/>
                <a:gd name="T51" fmla="*/ 4 h 300"/>
                <a:gd name="T52" fmla="*/ 162 w 1221"/>
                <a:gd name="T53" fmla="*/ 1 h 300"/>
                <a:gd name="T54" fmla="*/ 176 w 1221"/>
                <a:gd name="T55" fmla="*/ 0 h 300"/>
                <a:gd name="T56" fmla="*/ 190 w 1221"/>
                <a:gd name="T57" fmla="*/ 0 h 300"/>
                <a:gd name="T58" fmla="*/ 1031 w 1221"/>
                <a:gd name="T59" fmla="*/ 0 h 300"/>
                <a:gd name="T60" fmla="*/ 1045 w 1221"/>
                <a:gd name="T61" fmla="*/ 0 h 300"/>
                <a:gd name="T62" fmla="*/ 1059 w 1221"/>
                <a:gd name="T63" fmla="*/ 1 h 300"/>
                <a:gd name="T64" fmla="*/ 1073 w 1221"/>
                <a:gd name="T65" fmla="*/ 4 h 300"/>
                <a:gd name="T66" fmla="*/ 1087 w 1221"/>
                <a:gd name="T67" fmla="*/ 8 h 300"/>
                <a:gd name="T68" fmla="*/ 1099 w 1221"/>
                <a:gd name="T69" fmla="*/ 12 h 300"/>
                <a:gd name="T70" fmla="*/ 1111 w 1221"/>
                <a:gd name="T71" fmla="*/ 18 h 300"/>
                <a:gd name="T72" fmla="*/ 1123 w 1221"/>
                <a:gd name="T73" fmla="*/ 24 h 300"/>
                <a:gd name="T74" fmla="*/ 1135 w 1221"/>
                <a:gd name="T75" fmla="*/ 31 h 300"/>
                <a:gd name="T76" fmla="*/ 1155 w 1221"/>
                <a:gd name="T77" fmla="*/ 47 h 300"/>
                <a:gd name="T78" fmla="*/ 1173 w 1221"/>
                <a:gd name="T79" fmla="*/ 66 h 300"/>
                <a:gd name="T80" fmla="*/ 1189 w 1221"/>
                <a:gd name="T81" fmla="*/ 86 h 300"/>
                <a:gd name="T82" fmla="*/ 1201 w 1221"/>
                <a:gd name="T83" fmla="*/ 108 h 300"/>
                <a:gd name="T84" fmla="*/ 1209 w 1221"/>
                <a:gd name="T85" fmla="*/ 130 h 300"/>
                <a:gd name="T86" fmla="*/ 1217 w 1221"/>
                <a:gd name="T87" fmla="*/ 151 h 300"/>
                <a:gd name="T88" fmla="*/ 1219 w 1221"/>
                <a:gd name="T89" fmla="*/ 173 h 300"/>
                <a:gd name="T90" fmla="*/ 1221 w 1221"/>
                <a:gd name="T91" fmla="*/ 193 h 300"/>
                <a:gd name="T92" fmla="*/ 1217 w 1221"/>
                <a:gd name="T93" fmla="*/ 224 h 300"/>
                <a:gd name="T94" fmla="*/ 1205 w 1221"/>
                <a:gd name="T95" fmla="*/ 249 h 300"/>
                <a:gd name="T96" fmla="*/ 1187 w 1221"/>
                <a:gd name="T97" fmla="*/ 268 h 300"/>
                <a:gd name="T98" fmla="*/ 1163 w 1221"/>
                <a:gd name="T99" fmla="*/ 281 h 300"/>
                <a:gd name="T100" fmla="*/ 1135 w 1221"/>
                <a:gd name="T101" fmla="*/ 291 h 300"/>
                <a:gd name="T102" fmla="*/ 1103 w 1221"/>
                <a:gd name="T103" fmla="*/ 296 h 300"/>
                <a:gd name="T104" fmla="*/ 1067 w 1221"/>
                <a:gd name="T105" fmla="*/ 299 h 300"/>
                <a:gd name="T106" fmla="*/ 1031 w 1221"/>
                <a:gd name="T107" fmla="*/ 300 h 300"/>
                <a:gd name="T108" fmla="*/ 190 w 1221"/>
                <a:gd name="T109" fmla="*/ 300 h 3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221"/>
                <a:gd name="T166" fmla="*/ 0 h 300"/>
                <a:gd name="T167" fmla="*/ 1221 w 1221"/>
                <a:gd name="T168" fmla="*/ 300 h 30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221" h="300">
                  <a:moveTo>
                    <a:pt x="190" y="300"/>
                  </a:moveTo>
                  <a:lnTo>
                    <a:pt x="162" y="300"/>
                  </a:lnTo>
                  <a:lnTo>
                    <a:pt x="138" y="299"/>
                  </a:lnTo>
                  <a:lnTo>
                    <a:pt x="116" y="296"/>
                  </a:lnTo>
                  <a:lnTo>
                    <a:pt x="96" y="293"/>
                  </a:lnTo>
                  <a:lnTo>
                    <a:pt x="80" y="289"/>
                  </a:lnTo>
                  <a:lnTo>
                    <a:pt x="64" y="284"/>
                  </a:lnTo>
                  <a:lnTo>
                    <a:pt x="50" y="278"/>
                  </a:lnTo>
                  <a:lnTo>
                    <a:pt x="38" y="272"/>
                  </a:lnTo>
                  <a:lnTo>
                    <a:pt x="22" y="257"/>
                  </a:lnTo>
                  <a:lnTo>
                    <a:pt x="10" y="239"/>
                  </a:lnTo>
                  <a:lnTo>
                    <a:pt x="2" y="218"/>
                  </a:lnTo>
                  <a:lnTo>
                    <a:pt x="0" y="193"/>
                  </a:lnTo>
                  <a:lnTo>
                    <a:pt x="2" y="173"/>
                  </a:lnTo>
                  <a:lnTo>
                    <a:pt x="6" y="151"/>
                  </a:lnTo>
                  <a:lnTo>
                    <a:pt x="12" y="130"/>
                  </a:lnTo>
                  <a:lnTo>
                    <a:pt x="22" y="108"/>
                  </a:lnTo>
                  <a:lnTo>
                    <a:pt x="34" y="86"/>
                  </a:lnTo>
                  <a:lnTo>
                    <a:pt x="48" y="66"/>
                  </a:lnTo>
                  <a:lnTo>
                    <a:pt x="66" y="47"/>
                  </a:lnTo>
                  <a:lnTo>
                    <a:pt x="86" y="31"/>
                  </a:lnTo>
                  <a:lnTo>
                    <a:pt x="98" y="24"/>
                  </a:lnTo>
                  <a:lnTo>
                    <a:pt x="110" y="18"/>
                  </a:lnTo>
                  <a:lnTo>
                    <a:pt x="122" y="12"/>
                  </a:lnTo>
                  <a:lnTo>
                    <a:pt x="136" y="8"/>
                  </a:lnTo>
                  <a:lnTo>
                    <a:pt x="148" y="4"/>
                  </a:lnTo>
                  <a:lnTo>
                    <a:pt x="162" y="1"/>
                  </a:lnTo>
                  <a:lnTo>
                    <a:pt x="176" y="0"/>
                  </a:lnTo>
                  <a:lnTo>
                    <a:pt x="190" y="0"/>
                  </a:lnTo>
                  <a:lnTo>
                    <a:pt x="1031" y="0"/>
                  </a:lnTo>
                  <a:lnTo>
                    <a:pt x="1045" y="0"/>
                  </a:lnTo>
                  <a:lnTo>
                    <a:pt x="1059" y="1"/>
                  </a:lnTo>
                  <a:lnTo>
                    <a:pt x="1073" y="4"/>
                  </a:lnTo>
                  <a:lnTo>
                    <a:pt x="1087" y="8"/>
                  </a:lnTo>
                  <a:lnTo>
                    <a:pt x="1099" y="12"/>
                  </a:lnTo>
                  <a:lnTo>
                    <a:pt x="1111" y="18"/>
                  </a:lnTo>
                  <a:lnTo>
                    <a:pt x="1123" y="24"/>
                  </a:lnTo>
                  <a:lnTo>
                    <a:pt x="1135" y="31"/>
                  </a:lnTo>
                  <a:lnTo>
                    <a:pt x="1155" y="47"/>
                  </a:lnTo>
                  <a:lnTo>
                    <a:pt x="1173" y="66"/>
                  </a:lnTo>
                  <a:lnTo>
                    <a:pt x="1189" y="86"/>
                  </a:lnTo>
                  <a:lnTo>
                    <a:pt x="1201" y="108"/>
                  </a:lnTo>
                  <a:lnTo>
                    <a:pt x="1209" y="130"/>
                  </a:lnTo>
                  <a:lnTo>
                    <a:pt x="1217" y="151"/>
                  </a:lnTo>
                  <a:lnTo>
                    <a:pt x="1219" y="173"/>
                  </a:lnTo>
                  <a:lnTo>
                    <a:pt x="1221" y="193"/>
                  </a:lnTo>
                  <a:lnTo>
                    <a:pt x="1217" y="224"/>
                  </a:lnTo>
                  <a:lnTo>
                    <a:pt x="1205" y="249"/>
                  </a:lnTo>
                  <a:lnTo>
                    <a:pt x="1187" y="268"/>
                  </a:lnTo>
                  <a:lnTo>
                    <a:pt x="1163" y="281"/>
                  </a:lnTo>
                  <a:lnTo>
                    <a:pt x="1135" y="291"/>
                  </a:lnTo>
                  <a:lnTo>
                    <a:pt x="1103" y="296"/>
                  </a:lnTo>
                  <a:lnTo>
                    <a:pt x="1067" y="299"/>
                  </a:lnTo>
                  <a:lnTo>
                    <a:pt x="1031" y="300"/>
                  </a:lnTo>
                  <a:lnTo>
                    <a:pt x="190" y="3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4" name="Freeform 131"/>
            <p:cNvSpPr>
              <a:spLocks/>
            </p:cNvSpPr>
            <p:nvPr/>
          </p:nvSpPr>
          <p:spPr bwMode="auto">
            <a:xfrm>
              <a:off x="2280" y="2987"/>
              <a:ext cx="1185" cy="276"/>
            </a:xfrm>
            <a:custGeom>
              <a:avLst/>
              <a:gdLst>
                <a:gd name="T0" fmla="*/ 1013 w 1185"/>
                <a:gd name="T1" fmla="*/ 276 h 276"/>
                <a:gd name="T2" fmla="*/ 1053 w 1185"/>
                <a:gd name="T3" fmla="*/ 274 h 276"/>
                <a:gd name="T4" fmla="*/ 1087 w 1185"/>
                <a:gd name="T5" fmla="*/ 272 h 276"/>
                <a:gd name="T6" fmla="*/ 1117 w 1185"/>
                <a:gd name="T7" fmla="*/ 266 h 276"/>
                <a:gd name="T8" fmla="*/ 1141 w 1185"/>
                <a:gd name="T9" fmla="*/ 257 h 276"/>
                <a:gd name="T10" fmla="*/ 1161 w 1185"/>
                <a:gd name="T11" fmla="*/ 245 h 276"/>
                <a:gd name="T12" fmla="*/ 1175 w 1185"/>
                <a:gd name="T13" fmla="*/ 229 h 276"/>
                <a:gd name="T14" fmla="*/ 1183 w 1185"/>
                <a:gd name="T15" fmla="*/ 207 h 276"/>
                <a:gd name="T16" fmla="*/ 1185 w 1185"/>
                <a:gd name="T17" fmla="*/ 181 h 276"/>
                <a:gd name="T18" fmla="*/ 1185 w 1185"/>
                <a:gd name="T19" fmla="*/ 181 h 276"/>
                <a:gd name="T20" fmla="*/ 1183 w 1185"/>
                <a:gd name="T21" fmla="*/ 152 h 276"/>
                <a:gd name="T22" fmla="*/ 1175 w 1185"/>
                <a:gd name="T23" fmla="*/ 120 h 276"/>
                <a:gd name="T24" fmla="*/ 1161 w 1185"/>
                <a:gd name="T25" fmla="*/ 91 h 276"/>
                <a:gd name="T26" fmla="*/ 1141 w 1185"/>
                <a:gd name="T27" fmla="*/ 62 h 276"/>
                <a:gd name="T28" fmla="*/ 1117 w 1185"/>
                <a:gd name="T29" fmla="*/ 38 h 276"/>
                <a:gd name="T30" fmla="*/ 1087 w 1185"/>
                <a:gd name="T31" fmla="*/ 18 h 276"/>
                <a:gd name="T32" fmla="*/ 1053 w 1185"/>
                <a:gd name="T33" fmla="*/ 4 h 276"/>
                <a:gd name="T34" fmla="*/ 1013 w 1185"/>
                <a:gd name="T35" fmla="*/ 0 h 276"/>
                <a:gd name="T36" fmla="*/ 172 w 1185"/>
                <a:gd name="T37" fmla="*/ 0 h 276"/>
                <a:gd name="T38" fmla="*/ 132 w 1185"/>
                <a:gd name="T39" fmla="*/ 4 h 276"/>
                <a:gd name="T40" fmla="*/ 98 w 1185"/>
                <a:gd name="T41" fmla="*/ 18 h 276"/>
                <a:gd name="T42" fmla="*/ 68 w 1185"/>
                <a:gd name="T43" fmla="*/ 38 h 276"/>
                <a:gd name="T44" fmla="*/ 44 w 1185"/>
                <a:gd name="T45" fmla="*/ 62 h 276"/>
                <a:gd name="T46" fmla="*/ 24 w 1185"/>
                <a:gd name="T47" fmla="*/ 91 h 276"/>
                <a:gd name="T48" fmla="*/ 12 w 1185"/>
                <a:gd name="T49" fmla="*/ 120 h 276"/>
                <a:gd name="T50" fmla="*/ 2 w 1185"/>
                <a:gd name="T51" fmla="*/ 152 h 276"/>
                <a:gd name="T52" fmla="*/ 0 w 1185"/>
                <a:gd name="T53" fmla="*/ 181 h 276"/>
                <a:gd name="T54" fmla="*/ 0 w 1185"/>
                <a:gd name="T55" fmla="*/ 181 h 276"/>
                <a:gd name="T56" fmla="*/ 2 w 1185"/>
                <a:gd name="T57" fmla="*/ 207 h 276"/>
                <a:gd name="T58" fmla="*/ 12 w 1185"/>
                <a:gd name="T59" fmla="*/ 229 h 276"/>
                <a:gd name="T60" fmla="*/ 24 w 1185"/>
                <a:gd name="T61" fmla="*/ 245 h 276"/>
                <a:gd name="T62" fmla="*/ 44 w 1185"/>
                <a:gd name="T63" fmla="*/ 257 h 276"/>
                <a:gd name="T64" fmla="*/ 68 w 1185"/>
                <a:gd name="T65" fmla="*/ 266 h 276"/>
                <a:gd name="T66" fmla="*/ 98 w 1185"/>
                <a:gd name="T67" fmla="*/ 272 h 276"/>
                <a:gd name="T68" fmla="*/ 132 w 1185"/>
                <a:gd name="T69" fmla="*/ 274 h 276"/>
                <a:gd name="T70" fmla="*/ 172 w 1185"/>
                <a:gd name="T71" fmla="*/ 276 h 276"/>
                <a:gd name="T72" fmla="*/ 1013 w 1185"/>
                <a:gd name="T73" fmla="*/ 276 h 27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185"/>
                <a:gd name="T112" fmla="*/ 0 h 276"/>
                <a:gd name="T113" fmla="*/ 1185 w 1185"/>
                <a:gd name="T114" fmla="*/ 276 h 27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185" h="276">
                  <a:moveTo>
                    <a:pt x="1013" y="276"/>
                  </a:moveTo>
                  <a:lnTo>
                    <a:pt x="1053" y="274"/>
                  </a:lnTo>
                  <a:lnTo>
                    <a:pt x="1087" y="272"/>
                  </a:lnTo>
                  <a:lnTo>
                    <a:pt x="1117" y="266"/>
                  </a:lnTo>
                  <a:lnTo>
                    <a:pt x="1141" y="257"/>
                  </a:lnTo>
                  <a:lnTo>
                    <a:pt x="1161" y="245"/>
                  </a:lnTo>
                  <a:lnTo>
                    <a:pt x="1175" y="229"/>
                  </a:lnTo>
                  <a:lnTo>
                    <a:pt x="1183" y="207"/>
                  </a:lnTo>
                  <a:lnTo>
                    <a:pt x="1185" y="181"/>
                  </a:lnTo>
                  <a:lnTo>
                    <a:pt x="1183" y="152"/>
                  </a:lnTo>
                  <a:lnTo>
                    <a:pt x="1175" y="120"/>
                  </a:lnTo>
                  <a:lnTo>
                    <a:pt x="1161" y="91"/>
                  </a:lnTo>
                  <a:lnTo>
                    <a:pt x="1141" y="62"/>
                  </a:lnTo>
                  <a:lnTo>
                    <a:pt x="1117" y="38"/>
                  </a:lnTo>
                  <a:lnTo>
                    <a:pt x="1087" y="18"/>
                  </a:lnTo>
                  <a:lnTo>
                    <a:pt x="1053" y="4"/>
                  </a:lnTo>
                  <a:lnTo>
                    <a:pt x="1013" y="0"/>
                  </a:lnTo>
                  <a:lnTo>
                    <a:pt x="172" y="0"/>
                  </a:lnTo>
                  <a:lnTo>
                    <a:pt x="132" y="4"/>
                  </a:lnTo>
                  <a:lnTo>
                    <a:pt x="98" y="18"/>
                  </a:lnTo>
                  <a:lnTo>
                    <a:pt x="68" y="38"/>
                  </a:lnTo>
                  <a:lnTo>
                    <a:pt x="44" y="62"/>
                  </a:lnTo>
                  <a:lnTo>
                    <a:pt x="24" y="91"/>
                  </a:lnTo>
                  <a:lnTo>
                    <a:pt x="12" y="120"/>
                  </a:lnTo>
                  <a:lnTo>
                    <a:pt x="2" y="152"/>
                  </a:lnTo>
                  <a:lnTo>
                    <a:pt x="0" y="181"/>
                  </a:lnTo>
                  <a:lnTo>
                    <a:pt x="2" y="207"/>
                  </a:lnTo>
                  <a:lnTo>
                    <a:pt x="12" y="229"/>
                  </a:lnTo>
                  <a:lnTo>
                    <a:pt x="24" y="245"/>
                  </a:lnTo>
                  <a:lnTo>
                    <a:pt x="44" y="257"/>
                  </a:lnTo>
                  <a:lnTo>
                    <a:pt x="68" y="266"/>
                  </a:lnTo>
                  <a:lnTo>
                    <a:pt x="98" y="272"/>
                  </a:lnTo>
                  <a:lnTo>
                    <a:pt x="132" y="274"/>
                  </a:lnTo>
                  <a:lnTo>
                    <a:pt x="172" y="276"/>
                  </a:lnTo>
                  <a:lnTo>
                    <a:pt x="1013" y="276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5" name="Freeform 132"/>
            <p:cNvSpPr>
              <a:spLocks/>
            </p:cNvSpPr>
            <p:nvPr/>
          </p:nvSpPr>
          <p:spPr bwMode="auto">
            <a:xfrm>
              <a:off x="1499" y="1513"/>
              <a:ext cx="24" cy="35"/>
            </a:xfrm>
            <a:custGeom>
              <a:avLst/>
              <a:gdLst>
                <a:gd name="T0" fmla="*/ 0 w 24"/>
                <a:gd name="T1" fmla="*/ 1 h 35"/>
                <a:gd name="T2" fmla="*/ 4 w 24"/>
                <a:gd name="T3" fmla="*/ 0 h 35"/>
                <a:gd name="T4" fmla="*/ 8 w 24"/>
                <a:gd name="T5" fmla="*/ 0 h 35"/>
                <a:gd name="T6" fmla="*/ 24 w 24"/>
                <a:gd name="T7" fmla="*/ 35 h 35"/>
                <a:gd name="T8" fmla="*/ 20 w 24"/>
                <a:gd name="T9" fmla="*/ 35 h 35"/>
                <a:gd name="T10" fmla="*/ 16 w 24"/>
                <a:gd name="T11" fmla="*/ 35 h 35"/>
                <a:gd name="T12" fmla="*/ 0 w 24"/>
                <a:gd name="T13" fmla="*/ 1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35"/>
                <a:gd name="T23" fmla="*/ 24 w 24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35">
                  <a:moveTo>
                    <a:pt x="0" y="1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24" y="35"/>
                  </a:lnTo>
                  <a:lnTo>
                    <a:pt x="20" y="35"/>
                  </a:lnTo>
                  <a:lnTo>
                    <a:pt x="16" y="3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6" name="Freeform 133"/>
            <p:cNvSpPr>
              <a:spLocks/>
            </p:cNvSpPr>
            <p:nvPr/>
          </p:nvSpPr>
          <p:spPr bwMode="auto">
            <a:xfrm>
              <a:off x="1441" y="1517"/>
              <a:ext cx="184" cy="119"/>
            </a:xfrm>
            <a:custGeom>
              <a:avLst/>
              <a:gdLst>
                <a:gd name="T0" fmla="*/ 76 w 184"/>
                <a:gd name="T1" fmla="*/ 26 h 119"/>
                <a:gd name="T2" fmla="*/ 64 w 184"/>
                <a:gd name="T3" fmla="*/ 30 h 119"/>
                <a:gd name="T4" fmla="*/ 56 w 184"/>
                <a:gd name="T5" fmla="*/ 34 h 119"/>
                <a:gd name="T6" fmla="*/ 48 w 184"/>
                <a:gd name="T7" fmla="*/ 39 h 119"/>
                <a:gd name="T8" fmla="*/ 42 w 184"/>
                <a:gd name="T9" fmla="*/ 44 h 119"/>
                <a:gd name="T10" fmla="*/ 38 w 184"/>
                <a:gd name="T11" fmla="*/ 51 h 119"/>
                <a:gd name="T12" fmla="*/ 36 w 184"/>
                <a:gd name="T13" fmla="*/ 58 h 119"/>
                <a:gd name="T14" fmla="*/ 36 w 184"/>
                <a:gd name="T15" fmla="*/ 65 h 119"/>
                <a:gd name="T16" fmla="*/ 38 w 184"/>
                <a:gd name="T17" fmla="*/ 71 h 119"/>
                <a:gd name="T18" fmla="*/ 42 w 184"/>
                <a:gd name="T19" fmla="*/ 77 h 119"/>
                <a:gd name="T20" fmla="*/ 48 w 184"/>
                <a:gd name="T21" fmla="*/ 82 h 119"/>
                <a:gd name="T22" fmla="*/ 54 w 184"/>
                <a:gd name="T23" fmla="*/ 86 h 119"/>
                <a:gd name="T24" fmla="*/ 62 w 184"/>
                <a:gd name="T25" fmla="*/ 90 h 119"/>
                <a:gd name="T26" fmla="*/ 72 w 184"/>
                <a:gd name="T27" fmla="*/ 93 h 119"/>
                <a:gd name="T28" fmla="*/ 84 w 184"/>
                <a:gd name="T29" fmla="*/ 96 h 119"/>
                <a:gd name="T30" fmla="*/ 96 w 184"/>
                <a:gd name="T31" fmla="*/ 96 h 119"/>
                <a:gd name="T32" fmla="*/ 106 w 184"/>
                <a:gd name="T33" fmla="*/ 93 h 119"/>
                <a:gd name="T34" fmla="*/ 126 w 184"/>
                <a:gd name="T35" fmla="*/ 86 h 119"/>
                <a:gd name="T36" fmla="*/ 140 w 184"/>
                <a:gd name="T37" fmla="*/ 76 h 119"/>
                <a:gd name="T38" fmla="*/ 148 w 184"/>
                <a:gd name="T39" fmla="*/ 62 h 119"/>
                <a:gd name="T40" fmla="*/ 146 w 184"/>
                <a:gd name="T41" fmla="*/ 49 h 119"/>
                <a:gd name="T42" fmla="*/ 142 w 184"/>
                <a:gd name="T43" fmla="*/ 43 h 119"/>
                <a:gd name="T44" fmla="*/ 136 w 184"/>
                <a:gd name="T45" fmla="*/ 36 h 119"/>
                <a:gd name="T46" fmla="*/ 128 w 184"/>
                <a:gd name="T47" fmla="*/ 32 h 119"/>
                <a:gd name="T48" fmla="*/ 120 w 184"/>
                <a:gd name="T49" fmla="*/ 28 h 119"/>
                <a:gd name="T50" fmla="*/ 110 w 184"/>
                <a:gd name="T51" fmla="*/ 26 h 119"/>
                <a:gd name="T52" fmla="*/ 98 w 184"/>
                <a:gd name="T53" fmla="*/ 24 h 119"/>
                <a:gd name="T54" fmla="*/ 88 w 184"/>
                <a:gd name="T55" fmla="*/ 24 h 119"/>
                <a:gd name="T56" fmla="*/ 76 w 184"/>
                <a:gd name="T57" fmla="*/ 26 h 119"/>
                <a:gd name="T58" fmla="*/ 66 w 184"/>
                <a:gd name="T59" fmla="*/ 3 h 119"/>
                <a:gd name="T60" fmla="*/ 84 w 184"/>
                <a:gd name="T61" fmla="*/ 0 h 119"/>
                <a:gd name="T62" fmla="*/ 102 w 184"/>
                <a:gd name="T63" fmla="*/ 0 h 119"/>
                <a:gd name="T64" fmla="*/ 118 w 184"/>
                <a:gd name="T65" fmla="*/ 3 h 119"/>
                <a:gd name="T66" fmla="*/ 136 w 184"/>
                <a:gd name="T67" fmla="*/ 7 h 119"/>
                <a:gd name="T68" fmla="*/ 150 w 184"/>
                <a:gd name="T69" fmla="*/ 13 h 119"/>
                <a:gd name="T70" fmla="*/ 162 w 184"/>
                <a:gd name="T71" fmla="*/ 21 h 119"/>
                <a:gd name="T72" fmla="*/ 172 w 184"/>
                <a:gd name="T73" fmla="*/ 31 h 119"/>
                <a:gd name="T74" fmla="*/ 180 w 184"/>
                <a:gd name="T75" fmla="*/ 42 h 119"/>
                <a:gd name="T76" fmla="*/ 184 w 184"/>
                <a:gd name="T77" fmla="*/ 54 h 119"/>
                <a:gd name="T78" fmla="*/ 182 w 184"/>
                <a:gd name="T79" fmla="*/ 65 h 119"/>
                <a:gd name="T80" fmla="*/ 180 w 184"/>
                <a:gd name="T81" fmla="*/ 77 h 119"/>
                <a:gd name="T82" fmla="*/ 172 w 184"/>
                <a:gd name="T83" fmla="*/ 86 h 119"/>
                <a:gd name="T84" fmla="*/ 162 w 184"/>
                <a:gd name="T85" fmla="*/ 97 h 119"/>
                <a:gd name="T86" fmla="*/ 150 w 184"/>
                <a:gd name="T87" fmla="*/ 105 h 119"/>
                <a:gd name="T88" fmla="*/ 136 w 184"/>
                <a:gd name="T89" fmla="*/ 112 h 119"/>
                <a:gd name="T90" fmla="*/ 118 w 184"/>
                <a:gd name="T91" fmla="*/ 116 h 119"/>
                <a:gd name="T92" fmla="*/ 100 w 184"/>
                <a:gd name="T93" fmla="*/ 119 h 119"/>
                <a:gd name="T94" fmla="*/ 82 w 184"/>
                <a:gd name="T95" fmla="*/ 119 h 119"/>
                <a:gd name="T96" fmla="*/ 64 w 184"/>
                <a:gd name="T97" fmla="*/ 117 h 119"/>
                <a:gd name="T98" fmla="*/ 48 w 184"/>
                <a:gd name="T99" fmla="*/ 113 h 119"/>
                <a:gd name="T100" fmla="*/ 34 w 184"/>
                <a:gd name="T101" fmla="*/ 107 h 119"/>
                <a:gd name="T102" fmla="*/ 20 w 184"/>
                <a:gd name="T103" fmla="*/ 99 h 119"/>
                <a:gd name="T104" fmla="*/ 10 w 184"/>
                <a:gd name="T105" fmla="*/ 89 h 119"/>
                <a:gd name="T106" fmla="*/ 4 w 184"/>
                <a:gd name="T107" fmla="*/ 78 h 119"/>
                <a:gd name="T108" fmla="*/ 0 w 184"/>
                <a:gd name="T109" fmla="*/ 66 h 119"/>
                <a:gd name="T110" fmla="*/ 2 w 184"/>
                <a:gd name="T111" fmla="*/ 55 h 119"/>
                <a:gd name="T112" fmla="*/ 4 w 184"/>
                <a:gd name="T113" fmla="*/ 43 h 119"/>
                <a:gd name="T114" fmla="*/ 12 w 184"/>
                <a:gd name="T115" fmla="*/ 32 h 119"/>
                <a:gd name="T116" fmla="*/ 22 w 184"/>
                <a:gd name="T117" fmla="*/ 23 h 119"/>
                <a:gd name="T118" fmla="*/ 34 w 184"/>
                <a:gd name="T119" fmla="*/ 15 h 119"/>
                <a:gd name="T120" fmla="*/ 48 w 184"/>
                <a:gd name="T121" fmla="*/ 8 h 119"/>
                <a:gd name="T122" fmla="*/ 66 w 184"/>
                <a:gd name="T123" fmla="*/ 3 h 119"/>
                <a:gd name="T124" fmla="*/ 76 w 184"/>
                <a:gd name="T125" fmla="*/ 26 h 11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4"/>
                <a:gd name="T190" fmla="*/ 0 h 119"/>
                <a:gd name="T191" fmla="*/ 184 w 184"/>
                <a:gd name="T192" fmla="*/ 119 h 11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4" h="119">
                  <a:moveTo>
                    <a:pt x="76" y="26"/>
                  </a:moveTo>
                  <a:lnTo>
                    <a:pt x="64" y="30"/>
                  </a:lnTo>
                  <a:lnTo>
                    <a:pt x="56" y="34"/>
                  </a:lnTo>
                  <a:lnTo>
                    <a:pt x="48" y="39"/>
                  </a:lnTo>
                  <a:lnTo>
                    <a:pt x="42" y="44"/>
                  </a:lnTo>
                  <a:lnTo>
                    <a:pt x="38" y="51"/>
                  </a:lnTo>
                  <a:lnTo>
                    <a:pt x="36" y="58"/>
                  </a:lnTo>
                  <a:lnTo>
                    <a:pt x="36" y="65"/>
                  </a:lnTo>
                  <a:lnTo>
                    <a:pt x="38" y="71"/>
                  </a:lnTo>
                  <a:lnTo>
                    <a:pt x="42" y="77"/>
                  </a:lnTo>
                  <a:lnTo>
                    <a:pt x="48" y="82"/>
                  </a:lnTo>
                  <a:lnTo>
                    <a:pt x="54" y="86"/>
                  </a:lnTo>
                  <a:lnTo>
                    <a:pt x="62" y="90"/>
                  </a:lnTo>
                  <a:lnTo>
                    <a:pt x="72" y="93"/>
                  </a:lnTo>
                  <a:lnTo>
                    <a:pt x="84" y="96"/>
                  </a:lnTo>
                  <a:lnTo>
                    <a:pt x="96" y="96"/>
                  </a:lnTo>
                  <a:lnTo>
                    <a:pt x="106" y="93"/>
                  </a:lnTo>
                  <a:lnTo>
                    <a:pt x="126" y="86"/>
                  </a:lnTo>
                  <a:lnTo>
                    <a:pt x="140" y="76"/>
                  </a:lnTo>
                  <a:lnTo>
                    <a:pt x="148" y="62"/>
                  </a:lnTo>
                  <a:lnTo>
                    <a:pt x="146" y="49"/>
                  </a:lnTo>
                  <a:lnTo>
                    <a:pt x="142" y="43"/>
                  </a:lnTo>
                  <a:lnTo>
                    <a:pt x="136" y="36"/>
                  </a:lnTo>
                  <a:lnTo>
                    <a:pt x="128" y="32"/>
                  </a:lnTo>
                  <a:lnTo>
                    <a:pt x="120" y="28"/>
                  </a:lnTo>
                  <a:lnTo>
                    <a:pt x="110" y="26"/>
                  </a:lnTo>
                  <a:lnTo>
                    <a:pt x="98" y="24"/>
                  </a:lnTo>
                  <a:lnTo>
                    <a:pt x="88" y="24"/>
                  </a:lnTo>
                  <a:lnTo>
                    <a:pt x="76" y="26"/>
                  </a:lnTo>
                  <a:lnTo>
                    <a:pt x="66" y="3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18" y="3"/>
                  </a:lnTo>
                  <a:lnTo>
                    <a:pt x="136" y="7"/>
                  </a:lnTo>
                  <a:lnTo>
                    <a:pt x="150" y="13"/>
                  </a:lnTo>
                  <a:lnTo>
                    <a:pt x="162" y="21"/>
                  </a:lnTo>
                  <a:lnTo>
                    <a:pt x="172" y="31"/>
                  </a:lnTo>
                  <a:lnTo>
                    <a:pt x="180" y="42"/>
                  </a:lnTo>
                  <a:lnTo>
                    <a:pt x="184" y="54"/>
                  </a:lnTo>
                  <a:lnTo>
                    <a:pt x="182" y="65"/>
                  </a:lnTo>
                  <a:lnTo>
                    <a:pt x="180" y="77"/>
                  </a:lnTo>
                  <a:lnTo>
                    <a:pt x="172" y="86"/>
                  </a:lnTo>
                  <a:lnTo>
                    <a:pt x="162" y="97"/>
                  </a:lnTo>
                  <a:lnTo>
                    <a:pt x="150" y="105"/>
                  </a:lnTo>
                  <a:lnTo>
                    <a:pt x="136" y="112"/>
                  </a:lnTo>
                  <a:lnTo>
                    <a:pt x="118" y="116"/>
                  </a:lnTo>
                  <a:lnTo>
                    <a:pt x="100" y="119"/>
                  </a:lnTo>
                  <a:lnTo>
                    <a:pt x="82" y="119"/>
                  </a:lnTo>
                  <a:lnTo>
                    <a:pt x="64" y="117"/>
                  </a:lnTo>
                  <a:lnTo>
                    <a:pt x="48" y="113"/>
                  </a:lnTo>
                  <a:lnTo>
                    <a:pt x="34" y="107"/>
                  </a:lnTo>
                  <a:lnTo>
                    <a:pt x="20" y="99"/>
                  </a:lnTo>
                  <a:lnTo>
                    <a:pt x="10" y="89"/>
                  </a:lnTo>
                  <a:lnTo>
                    <a:pt x="4" y="78"/>
                  </a:lnTo>
                  <a:lnTo>
                    <a:pt x="0" y="66"/>
                  </a:lnTo>
                  <a:lnTo>
                    <a:pt x="2" y="55"/>
                  </a:lnTo>
                  <a:lnTo>
                    <a:pt x="4" y="43"/>
                  </a:lnTo>
                  <a:lnTo>
                    <a:pt x="12" y="32"/>
                  </a:lnTo>
                  <a:lnTo>
                    <a:pt x="22" y="23"/>
                  </a:lnTo>
                  <a:lnTo>
                    <a:pt x="34" y="15"/>
                  </a:lnTo>
                  <a:lnTo>
                    <a:pt x="48" y="8"/>
                  </a:lnTo>
                  <a:lnTo>
                    <a:pt x="66" y="3"/>
                  </a:lnTo>
                  <a:lnTo>
                    <a:pt x="76" y="26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7" name="Freeform 134"/>
            <p:cNvSpPr>
              <a:spLocks/>
            </p:cNvSpPr>
            <p:nvPr/>
          </p:nvSpPr>
          <p:spPr bwMode="auto">
            <a:xfrm>
              <a:off x="1543" y="1609"/>
              <a:ext cx="24" cy="29"/>
            </a:xfrm>
            <a:custGeom>
              <a:avLst/>
              <a:gdLst>
                <a:gd name="T0" fmla="*/ 0 w 24"/>
                <a:gd name="T1" fmla="*/ 2 h 29"/>
                <a:gd name="T2" fmla="*/ 14 w 24"/>
                <a:gd name="T3" fmla="*/ 0 h 29"/>
                <a:gd name="T4" fmla="*/ 24 w 24"/>
                <a:gd name="T5" fmla="*/ 25 h 29"/>
                <a:gd name="T6" fmla="*/ 8 w 24"/>
                <a:gd name="T7" fmla="*/ 29 h 29"/>
                <a:gd name="T8" fmla="*/ 0 w 24"/>
                <a:gd name="T9" fmla="*/ 2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9"/>
                <a:gd name="T17" fmla="*/ 24 w 24"/>
                <a:gd name="T18" fmla="*/ 29 h 2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9">
                  <a:moveTo>
                    <a:pt x="0" y="2"/>
                  </a:moveTo>
                  <a:lnTo>
                    <a:pt x="14" y="0"/>
                  </a:lnTo>
                  <a:lnTo>
                    <a:pt x="24" y="25"/>
                  </a:lnTo>
                  <a:lnTo>
                    <a:pt x="8" y="29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8" name="Freeform 135"/>
            <p:cNvSpPr>
              <a:spLocks/>
            </p:cNvSpPr>
            <p:nvPr/>
          </p:nvSpPr>
          <p:spPr bwMode="auto">
            <a:xfrm>
              <a:off x="4198" y="915"/>
              <a:ext cx="184" cy="119"/>
            </a:xfrm>
            <a:custGeom>
              <a:avLst/>
              <a:gdLst>
                <a:gd name="T0" fmla="*/ 76 w 184"/>
                <a:gd name="T1" fmla="*/ 26 h 119"/>
                <a:gd name="T2" fmla="*/ 66 w 184"/>
                <a:gd name="T3" fmla="*/ 29 h 119"/>
                <a:gd name="T4" fmla="*/ 56 w 184"/>
                <a:gd name="T5" fmla="*/ 33 h 119"/>
                <a:gd name="T6" fmla="*/ 48 w 184"/>
                <a:gd name="T7" fmla="*/ 38 h 119"/>
                <a:gd name="T8" fmla="*/ 42 w 184"/>
                <a:gd name="T9" fmla="*/ 45 h 119"/>
                <a:gd name="T10" fmla="*/ 38 w 184"/>
                <a:gd name="T11" fmla="*/ 52 h 119"/>
                <a:gd name="T12" fmla="*/ 36 w 184"/>
                <a:gd name="T13" fmla="*/ 57 h 119"/>
                <a:gd name="T14" fmla="*/ 36 w 184"/>
                <a:gd name="T15" fmla="*/ 64 h 119"/>
                <a:gd name="T16" fmla="*/ 38 w 184"/>
                <a:gd name="T17" fmla="*/ 71 h 119"/>
                <a:gd name="T18" fmla="*/ 42 w 184"/>
                <a:gd name="T19" fmla="*/ 78 h 119"/>
                <a:gd name="T20" fmla="*/ 48 w 184"/>
                <a:gd name="T21" fmla="*/ 83 h 119"/>
                <a:gd name="T22" fmla="*/ 54 w 184"/>
                <a:gd name="T23" fmla="*/ 87 h 119"/>
                <a:gd name="T24" fmla="*/ 62 w 184"/>
                <a:gd name="T25" fmla="*/ 91 h 119"/>
                <a:gd name="T26" fmla="*/ 72 w 184"/>
                <a:gd name="T27" fmla="*/ 94 h 119"/>
                <a:gd name="T28" fmla="*/ 84 w 184"/>
                <a:gd name="T29" fmla="*/ 95 h 119"/>
                <a:gd name="T30" fmla="*/ 96 w 184"/>
                <a:gd name="T31" fmla="*/ 95 h 119"/>
                <a:gd name="T32" fmla="*/ 108 w 184"/>
                <a:gd name="T33" fmla="*/ 94 h 119"/>
                <a:gd name="T34" fmla="*/ 126 w 184"/>
                <a:gd name="T35" fmla="*/ 87 h 119"/>
                <a:gd name="T36" fmla="*/ 140 w 184"/>
                <a:gd name="T37" fmla="*/ 75 h 119"/>
                <a:gd name="T38" fmla="*/ 148 w 184"/>
                <a:gd name="T39" fmla="*/ 63 h 119"/>
                <a:gd name="T40" fmla="*/ 146 w 184"/>
                <a:gd name="T41" fmla="*/ 49 h 119"/>
                <a:gd name="T42" fmla="*/ 142 w 184"/>
                <a:gd name="T43" fmla="*/ 42 h 119"/>
                <a:gd name="T44" fmla="*/ 136 w 184"/>
                <a:gd name="T45" fmla="*/ 37 h 119"/>
                <a:gd name="T46" fmla="*/ 128 w 184"/>
                <a:gd name="T47" fmla="*/ 33 h 119"/>
                <a:gd name="T48" fmla="*/ 120 w 184"/>
                <a:gd name="T49" fmla="*/ 29 h 119"/>
                <a:gd name="T50" fmla="*/ 110 w 184"/>
                <a:gd name="T51" fmla="*/ 26 h 119"/>
                <a:gd name="T52" fmla="*/ 100 w 184"/>
                <a:gd name="T53" fmla="*/ 25 h 119"/>
                <a:gd name="T54" fmla="*/ 88 w 184"/>
                <a:gd name="T55" fmla="*/ 25 h 119"/>
                <a:gd name="T56" fmla="*/ 76 w 184"/>
                <a:gd name="T57" fmla="*/ 26 h 119"/>
                <a:gd name="T58" fmla="*/ 66 w 184"/>
                <a:gd name="T59" fmla="*/ 3 h 119"/>
                <a:gd name="T60" fmla="*/ 84 w 184"/>
                <a:gd name="T61" fmla="*/ 0 h 119"/>
                <a:gd name="T62" fmla="*/ 102 w 184"/>
                <a:gd name="T63" fmla="*/ 0 h 119"/>
                <a:gd name="T64" fmla="*/ 120 w 184"/>
                <a:gd name="T65" fmla="*/ 3 h 119"/>
                <a:gd name="T66" fmla="*/ 136 w 184"/>
                <a:gd name="T67" fmla="*/ 7 h 119"/>
                <a:gd name="T68" fmla="*/ 150 w 184"/>
                <a:gd name="T69" fmla="*/ 13 h 119"/>
                <a:gd name="T70" fmla="*/ 164 w 184"/>
                <a:gd name="T71" fmla="*/ 21 h 119"/>
                <a:gd name="T72" fmla="*/ 174 w 184"/>
                <a:gd name="T73" fmla="*/ 30 h 119"/>
                <a:gd name="T74" fmla="*/ 180 w 184"/>
                <a:gd name="T75" fmla="*/ 41 h 119"/>
                <a:gd name="T76" fmla="*/ 184 w 184"/>
                <a:gd name="T77" fmla="*/ 53 h 119"/>
                <a:gd name="T78" fmla="*/ 182 w 184"/>
                <a:gd name="T79" fmla="*/ 65 h 119"/>
                <a:gd name="T80" fmla="*/ 180 w 184"/>
                <a:gd name="T81" fmla="*/ 76 h 119"/>
                <a:gd name="T82" fmla="*/ 172 w 184"/>
                <a:gd name="T83" fmla="*/ 87 h 119"/>
                <a:gd name="T84" fmla="*/ 162 w 184"/>
                <a:gd name="T85" fmla="*/ 96 h 119"/>
                <a:gd name="T86" fmla="*/ 150 w 184"/>
                <a:gd name="T87" fmla="*/ 105 h 119"/>
                <a:gd name="T88" fmla="*/ 136 w 184"/>
                <a:gd name="T89" fmla="*/ 111 h 119"/>
                <a:gd name="T90" fmla="*/ 118 w 184"/>
                <a:gd name="T91" fmla="*/ 117 h 119"/>
                <a:gd name="T92" fmla="*/ 100 w 184"/>
                <a:gd name="T93" fmla="*/ 119 h 119"/>
                <a:gd name="T94" fmla="*/ 82 w 184"/>
                <a:gd name="T95" fmla="*/ 119 h 119"/>
                <a:gd name="T96" fmla="*/ 64 w 184"/>
                <a:gd name="T97" fmla="*/ 117 h 119"/>
                <a:gd name="T98" fmla="*/ 48 w 184"/>
                <a:gd name="T99" fmla="*/ 113 h 119"/>
                <a:gd name="T100" fmla="*/ 34 w 184"/>
                <a:gd name="T101" fmla="*/ 107 h 119"/>
                <a:gd name="T102" fmla="*/ 20 w 184"/>
                <a:gd name="T103" fmla="*/ 99 h 119"/>
                <a:gd name="T104" fmla="*/ 10 w 184"/>
                <a:gd name="T105" fmla="*/ 90 h 119"/>
                <a:gd name="T106" fmla="*/ 4 w 184"/>
                <a:gd name="T107" fmla="*/ 79 h 119"/>
                <a:gd name="T108" fmla="*/ 0 w 184"/>
                <a:gd name="T109" fmla="*/ 67 h 119"/>
                <a:gd name="T110" fmla="*/ 2 w 184"/>
                <a:gd name="T111" fmla="*/ 55 h 119"/>
                <a:gd name="T112" fmla="*/ 4 w 184"/>
                <a:gd name="T113" fmla="*/ 44 h 119"/>
                <a:gd name="T114" fmla="*/ 12 w 184"/>
                <a:gd name="T115" fmla="*/ 33 h 119"/>
                <a:gd name="T116" fmla="*/ 22 w 184"/>
                <a:gd name="T117" fmla="*/ 23 h 119"/>
                <a:gd name="T118" fmla="*/ 34 w 184"/>
                <a:gd name="T119" fmla="*/ 15 h 119"/>
                <a:gd name="T120" fmla="*/ 48 w 184"/>
                <a:gd name="T121" fmla="*/ 9 h 119"/>
                <a:gd name="T122" fmla="*/ 66 w 184"/>
                <a:gd name="T123" fmla="*/ 3 h 119"/>
                <a:gd name="T124" fmla="*/ 76 w 184"/>
                <a:gd name="T125" fmla="*/ 26 h 11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84"/>
                <a:gd name="T190" fmla="*/ 0 h 119"/>
                <a:gd name="T191" fmla="*/ 184 w 184"/>
                <a:gd name="T192" fmla="*/ 119 h 11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84" h="119">
                  <a:moveTo>
                    <a:pt x="76" y="26"/>
                  </a:moveTo>
                  <a:lnTo>
                    <a:pt x="66" y="29"/>
                  </a:lnTo>
                  <a:lnTo>
                    <a:pt x="56" y="33"/>
                  </a:lnTo>
                  <a:lnTo>
                    <a:pt x="48" y="38"/>
                  </a:lnTo>
                  <a:lnTo>
                    <a:pt x="42" y="45"/>
                  </a:lnTo>
                  <a:lnTo>
                    <a:pt x="38" y="52"/>
                  </a:lnTo>
                  <a:lnTo>
                    <a:pt x="36" y="57"/>
                  </a:lnTo>
                  <a:lnTo>
                    <a:pt x="36" y="64"/>
                  </a:lnTo>
                  <a:lnTo>
                    <a:pt x="38" y="71"/>
                  </a:lnTo>
                  <a:lnTo>
                    <a:pt x="42" y="78"/>
                  </a:lnTo>
                  <a:lnTo>
                    <a:pt x="48" y="83"/>
                  </a:lnTo>
                  <a:lnTo>
                    <a:pt x="54" y="87"/>
                  </a:lnTo>
                  <a:lnTo>
                    <a:pt x="62" y="91"/>
                  </a:lnTo>
                  <a:lnTo>
                    <a:pt x="72" y="94"/>
                  </a:lnTo>
                  <a:lnTo>
                    <a:pt x="84" y="95"/>
                  </a:lnTo>
                  <a:lnTo>
                    <a:pt x="96" y="95"/>
                  </a:lnTo>
                  <a:lnTo>
                    <a:pt x="108" y="94"/>
                  </a:lnTo>
                  <a:lnTo>
                    <a:pt x="126" y="87"/>
                  </a:lnTo>
                  <a:lnTo>
                    <a:pt x="140" y="75"/>
                  </a:lnTo>
                  <a:lnTo>
                    <a:pt x="148" y="63"/>
                  </a:lnTo>
                  <a:lnTo>
                    <a:pt x="146" y="49"/>
                  </a:lnTo>
                  <a:lnTo>
                    <a:pt x="142" y="42"/>
                  </a:lnTo>
                  <a:lnTo>
                    <a:pt x="136" y="37"/>
                  </a:lnTo>
                  <a:lnTo>
                    <a:pt x="128" y="33"/>
                  </a:lnTo>
                  <a:lnTo>
                    <a:pt x="120" y="29"/>
                  </a:lnTo>
                  <a:lnTo>
                    <a:pt x="110" y="26"/>
                  </a:lnTo>
                  <a:lnTo>
                    <a:pt x="100" y="25"/>
                  </a:lnTo>
                  <a:lnTo>
                    <a:pt x="88" y="25"/>
                  </a:lnTo>
                  <a:lnTo>
                    <a:pt x="76" y="26"/>
                  </a:lnTo>
                  <a:lnTo>
                    <a:pt x="66" y="3"/>
                  </a:lnTo>
                  <a:lnTo>
                    <a:pt x="84" y="0"/>
                  </a:lnTo>
                  <a:lnTo>
                    <a:pt x="102" y="0"/>
                  </a:lnTo>
                  <a:lnTo>
                    <a:pt x="120" y="3"/>
                  </a:lnTo>
                  <a:lnTo>
                    <a:pt x="136" y="7"/>
                  </a:lnTo>
                  <a:lnTo>
                    <a:pt x="150" y="13"/>
                  </a:lnTo>
                  <a:lnTo>
                    <a:pt x="164" y="21"/>
                  </a:lnTo>
                  <a:lnTo>
                    <a:pt x="174" y="30"/>
                  </a:lnTo>
                  <a:lnTo>
                    <a:pt x="180" y="41"/>
                  </a:lnTo>
                  <a:lnTo>
                    <a:pt x="184" y="53"/>
                  </a:lnTo>
                  <a:lnTo>
                    <a:pt x="182" y="65"/>
                  </a:lnTo>
                  <a:lnTo>
                    <a:pt x="180" y="76"/>
                  </a:lnTo>
                  <a:lnTo>
                    <a:pt x="172" y="87"/>
                  </a:lnTo>
                  <a:lnTo>
                    <a:pt x="162" y="96"/>
                  </a:lnTo>
                  <a:lnTo>
                    <a:pt x="150" y="105"/>
                  </a:lnTo>
                  <a:lnTo>
                    <a:pt x="136" y="111"/>
                  </a:lnTo>
                  <a:lnTo>
                    <a:pt x="118" y="117"/>
                  </a:lnTo>
                  <a:lnTo>
                    <a:pt x="100" y="119"/>
                  </a:lnTo>
                  <a:lnTo>
                    <a:pt x="82" y="119"/>
                  </a:lnTo>
                  <a:lnTo>
                    <a:pt x="64" y="117"/>
                  </a:lnTo>
                  <a:lnTo>
                    <a:pt x="48" y="113"/>
                  </a:lnTo>
                  <a:lnTo>
                    <a:pt x="34" y="107"/>
                  </a:lnTo>
                  <a:lnTo>
                    <a:pt x="20" y="99"/>
                  </a:lnTo>
                  <a:lnTo>
                    <a:pt x="10" y="90"/>
                  </a:lnTo>
                  <a:lnTo>
                    <a:pt x="4" y="79"/>
                  </a:lnTo>
                  <a:lnTo>
                    <a:pt x="0" y="67"/>
                  </a:lnTo>
                  <a:lnTo>
                    <a:pt x="2" y="55"/>
                  </a:lnTo>
                  <a:lnTo>
                    <a:pt x="4" y="44"/>
                  </a:lnTo>
                  <a:lnTo>
                    <a:pt x="12" y="33"/>
                  </a:lnTo>
                  <a:lnTo>
                    <a:pt x="22" y="23"/>
                  </a:lnTo>
                  <a:lnTo>
                    <a:pt x="34" y="15"/>
                  </a:lnTo>
                  <a:lnTo>
                    <a:pt x="48" y="9"/>
                  </a:lnTo>
                  <a:lnTo>
                    <a:pt x="66" y="3"/>
                  </a:lnTo>
                  <a:lnTo>
                    <a:pt x="76" y="26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09" name="Freeform 136"/>
            <p:cNvSpPr>
              <a:spLocks/>
            </p:cNvSpPr>
            <p:nvPr/>
          </p:nvSpPr>
          <p:spPr bwMode="auto">
            <a:xfrm>
              <a:off x="1203" y="851"/>
              <a:ext cx="3329" cy="727"/>
            </a:xfrm>
            <a:custGeom>
              <a:avLst/>
              <a:gdLst>
                <a:gd name="T0" fmla="*/ 18 w 3329"/>
                <a:gd name="T1" fmla="*/ 687 h 727"/>
                <a:gd name="T2" fmla="*/ 56 w 3329"/>
                <a:gd name="T3" fmla="*/ 675 h 727"/>
                <a:gd name="T4" fmla="*/ 130 w 3329"/>
                <a:gd name="T5" fmla="*/ 652 h 727"/>
                <a:gd name="T6" fmla="*/ 222 w 3329"/>
                <a:gd name="T7" fmla="*/ 621 h 727"/>
                <a:gd name="T8" fmla="*/ 324 w 3329"/>
                <a:gd name="T9" fmla="*/ 587 h 727"/>
                <a:gd name="T10" fmla="*/ 418 w 3329"/>
                <a:gd name="T11" fmla="*/ 555 h 727"/>
                <a:gd name="T12" fmla="*/ 483 w 3329"/>
                <a:gd name="T13" fmla="*/ 525 h 727"/>
                <a:gd name="T14" fmla="*/ 537 w 3329"/>
                <a:gd name="T15" fmla="*/ 490 h 727"/>
                <a:gd name="T16" fmla="*/ 593 w 3329"/>
                <a:gd name="T17" fmla="*/ 447 h 727"/>
                <a:gd name="T18" fmla="*/ 679 w 3329"/>
                <a:gd name="T19" fmla="*/ 392 h 727"/>
                <a:gd name="T20" fmla="*/ 793 w 3329"/>
                <a:gd name="T21" fmla="*/ 346 h 727"/>
                <a:gd name="T22" fmla="*/ 903 w 3329"/>
                <a:gd name="T23" fmla="*/ 323 h 727"/>
                <a:gd name="T24" fmla="*/ 981 w 3329"/>
                <a:gd name="T25" fmla="*/ 314 h 727"/>
                <a:gd name="T26" fmla="*/ 1049 w 3329"/>
                <a:gd name="T27" fmla="*/ 313 h 727"/>
                <a:gd name="T28" fmla="*/ 1109 w 3329"/>
                <a:gd name="T29" fmla="*/ 319 h 727"/>
                <a:gd name="T30" fmla="*/ 1167 w 3329"/>
                <a:gd name="T31" fmla="*/ 327 h 727"/>
                <a:gd name="T32" fmla="*/ 1223 w 3329"/>
                <a:gd name="T33" fmla="*/ 337 h 727"/>
                <a:gd name="T34" fmla="*/ 1285 w 3329"/>
                <a:gd name="T35" fmla="*/ 347 h 727"/>
                <a:gd name="T36" fmla="*/ 1355 w 3329"/>
                <a:gd name="T37" fmla="*/ 354 h 727"/>
                <a:gd name="T38" fmla="*/ 1455 w 3329"/>
                <a:gd name="T39" fmla="*/ 354 h 727"/>
                <a:gd name="T40" fmla="*/ 1571 w 3329"/>
                <a:gd name="T41" fmla="*/ 340 h 727"/>
                <a:gd name="T42" fmla="*/ 1679 w 3329"/>
                <a:gd name="T43" fmla="*/ 317 h 727"/>
                <a:gd name="T44" fmla="*/ 1780 w 3329"/>
                <a:gd name="T45" fmla="*/ 290 h 727"/>
                <a:gd name="T46" fmla="*/ 1866 w 3329"/>
                <a:gd name="T47" fmla="*/ 260 h 727"/>
                <a:gd name="T48" fmla="*/ 1928 w 3329"/>
                <a:gd name="T49" fmla="*/ 236 h 727"/>
                <a:gd name="T50" fmla="*/ 1976 w 3329"/>
                <a:gd name="T51" fmla="*/ 208 h 727"/>
                <a:gd name="T52" fmla="*/ 2022 w 3329"/>
                <a:gd name="T53" fmla="*/ 175 h 727"/>
                <a:gd name="T54" fmla="*/ 2092 w 3329"/>
                <a:gd name="T55" fmla="*/ 121 h 727"/>
                <a:gd name="T56" fmla="*/ 2192 w 3329"/>
                <a:gd name="T57" fmla="*/ 60 h 727"/>
                <a:gd name="T58" fmla="*/ 2334 w 3329"/>
                <a:gd name="T59" fmla="*/ 14 h 727"/>
                <a:gd name="T60" fmla="*/ 2410 w 3329"/>
                <a:gd name="T61" fmla="*/ 2 h 727"/>
                <a:gd name="T62" fmla="*/ 2476 w 3329"/>
                <a:gd name="T63" fmla="*/ 0 h 727"/>
                <a:gd name="T64" fmla="*/ 2536 w 3329"/>
                <a:gd name="T65" fmla="*/ 2 h 727"/>
                <a:gd name="T66" fmla="*/ 2592 w 3329"/>
                <a:gd name="T67" fmla="*/ 9 h 727"/>
                <a:gd name="T68" fmla="*/ 2644 w 3329"/>
                <a:gd name="T69" fmla="*/ 19 h 727"/>
                <a:gd name="T70" fmla="*/ 2702 w 3329"/>
                <a:gd name="T71" fmla="*/ 32 h 727"/>
                <a:gd name="T72" fmla="*/ 2772 w 3329"/>
                <a:gd name="T73" fmla="*/ 43 h 727"/>
                <a:gd name="T74" fmla="*/ 2852 w 3329"/>
                <a:gd name="T75" fmla="*/ 47 h 727"/>
                <a:gd name="T76" fmla="*/ 2964 w 3329"/>
                <a:gd name="T77" fmla="*/ 43 h 727"/>
                <a:gd name="T78" fmla="*/ 3077 w 3329"/>
                <a:gd name="T79" fmla="*/ 33 h 727"/>
                <a:gd name="T80" fmla="*/ 3177 w 3329"/>
                <a:gd name="T81" fmla="*/ 21 h 727"/>
                <a:gd name="T82" fmla="*/ 3253 w 3329"/>
                <a:gd name="T83" fmla="*/ 12 h 727"/>
                <a:gd name="T84" fmla="*/ 3293 w 3329"/>
                <a:gd name="T85" fmla="*/ 5 h 727"/>
                <a:gd name="T86" fmla="*/ 3313 w 3329"/>
                <a:gd name="T87" fmla="*/ 4 h 727"/>
                <a:gd name="T88" fmla="*/ 3317 w 3329"/>
                <a:gd name="T89" fmla="*/ 13 h 727"/>
                <a:gd name="T90" fmla="*/ 3311 w 3329"/>
                <a:gd name="T91" fmla="*/ 40 h 727"/>
                <a:gd name="T92" fmla="*/ 10 w 3329"/>
                <a:gd name="T93" fmla="*/ 716 h 727"/>
                <a:gd name="T94" fmla="*/ 14 w 3329"/>
                <a:gd name="T95" fmla="*/ 689 h 72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329"/>
                <a:gd name="T145" fmla="*/ 0 h 727"/>
                <a:gd name="T146" fmla="*/ 3329 w 3329"/>
                <a:gd name="T147" fmla="*/ 727 h 72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329" h="727">
                  <a:moveTo>
                    <a:pt x="14" y="689"/>
                  </a:moveTo>
                  <a:lnTo>
                    <a:pt x="14" y="689"/>
                  </a:lnTo>
                  <a:lnTo>
                    <a:pt x="18" y="687"/>
                  </a:lnTo>
                  <a:lnTo>
                    <a:pt x="26" y="685"/>
                  </a:lnTo>
                  <a:lnTo>
                    <a:pt x="40" y="681"/>
                  </a:lnTo>
                  <a:lnTo>
                    <a:pt x="56" y="675"/>
                  </a:lnTo>
                  <a:lnTo>
                    <a:pt x="78" y="669"/>
                  </a:lnTo>
                  <a:lnTo>
                    <a:pt x="102" y="660"/>
                  </a:lnTo>
                  <a:lnTo>
                    <a:pt x="130" y="652"/>
                  </a:lnTo>
                  <a:lnTo>
                    <a:pt x="160" y="643"/>
                  </a:lnTo>
                  <a:lnTo>
                    <a:pt x="190" y="632"/>
                  </a:lnTo>
                  <a:lnTo>
                    <a:pt x="222" y="621"/>
                  </a:lnTo>
                  <a:lnTo>
                    <a:pt x="256" y="610"/>
                  </a:lnTo>
                  <a:lnTo>
                    <a:pt x="290" y="600"/>
                  </a:lnTo>
                  <a:lnTo>
                    <a:pt x="324" y="587"/>
                  </a:lnTo>
                  <a:lnTo>
                    <a:pt x="356" y="577"/>
                  </a:lnTo>
                  <a:lnTo>
                    <a:pt x="388" y="566"/>
                  </a:lnTo>
                  <a:lnTo>
                    <a:pt x="418" y="555"/>
                  </a:lnTo>
                  <a:lnTo>
                    <a:pt x="442" y="546"/>
                  </a:lnTo>
                  <a:lnTo>
                    <a:pt x="463" y="536"/>
                  </a:lnTo>
                  <a:lnTo>
                    <a:pt x="483" y="525"/>
                  </a:lnTo>
                  <a:lnTo>
                    <a:pt x="501" y="514"/>
                  </a:lnTo>
                  <a:lnTo>
                    <a:pt x="519" y="502"/>
                  </a:lnTo>
                  <a:lnTo>
                    <a:pt x="537" y="490"/>
                  </a:lnTo>
                  <a:lnTo>
                    <a:pt x="553" y="478"/>
                  </a:lnTo>
                  <a:lnTo>
                    <a:pt x="569" y="466"/>
                  </a:lnTo>
                  <a:lnTo>
                    <a:pt x="593" y="447"/>
                  </a:lnTo>
                  <a:lnTo>
                    <a:pt x="619" y="428"/>
                  </a:lnTo>
                  <a:lnTo>
                    <a:pt x="647" y="410"/>
                  </a:lnTo>
                  <a:lnTo>
                    <a:pt x="679" y="392"/>
                  </a:lnTo>
                  <a:lnTo>
                    <a:pt x="713" y="375"/>
                  </a:lnTo>
                  <a:lnTo>
                    <a:pt x="751" y="359"/>
                  </a:lnTo>
                  <a:lnTo>
                    <a:pt x="793" y="346"/>
                  </a:lnTo>
                  <a:lnTo>
                    <a:pt x="843" y="333"/>
                  </a:lnTo>
                  <a:lnTo>
                    <a:pt x="873" y="328"/>
                  </a:lnTo>
                  <a:lnTo>
                    <a:pt x="903" y="323"/>
                  </a:lnTo>
                  <a:lnTo>
                    <a:pt x="931" y="319"/>
                  </a:lnTo>
                  <a:lnTo>
                    <a:pt x="957" y="316"/>
                  </a:lnTo>
                  <a:lnTo>
                    <a:pt x="981" y="314"/>
                  </a:lnTo>
                  <a:lnTo>
                    <a:pt x="1005" y="313"/>
                  </a:lnTo>
                  <a:lnTo>
                    <a:pt x="1027" y="313"/>
                  </a:lnTo>
                  <a:lnTo>
                    <a:pt x="1049" y="313"/>
                  </a:lnTo>
                  <a:lnTo>
                    <a:pt x="1071" y="314"/>
                  </a:lnTo>
                  <a:lnTo>
                    <a:pt x="1091" y="316"/>
                  </a:lnTo>
                  <a:lnTo>
                    <a:pt x="1109" y="319"/>
                  </a:lnTo>
                  <a:lnTo>
                    <a:pt x="1129" y="321"/>
                  </a:lnTo>
                  <a:lnTo>
                    <a:pt x="1147" y="324"/>
                  </a:lnTo>
                  <a:lnTo>
                    <a:pt x="1167" y="327"/>
                  </a:lnTo>
                  <a:lnTo>
                    <a:pt x="1185" y="331"/>
                  </a:lnTo>
                  <a:lnTo>
                    <a:pt x="1203" y="333"/>
                  </a:lnTo>
                  <a:lnTo>
                    <a:pt x="1223" y="337"/>
                  </a:lnTo>
                  <a:lnTo>
                    <a:pt x="1243" y="340"/>
                  </a:lnTo>
                  <a:lnTo>
                    <a:pt x="1265" y="344"/>
                  </a:lnTo>
                  <a:lnTo>
                    <a:pt x="1285" y="347"/>
                  </a:lnTo>
                  <a:lnTo>
                    <a:pt x="1307" y="350"/>
                  </a:lnTo>
                  <a:lnTo>
                    <a:pt x="1331" y="352"/>
                  </a:lnTo>
                  <a:lnTo>
                    <a:pt x="1355" y="354"/>
                  </a:lnTo>
                  <a:lnTo>
                    <a:pt x="1379" y="355"/>
                  </a:lnTo>
                  <a:lnTo>
                    <a:pt x="1417" y="355"/>
                  </a:lnTo>
                  <a:lnTo>
                    <a:pt x="1455" y="354"/>
                  </a:lnTo>
                  <a:lnTo>
                    <a:pt x="1495" y="351"/>
                  </a:lnTo>
                  <a:lnTo>
                    <a:pt x="1533" y="346"/>
                  </a:lnTo>
                  <a:lnTo>
                    <a:pt x="1571" y="340"/>
                  </a:lnTo>
                  <a:lnTo>
                    <a:pt x="1607" y="333"/>
                  </a:lnTo>
                  <a:lnTo>
                    <a:pt x="1643" y="327"/>
                  </a:lnTo>
                  <a:lnTo>
                    <a:pt x="1679" y="317"/>
                  </a:lnTo>
                  <a:lnTo>
                    <a:pt x="1713" y="309"/>
                  </a:lnTo>
                  <a:lnTo>
                    <a:pt x="1748" y="300"/>
                  </a:lnTo>
                  <a:lnTo>
                    <a:pt x="1780" y="290"/>
                  </a:lnTo>
                  <a:lnTo>
                    <a:pt x="1810" y="279"/>
                  </a:lnTo>
                  <a:lnTo>
                    <a:pt x="1838" y="270"/>
                  </a:lnTo>
                  <a:lnTo>
                    <a:pt x="1866" y="260"/>
                  </a:lnTo>
                  <a:lnTo>
                    <a:pt x="1890" y="251"/>
                  </a:lnTo>
                  <a:lnTo>
                    <a:pt x="1912" y="243"/>
                  </a:lnTo>
                  <a:lnTo>
                    <a:pt x="1928" y="236"/>
                  </a:lnTo>
                  <a:lnTo>
                    <a:pt x="1946" y="228"/>
                  </a:lnTo>
                  <a:lnTo>
                    <a:pt x="1960" y="219"/>
                  </a:lnTo>
                  <a:lnTo>
                    <a:pt x="1976" y="208"/>
                  </a:lnTo>
                  <a:lnTo>
                    <a:pt x="1992" y="197"/>
                  </a:lnTo>
                  <a:lnTo>
                    <a:pt x="2006" y="186"/>
                  </a:lnTo>
                  <a:lnTo>
                    <a:pt x="2022" y="175"/>
                  </a:lnTo>
                  <a:lnTo>
                    <a:pt x="2036" y="163"/>
                  </a:lnTo>
                  <a:lnTo>
                    <a:pt x="2062" y="142"/>
                  </a:lnTo>
                  <a:lnTo>
                    <a:pt x="2092" y="121"/>
                  </a:lnTo>
                  <a:lnTo>
                    <a:pt x="2122" y="100"/>
                  </a:lnTo>
                  <a:lnTo>
                    <a:pt x="2156" y="79"/>
                  </a:lnTo>
                  <a:lnTo>
                    <a:pt x="2192" y="60"/>
                  </a:lnTo>
                  <a:lnTo>
                    <a:pt x="2234" y="43"/>
                  </a:lnTo>
                  <a:lnTo>
                    <a:pt x="2282" y="28"/>
                  </a:lnTo>
                  <a:lnTo>
                    <a:pt x="2334" y="14"/>
                  </a:lnTo>
                  <a:lnTo>
                    <a:pt x="2360" y="9"/>
                  </a:lnTo>
                  <a:lnTo>
                    <a:pt x="2386" y="5"/>
                  </a:lnTo>
                  <a:lnTo>
                    <a:pt x="2410" y="2"/>
                  </a:lnTo>
                  <a:lnTo>
                    <a:pt x="2434" y="1"/>
                  </a:lnTo>
                  <a:lnTo>
                    <a:pt x="2456" y="0"/>
                  </a:lnTo>
                  <a:lnTo>
                    <a:pt x="2476" y="0"/>
                  </a:lnTo>
                  <a:lnTo>
                    <a:pt x="2498" y="0"/>
                  </a:lnTo>
                  <a:lnTo>
                    <a:pt x="2518" y="0"/>
                  </a:lnTo>
                  <a:lnTo>
                    <a:pt x="2536" y="2"/>
                  </a:lnTo>
                  <a:lnTo>
                    <a:pt x="2556" y="4"/>
                  </a:lnTo>
                  <a:lnTo>
                    <a:pt x="2574" y="6"/>
                  </a:lnTo>
                  <a:lnTo>
                    <a:pt x="2592" y="9"/>
                  </a:lnTo>
                  <a:lnTo>
                    <a:pt x="2608" y="12"/>
                  </a:lnTo>
                  <a:lnTo>
                    <a:pt x="2626" y="16"/>
                  </a:lnTo>
                  <a:lnTo>
                    <a:pt x="2644" y="19"/>
                  </a:lnTo>
                  <a:lnTo>
                    <a:pt x="2660" y="23"/>
                  </a:lnTo>
                  <a:lnTo>
                    <a:pt x="2682" y="27"/>
                  </a:lnTo>
                  <a:lnTo>
                    <a:pt x="2702" y="32"/>
                  </a:lnTo>
                  <a:lnTo>
                    <a:pt x="2726" y="36"/>
                  </a:lnTo>
                  <a:lnTo>
                    <a:pt x="2748" y="40"/>
                  </a:lnTo>
                  <a:lnTo>
                    <a:pt x="2772" y="43"/>
                  </a:lnTo>
                  <a:lnTo>
                    <a:pt x="2798" y="46"/>
                  </a:lnTo>
                  <a:lnTo>
                    <a:pt x="2824" y="47"/>
                  </a:lnTo>
                  <a:lnTo>
                    <a:pt x="2852" y="47"/>
                  </a:lnTo>
                  <a:lnTo>
                    <a:pt x="2888" y="46"/>
                  </a:lnTo>
                  <a:lnTo>
                    <a:pt x="2926" y="44"/>
                  </a:lnTo>
                  <a:lnTo>
                    <a:pt x="2964" y="43"/>
                  </a:lnTo>
                  <a:lnTo>
                    <a:pt x="3003" y="40"/>
                  </a:lnTo>
                  <a:lnTo>
                    <a:pt x="3041" y="36"/>
                  </a:lnTo>
                  <a:lnTo>
                    <a:pt x="3077" y="33"/>
                  </a:lnTo>
                  <a:lnTo>
                    <a:pt x="3113" y="29"/>
                  </a:lnTo>
                  <a:lnTo>
                    <a:pt x="3145" y="25"/>
                  </a:lnTo>
                  <a:lnTo>
                    <a:pt x="3177" y="21"/>
                  </a:lnTo>
                  <a:lnTo>
                    <a:pt x="3205" y="19"/>
                  </a:lnTo>
                  <a:lnTo>
                    <a:pt x="3231" y="14"/>
                  </a:lnTo>
                  <a:lnTo>
                    <a:pt x="3253" y="12"/>
                  </a:lnTo>
                  <a:lnTo>
                    <a:pt x="3271" y="9"/>
                  </a:lnTo>
                  <a:lnTo>
                    <a:pt x="3285" y="6"/>
                  </a:lnTo>
                  <a:lnTo>
                    <a:pt x="3293" y="5"/>
                  </a:lnTo>
                  <a:lnTo>
                    <a:pt x="3297" y="5"/>
                  </a:lnTo>
                  <a:lnTo>
                    <a:pt x="3313" y="2"/>
                  </a:lnTo>
                  <a:lnTo>
                    <a:pt x="3313" y="4"/>
                  </a:lnTo>
                  <a:lnTo>
                    <a:pt x="3315" y="8"/>
                  </a:lnTo>
                  <a:lnTo>
                    <a:pt x="3317" y="12"/>
                  </a:lnTo>
                  <a:lnTo>
                    <a:pt x="3317" y="13"/>
                  </a:lnTo>
                  <a:lnTo>
                    <a:pt x="3323" y="25"/>
                  </a:lnTo>
                  <a:lnTo>
                    <a:pt x="3329" y="36"/>
                  </a:lnTo>
                  <a:lnTo>
                    <a:pt x="3311" y="40"/>
                  </a:lnTo>
                  <a:lnTo>
                    <a:pt x="32" y="724"/>
                  </a:lnTo>
                  <a:lnTo>
                    <a:pt x="16" y="727"/>
                  </a:lnTo>
                  <a:lnTo>
                    <a:pt x="10" y="716"/>
                  </a:lnTo>
                  <a:lnTo>
                    <a:pt x="6" y="704"/>
                  </a:lnTo>
                  <a:lnTo>
                    <a:pt x="0" y="694"/>
                  </a:lnTo>
                  <a:lnTo>
                    <a:pt x="14" y="6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0" name="Freeform 137"/>
            <p:cNvSpPr>
              <a:spLocks/>
            </p:cNvSpPr>
            <p:nvPr/>
          </p:nvSpPr>
          <p:spPr bwMode="auto">
            <a:xfrm>
              <a:off x="1225" y="863"/>
              <a:ext cx="3283" cy="700"/>
            </a:xfrm>
            <a:custGeom>
              <a:avLst/>
              <a:gdLst>
                <a:gd name="T0" fmla="*/ 3283 w 3283"/>
                <a:gd name="T1" fmla="*/ 16 h 700"/>
                <a:gd name="T2" fmla="*/ 3277 w 3283"/>
                <a:gd name="T3" fmla="*/ 4 h 700"/>
                <a:gd name="T4" fmla="*/ 3255 w 3283"/>
                <a:gd name="T5" fmla="*/ 8 h 700"/>
                <a:gd name="T6" fmla="*/ 3215 w 3283"/>
                <a:gd name="T7" fmla="*/ 13 h 700"/>
                <a:gd name="T8" fmla="*/ 3161 w 3283"/>
                <a:gd name="T9" fmla="*/ 21 h 700"/>
                <a:gd name="T10" fmla="*/ 3095 w 3283"/>
                <a:gd name="T11" fmla="*/ 30 h 700"/>
                <a:gd name="T12" fmla="*/ 3021 w 3283"/>
                <a:gd name="T13" fmla="*/ 36 h 700"/>
                <a:gd name="T14" fmla="*/ 2944 w 3283"/>
                <a:gd name="T15" fmla="*/ 43 h 700"/>
                <a:gd name="T16" fmla="*/ 2868 w 3283"/>
                <a:gd name="T17" fmla="*/ 46 h 700"/>
                <a:gd name="T18" fmla="*/ 2794 w 3283"/>
                <a:gd name="T19" fmla="*/ 46 h 700"/>
                <a:gd name="T20" fmla="*/ 2730 w 3283"/>
                <a:gd name="T21" fmla="*/ 40 h 700"/>
                <a:gd name="T22" fmla="*/ 2672 w 3283"/>
                <a:gd name="T23" fmla="*/ 31 h 700"/>
                <a:gd name="T24" fmla="*/ 2616 w 3283"/>
                <a:gd name="T25" fmla="*/ 19 h 700"/>
                <a:gd name="T26" fmla="*/ 2560 w 3283"/>
                <a:gd name="T27" fmla="*/ 8 h 700"/>
                <a:gd name="T28" fmla="*/ 2500 w 3283"/>
                <a:gd name="T29" fmla="*/ 1 h 700"/>
                <a:gd name="T30" fmla="*/ 2434 w 3283"/>
                <a:gd name="T31" fmla="*/ 0 h 700"/>
                <a:gd name="T32" fmla="*/ 2360 w 3283"/>
                <a:gd name="T33" fmla="*/ 7 h 700"/>
                <a:gd name="T34" fmla="*/ 2276 w 3283"/>
                <a:gd name="T35" fmla="*/ 24 h 700"/>
                <a:gd name="T36" fmla="*/ 2204 w 3283"/>
                <a:gd name="T37" fmla="*/ 50 h 700"/>
                <a:gd name="T38" fmla="*/ 2144 w 3283"/>
                <a:gd name="T39" fmla="*/ 78 h 700"/>
                <a:gd name="T40" fmla="*/ 2092 w 3283"/>
                <a:gd name="T41" fmla="*/ 111 h 700"/>
                <a:gd name="T42" fmla="*/ 2048 w 3283"/>
                <a:gd name="T43" fmla="*/ 144 h 700"/>
                <a:gd name="T44" fmla="*/ 2006 w 3283"/>
                <a:gd name="T45" fmla="*/ 177 h 700"/>
                <a:gd name="T46" fmla="*/ 1966 w 3283"/>
                <a:gd name="T47" fmla="*/ 207 h 700"/>
                <a:gd name="T48" fmla="*/ 1924 w 3283"/>
                <a:gd name="T49" fmla="*/ 231 h 700"/>
                <a:gd name="T50" fmla="*/ 1876 w 3283"/>
                <a:gd name="T51" fmla="*/ 251 h 700"/>
                <a:gd name="T52" fmla="*/ 1820 w 3283"/>
                <a:gd name="T53" fmla="*/ 271 h 700"/>
                <a:gd name="T54" fmla="*/ 1758 w 3283"/>
                <a:gd name="T55" fmla="*/ 290 h 700"/>
                <a:gd name="T56" fmla="*/ 1691 w 3283"/>
                <a:gd name="T57" fmla="*/ 309 h 700"/>
                <a:gd name="T58" fmla="*/ 1619 w 3283"/>
                <a:gd name="T59" fmla="*/ 327 h 700"/>
                <a:gd name="T60" fmla="*/ 1545 w 3283"/>
                <a:gd name="T61" fmla="*/ 340 h 700"/>
                <a:gd name="T62" fmla="*/ 1471 w 3283"/>
                <a:gd name="T63" fmla="*/ 350 h 700"/>
                <a:gd name="T64" fmla="*/ 1395 w 3283"/>
                <a:gd name="T65" fmla="*/ 354 h 700"/>
                <a:gd name="T66" fmla="*/ 1321 w 3283"/>
                <a:gd name="T67" fmla="*/ 352 h 700"/>
                <a:gd name="T68" fmla="*/ 1255 w 3283"/>
                <a:gd name="T69" fmla="*/ 346 h 700"/>
                <a:gd name="T70" fmla="*/ 1197 w 3283"/>
                <a:gd name="T71" fmla="*/ 336 h 700"/>
                <a:gd name="T72" fmla="*/ 1141 w 3283"/>
                <a:gd name="T73" fmla="*/ 327 h 700"/>
                <a:gd name="T74" fmla="*/ 1083 w 3283"/>
                <a:gd name="T75" fmla="*/ 319 h 700"/>
                <a:gd name="T76" fmla="*/ 1023 w 3283"/>
                <a:gd name="T77" fmla="*/ 313 h 700"/>
                <a:gd name="T78" fmla="*/ 953 w 3283"/>
                <a:gd name="T79" fmla="*/ 316 h 700"/>
                <a:gd name="T80" fmla="*/ 873 w 3283"/>
                <a:gd name="T81" fmla="*/ 325 h 700"/>
                <a:gd name="T82" fmla="*/ 785 w 3283"/>
                <a:gd name="T83" fmla="*/ 343 h 700"/>
                <a:gd name="T84" fmla="*/ 715 w 3283"/>
                <a:gd name="T85" fmla="*/ 367 h 700"/>
                <a:gd name="T86" fmla="*/ 657 w 3283"/>
                <a:gd name="T87" fmla="*/ 394 h 700"/>
                <a:gd name="T88" fmla="*/ 609 w 3283"/>
                <a:gd name="T89" fmla="*/ 424 h 700"/>
                <a:gd name="T90" fmla="*/ 567 w 3283"/>
                <a:gd name="T91" fmla="*/ 455 h 700"/>
                <a:gd name="T92" fmla="*/ 527 w 3283"/>
                <a:gd name="T93" fmla="*/ 486 h 700"/>
                <a:gd name="T94" fmla="*/ 483 w 3283"/>
                <a:gd name="T95" fmla="*/ 516 h 700"/>
                <a:gd name="T96" fmla="*/ 433 w 3283"/>
                <a:gd name="T97" fmla="*/ 542 h 700"/>
                <a:gd name="T98" fmla="*/ 374 w 3283"/>
                <a:gd name="T99" fmla="*/ 563 h 700"/>
                <a:gd name="T100" fmla="*/ 308 w 3283"/>
                <a:gd name="T101" fmla="*/ 586 h 700"/>
                <a:gd name="T102" fmla="*/ 240 w 3283"/>
                <a:gd name="T103" fmla="*/ 609 h 700"/>
                <a:gd name="T104" fmla="*/ 174 w 3283"/>
                <a:gd name="T105" fmla="*/ 631 h 700"/>
                <a:gd name="T106" fmla="*/ 114 w 3283"/>
                <a:gd name="T107" fmla="*/ 651 h 700"/>
                <a:gd name="T108" fmla="*/ 62 w 3283"/>
                <a:gd name="T109" fmla="*/ 667 h 700"/>
                <a:gd name="T110" fmla="*/ 24 w 3283"/>
                <a:gd name="T111" fmla="*/ 680 h 700"/>
                <a:gd name="T112" fmla="*/ 2 w 3283"/>
                <a:gd name="T113" fmla="*/ 686 h 700"/>
                <a:gd name="T114" fmla="*/ 6 w 3283"/>
                <a:gd name="T115" fmla="*/ 700 h 70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83"/>
                <a:gd name="T175" fmla="*/ 0 h 700"/>
                <a:gd name="T176" fmla="*/ 3283 w 3283"/>
                <a:gd name="T177" fmla="*/ 700 h 70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83" h="700">
                  <a:moveTo>
                    <a:pt x="6" y="700"/>
                  </a:moveTo>
                  <a:lnTo>
                    <a:pt x="3283" y="16"/>
                  </a:lnTo>
                  <a:lnTo>
                    <a:pt x="3279" y="4"/>
                  </a:lnTo>
                  <a:lnTo>
                    <a:pt x="3277" y="4"/>
                  </a:lnTo>
                  <a:lnTo>
                    <a:pt x="3267" y="5"/>
                  </a:lnTo>
                  <a:lnTo>
                    <a:pt x="3255" y="8"/>
                  </a:lnTo>
                  <a:lnTo>
                    <a:pt x="3237" y="11"/>
                  </a:lnTo>
                  <a:lnTo>
                    <a:pt x="3215" y="13"/>
                  </a:lnTo>
                  <a:lnTo>
                    <a:pt x="3189" y="17"/>
                  </a:lnTo>
                  <a:lnTo>
                    <a:pt x="3161" y="21"/>
                  </a:lnTo>
                  <a:lnTo>
                    <a:pt x="3129" y="25"/>
                  </a:lnTo>
                  <a:lnTo>
                    <a:pt x="3095" y="30"/>
                  </a:lnTo>
                  <a:lnTo>
                    <a:pt x="3059" y="32"/>
                  </a:lnTo>
                  <a:lnTo>
                    <a:pt x="3021" y="36"/>
                  </a:lnTo>
                  <a:lnTo>
                    <a:pt x="2983" y="40"/>
                  </a:lnTo>
                  <a:lnTo>
                    <a:pt x="2944" y="43"/>
                  </a:lnTo>
                  <a:lnTo>
                    <a:pt x="2906" y="44"/>
                  </a:lnTo>
                  <a:lnTo>
                    <a:pt x="2868" y="46"/>
                  </a:lnTo>
                  <a:lnTo>
                    <a:pt x="2830" y="47"/>
                  </a:lnTo>
                  <a:lnTo>
                    <a:pt x="2794" y="46"/>
                  </a:lnTo>
                  <a:lnTo>
                    <a:pt x="2762" y="44"/>
                  </a:lnTo>
                  <a:lnTo>
                    <a:pt x="2730" y="40"/>
                  </a:lnTo>
                  <a:lnTo>
                    <a:pt x="2700" y="36"/>
                  </a:lnTo>
                  <a:lnTo>
                    <a:pt x="2672" y="31"/>
                  </a:lnTo>
                  <a:lnTo>
                    <a:pt x="2644" y="24"/>
                  </a:lnTo>
                  <a:lnTo>
                    <a:pt x="2616" y="19"/>
                  </a:lnTo>
                  <a:lnTo>
                    <a:pt x="2588" y="13"/>
                  </a:lnTo>
                  <a:lnTo>
                    <a:pt x="2560" y="8"/>
                  </a:lnTo>
                  <a:lnTo>
                    <a:pt x="2530" y="4"/>
                  </a:lnTo>
                  <a:lnTo>
                    <a:pt x="2500" y="1"/>
                  </a:lnTo>
                  <a:lnTo>
                    <a:pt x="2468" y="0"/>
                  </a:lnTo>
                  <a:lnTo>
                    <a:pt x="2434" y="0"/>
                  </a:lnTo>
                  <a:lnTo>
                    <a:pt x="2398" y="2"/>
                  </a:lnTo>
                  <a:lnTo>
                    <a:pt x="2360" y="7"/>
                  </a:lnTo>
                  <a:lnTo>
                    <a:pt x="2318" y="15"/>
                  </a:lnTo>
                  <a:lnTo>
                    <a:pt x="2276" y="24"/>
                  </a:lnTo>
                  <a:lnTo>
                    <a:pt x="2238" y="36"/>
                  </a:lnTo>
                  <a:lnTo>
                    <a:pt x="2204" y="50"/>
                  </a:lnTo>
                  <a:lnTo>
                    <a:pt x="2172" y="63"/>
                  </a:lnTo>
                  <a:lnTo>
                    <a:pt x="2144" y="78"/>
                  </a:lnTo>
                  <a:lnTo>
                    <a:pt x="2116" y="94"/>
                  </a:lnTo>
                  <a:lnTo>
                    <a:pt x="2092" y="111"/>
                  </a:lnTo>
                  <a:lnTo>
                    <a:pt x="2070" y="128"/>
                  </a:lnTo>
                  <a:lnTo>
                    <a:pt x="2048" y="144"/>
                  </a:lnTo>
                  <a:lnTo>
                    <a:pt x="2026" y="161"/>
                  </a:lnTo>
                  <a:lnTo>
                    <a:pt x="2006" y="177"/>
                  </a:lnTo>
                  <a:lnTo>
                    <a:pt x="1986" y="192"/>
                  </a:lnTo>
                  <a:lnTo>
                    <a:pt x="1966" y="207"/>
                  </a:lnTo>
                  <a:lnTo>
                    <a:pt x="1946" y="220"/>
                  </a:lnTo>
                  <a:lnTo>
                    <a:pt x="1924" y="231"/>
                  </a:lnTo>
                  <a:lnTo>
                    <a:pt x="1900" y="242"/>
                  </a:lnTo>
                  <a:lnTo>
                    <a:pt x="1876" y="251"/>
                  </a:lnTo>
                  <a:lnTo>
                    <a:pt x="1848" y="261"/>
                  </a:lnTo>
                  <a:lnTo>
                    <a:pt x="1820" y="271"/>
                  </a:lnTo>
                  <a:lnTo>
                    <a:pt x="1790" y="281"/>
                  </a:lnTo>
                  <a:lnTo>
                    <a:pt x="1758" y="290"/>
                  </a:lnTo>
                  <a:lnTo>
                    <a:pt x="1726" y="301"/>
                  </a:lnTo>
                  <a:lnTo>
                    <a:pt x="1691" y="309"/>
                  </a:lnTo>
                  <a:lnTo>
                    <a:pt x="1655" y="319"/>
                  </a:lnTo>
                  <a:lnTo>
                    <a:pt x="1619" y="327"/>
                  </a:lnTo>
                  <a:lnTo>
                    <a:pt x="1583" y="334"/>
                  </a:lnTo>
                  <a:lnTo>
                    <a:pt x="1545" y="340"/>
                  </a:lnTo>
                  <a:lnTo>
                    <a:pt x="1509" y="346"/>
                  </a:lnTo>
                  <a:lnTo>
                    <a:pt x="1471" y="350"/>
                  </a:lnTo>
                  <a:lnTo>
                    <a:pt x="1433" y="352"/>
                  </a:lnTo>
                  <a:lnTo>
                    <a:pt x="1395" y="354"/>
                  </a:lnTo>
                  <a:lnTo>
                    <a:pt x="1357" y="354"/>
                  </a:lnTo>
                  <a:lnTo>
                    <a:pt x="1321" y="352"/>
                  </a:lnTo>
                  <a:lnTo>
                    <a:pt x="1287" y="350"/>
                  </a:lnTo>
                  <a:lnTo>
                    <a:pt x="1255" y="346"/>
                  </a:lnTo>
                  <a:lnTo>
                    <a:pt x="1225" y="340"/>
                  </a:lnTo>
                  <a:lnTo>
                    <a:pt x="1197" y="336"/>
                  </a:lnTo>
                  <a:lnTo>
                    <a:pt x="1169" y="331"/>
                  </a:lnTo>
                  <a:lnTo>
                    <a:pt x="1141" y="327"/>
                  </a:lnTo>
                  <a:lnTo>
                    <a:pt x="1113" y="321"/>
                  </a:lnTo>
                  <a:lnTo>
                    <a:pt x="1083" y="319"/>
                  </a:lnTo>
                  <a:lnTo>
                    <a:pt x="1053" y="316"/>
                  </a:lnTo>
                  <a:lnTo>
                    <a:pt x="1023" y="313"/>
                  </a:lnTo>
                  <a:lnTo>
                    <a:pt x="989" y="313"/>
                  </a:lnTo>
                  <a:lnTo>
                    <a:pt x="953" y="316"/>
                  </a:lnTo>
                  <a:lnTo>
                    <a:pt x="915" y="319"/>
                  </a:lnTo>
                  <a:lnTo>
                    <a:pt x="873" y="325"/>
                  </a:lnTo>
                  <a:lnTo>
                    <a:pt x="827" y="334"/>
                  </a:lnTo>
                  <a:lnTo>
                    <a:pt x="785" y="343"/>
                  </a:lnTo>
                  <a:lnTo>
                    <a:pt x="749" y="355"/>
                  </a:lnTo>
                  <a:lnTo>
                    <a:pt x="715" y="367"/>
                  </a:lnTo>
                  <a:lnTo>
                    <a:pt x="685" y="381"/>
                  </a:lnTo>
                  <a:lnTo>
                    <a:pt x="657" y="394"/>
                  </a:lnTo>
                  <a:lnTo>
                    <a:pt x="633" y="409"/>
                  </a:lnTo>
                  <a:lnTo>
                    <a:pt x="609" y="424"/>
                  </a:lnTo>
                  <a:lnTo>
                    <a:pt x="589" y="440"/>
                  </a:lnTo>
                  <a:lnTo>
                    <a:pt x="567" y="455"/>
                  </a:lnTo>
                  <a:lnTo>
                    <a:pt x="547" y="471"/>
                  </a:lnTo>
                  <a:lnTo>
                    <a:pt x="527" y="486"/>
                  </a:lnTo>
                  <a:lnTo>
                    <a:pt x="505" y="501"/>
                  </a:lnTo>
                  <a:lnTo>
                    <a:pt x="483" y="516"/>
                  </a:lnTo>
                  <a:lnTo>
                    <a:pt x="459" y="528"/>
                  </a:lnTo>
                  <a:lnTo>
                    <a:pt x="433" y="542"/>
                  </a:lnTo>
                  <a:lnTo>
                    <a:pt x="404" y="552"/>
                  </a:lnTo>
                  <a:lnTo>
                    <a:pt x="374" y="563"/>
                  </a:lnTo>
                  <a:lnTo>
                    <a:pt x="342" y="574"/>
                  </a:lnTo>
                  <a:lnTo>
                    <a:pt x="308" y="586"/>
                  </a:lnTo>
                  <a:lnTo>
                    <a:pt x="274" y="597"/>
                  </a:lnTo>
                  <a:lnTo>
                    <a:pt x="240" y="609"/>
                  </a:lnTo>
                  <a:lnTo>
                    <a:pt x="206" y="620"/>
                  </a:lnTo>
                  <a:lnTo>
                    <a:pt x="174" y="631"/>
                  </a:lnTo>
                  <a:lnTo>
                    <a:pt x="142" y="642"/>
                  </a:lnTo>
                  <a:lnTo>
                    <a:pt x="114" y="651"/>
                  </a:lnTo>
                  <a:lnTo>
                    <a:pt x="86" y="659"/>
                  </a:lnTo>
                  <a:lnTo>
                    <a:pt x="62" y="667"/>
                  </a:lnTo>
                  <a:lnTo>
                    <a:pt x="40" y="674"/>
                  </a:lnTo>
                  <a:lnTo>
                    <a:pt x="24" y="680"/>
                  </a:lnTo>
                  <a:lnTo>
                    <a:pt x="10" y="684"/>
                  </a:lnTo>
                  <a:lnTo>
                    <a:pt x="2" y="686"/>
                  </a:lnTo>
                  <a:lnTo>
                    <a:pt x="0" y="688"/>
                  </a:lnTo>
                  <a:lnTo>
                    <a:pt x="6" y="700"/>
                  </a:lnTo>
                  <a:close/>
                </a:path>
              </a:pathLst>
            </a:custGeom>
            <a:solidFill>
              <a:srgbClr val="BFBF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1" name="Freeform 138"/>
            <p:cNvSpPr>
              <a:spLocks/>
            </p:cNvSpPr>
            <p:nvPr/>
          </p:nvSpPr>
          <p:spPr bwMode="auto">
            <a:xfrm>
              <a:off x="4290" y="1007"/>
              <a:ext cx="26" cy="27"/>
            </a:xfrm>
            <a:custGeom>
              <a:avLst/>
              <a:gdLst>
                <a:gd name="T0" fmla="*/ 6 w 26"/>
                <a:gd name="T1" fmla="*/ 27 h 27"/>
                <a:gd name="T2" fmla="*/ 26 w 26"/>
                <a:gd name="T3" fmla="*/ 23 h 27"/>
                <a:gd name="T4" fmla="*/ 16 w 26"/>
                <a:gd name="T5" fmla="*/ 0 h 27"/>
                <a:gd name="T6" fmla="*/ 0 w 26"/>
                <a:gd name="T7" fmla="*/ 3 h 27"/>
                <a:gd name="T8" fmla="*/ 6 w 26"/>
                <a:gd name="T9" fmla="*/ 27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"/>
                <a:gd name="T16" fmla="*/ 0 h 27"/>
                <a:gd name="T17" fmla="*/ 26 w 26"/>
                <a:gd name="T18" fmla="*/ 27 h 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" h="27">
                  <a:moveTo>
                    <a:pt x="6" y="27"/>
                  </a:moveTo>
                  <a:lnTo>
                    <a:pt x="26" y="23"/>
                  </a:lnTo>
                  <a:lnTo>
                    <a:pt x="16" y="0"/>
                  </a:lnTo>
                  <a:lnTo>
                    <a:pt x="0" y="3"/>
                  </a:lnTo>
                  <a:lnTo>
                    <a:pt x="6" y="27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2" name="Freeform 139"/>
            <p:cNvSpPr>
              <a:spLocks/>
            </p:cNvSpPr>
            <p:nvPr/>
          </p:nvSpPr>
          <p:spPr bwMode="auto">
            <a:xfrm>
              <a:off x="1147" y="2579"/>
              <a:ext cx="184" cy="138"/>
            </a:xfrm>
            <a:custGeom>
              <a:avLst/>
              <a:gdLst>
                <a:gd name="T0" fmla="*/ 52 w 184"/>
                <a:gd name="T1" fmla="*/ 134 h 138"/>
                <a:gd name="T2" fmla="*/ 28 w 184"/>
                <a:gd name="T3" fmla="*/ 138 h 138"/>
                <a:gd name="T4" fmla="*/ 4 w 184"/>
                <a:gd name="T5" fmla="*/ 134 h 138"/>
                <a:gd name="T6" fmla="*/ 0 w 184"/>
                <a:gd name="T7" fmla="*/ 120 h 138"/>
                <a:gd name="T8" fmla="*/ 2 w 184"/>
                <a:gd name="T9" fmla="*/ 110 h 138"/>
                <a:gd name="T10" fmla="*/ 6 w 184"/>
                <a:gd name="T11" fmla="*/ 104 h 138"/>
                <a:gd name="T12" fmla="*/ 10 w 184"/>
                <a:gd name="T13" fmla="*/ 95 h 138"/>
                <a:gd name="T14" fmla="*/ 10 w 184"/>
                <a:gd name="T15" fmla="*/ 80 h 138"/>
                <a:gd name="T16" fmla="*/ 16 w 184"/>
                <a:gd name="T17" fmla="*/ 65 h 138"/>
                <a:gd name="T18" fmla="*/ 20 w 184"/>
                <a:gd name="T19" fmla="*/ 50 h 138"/>
                <a:gd name="T20" fmla="*/ 26 w 184"/>
                <a:gd name="T21" fmla="*/ 38 h 138"/>
                <a:gd name="T22" fmla="*/ 30 w 184"/>
                <a:gd name="T23" fmla="*/ 27 h 138"/>
                <a:gd name="T24" fmla="*/ 32 w 184"/>
                <a:gd name="T25" fmla="*/ 19 h 138"/>
                <a:gd name="T26" fmla="*/ 38 w 184"/>
                <a:gd name="T27" fmla="*/ 12 h 138"/>
                <a:gd name="T28" fmla="*/ 44 w 184"/>
                <a:gd name="T29" fmla="*/ 8 h 138"/>
                <a:gd name="T30" fmla="*/ 48 w 184"/>
                <a:gd name="T31" fmla="*/ 5 h 138"/>
                <a:gd name="T32" fmla="*/ 64 w 184"/>
                <a:gd name="T33" fmla="*/ 3 h 138"/>
                <a:gd name="T34" fmla="*/ 90 w 184"/>
                <a:gd name="T35" fmla="*/ 0 h 138"/>
                <a:gd name="T36" fmla="*/ 120 w 184"/>
                <a:gd name="T37" fmla="*/ 3 h 138"/>
                <a:gd name="T38" fmla="*/ 148 w 184"/>
                <a:gd name="T39" fmla="*/ 11 h 138"/>
                <a:gd name="T40" fmla="*/ 164 w 184"/>
                <a:gd name="T41" fmla="*/ 24 h 138"/>
                <a:gd name="T42" fmla="*/ 170 w 184"/>
                <a:gd name="T43" fmla="*/ 28 h 138"/>
                <a:gd name="T44" fmla="*/ 178 w 184"/>
                <a:gd name="T45" fmla="*/ 55 h 138"/>
                <a:gd name="T46" fmla="*/ 184 w 184"/>
                <a:gd name="T47" fmla="*/ 108 h 138"/>
                <a:gd name="T48" fmla="*/ 176 w 184"/>
                <a:gd name="T49" fmla="*/ 135 h 138"/>
                <a:gd name="T50" fmla="*/ 154 w 184"/>
                <a:gd name="T51" fmla="*/ 135 h 138"/>
                <a:gd name="T52" fmla="*/ 142 w 184"/>
                <a:gd name="T53" fmla="*/ 130 h 138"/>
                <a:gd name="T54" fmla="*/ 146 w 184"/>
                <a:gd name="T55" fmla="*/ 123 h 138"/>
                <a:gd name="T56" fmla="*/ 150 w 184"/>
                <a:gd name="T57" fmla="*/ 104 h 138"/>
                <a:gd name="T58" fmla="*/ 156 w 184"/>
                <a:gd name="T59" fmla="*/ 85 h 138"/>
                <a:gd name="T60" fmla="*/ 152 w 184"/>
                <a:gd name="T61" fmla="*/ 64 h 138"/>
                <a:gd name="T62" fmla="*/ 146 w 184"/>
                <a:gd name="T63" fmla="*/ 41 h 138"/>
                <a:gd name="T64" fmla="*/ 140 w 184"/>
                <a:gd name="T65" fmla="*/ 31 h 138"/>
                <a:gd name="T66" fmla="*/ 140 w 184"/>
                <a:gd name="T67" fmla="*/ 26 h 138"/>
                <a:gd name="T68" fmla="*/ 132 w 184"/>
                <a:gd name="T69" fmla="*/ 20 h 138"/>
                <a:gd name="T70" fmla="*/ 114 w 184"/>
                <a:gd name="T71" fmla="*/ 15 h 138"/>
                <a:gd name="T72" fmla="*/ 96 w 184"/>
                <a:gd name="T73" fmla="*/ 14 h 138"/>
                <a:gd name="T74" fmla="*/ 78 w 184"/>
                <a:gd name="T75" fmla="*/ 15 h 138"/>
                <a:gd name="T76" fmla="*/ 62 w 184"/>
                <a:gd name="T77" fmla="*/ 20 h 138"/>
                <a:gd name="T78" fmla="*/ 52 w 184"/>
                <a:gd name="T79" fmla="*/ 35 h 138"/>
                <a:gd name="T80" fmla="*/ 44 w 184"/>
                <a:gd name="T81" fmla="*/ 59 h 138"/>
                <a:gd name="T82" fmla="*/ 44 w 184"/>
                <a:gd name="T83" fmla="*/ 88 h 138"/>
                <a:gd name="T84" fmla="*/ 44 w 184"/>
                <a:gd name="T85" fmla="*/ 105 h 138"/>
                <a:gd name="T86" fmla="*/ 46 w 184"/>
                <a:gd name="T87" fmla="*/ 110 h 138"/>
                <a:gd name="T88" fmla="*/ 54 w 184"/>
                <a:gd name="T89" fmla="*/ 115 h 138"/>
                <a:gd name="T90" fmla="*/ 60 w 184"/>
                <a:gd name="T91" fmla="*/ 123 h 13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84"/>
                <a:gd name="T139" fmla="*/ 0 h 138"/>
                <a:gd name="T140" fmla="*/ 184 w 184"/>
                <a:gd name="T141" fmla="*/ 138 h 13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84" h="138">
                  <a:moveTo>
                    <a:pt x="60" y="127"/>
                  </a:moveTo>
                  <a:lnTo>
                    <a:pt x="52" y="134"/>
                  </a:lnTo>
                  <a:lnTo>
                    <a:pt x="40" y="138"/>
                  </a:lnTo>
                  <a:lnTo>
                    <a:pt x="28" y="138"/>
                  </a:lnTo>
                  <a:lnTo>
                    <a:pt x="14" y="137"/>
                  </a:lnTo>
                  <a:lnTo>
                    <a:pt x="4" y="134"/>
                  </a:lnTo>
                  <a:lnTo>
                    <a:pt x="0" y="127"/>
                  </a:lnTo>
                  <a:lnTo>
                    <a:pt x="0" y="120"/>
                  </a:lnTo>
                  <a:lnTo>
                    <a:pt x="2" y="112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6" y="104"/>
                  </a:lnTo>
                  <a:lnTo>
                    <a:pt x="8" y="101"/>
                  </a:lnTo>
                  <a:lnTo>
                    <a:pt x="10" y="95"/>
                  </a:lnTo>
                  <a:lnTo>
                    <a:pt x="10" y="87"/>
                  </a:lnTo>
                  <a:lnTo>
                    <a:pt x="10" y="80"/>
                  </a:lnTo>
                  <a:lnTo>
                    <a:pt x="14" y="73"/>
                  </a:lnTo>
                  <a:lnTo>
                    <a:pt x="16" y="65"/>
                  </a:lnTo>
                  <a:lnTo>
                    <a:pt x="18" y="57"/>
                  </a:lnTo>
                  <a:lnTo>
                    <a:pt x="20" y="50"/>
                  </a:lnTo>
                  <a:lnTo>
                    <a:pt x="24" y="42"/>
                  </a:lnTo>
                  <a:lnTo>
                    <a:pt x="26" y="38"/>
                  </a:lnTo>
                  <a:lnTo>
                    <a:pt x="28" y="32"/>
                  </a:lnTo>
                  <a:lnTo>
                    <a:pt x="30" y="27"/>
                  </a:lnTo>
                  <a:lnTo>
                    <a:pt x="30" y="23"/>
                  </a:lnTo>
                  <a:lnTo>
                    <a:pt x="32" y="19"/>
                  </a:lnTo>
                  <a:lnTo>
                    <a:pt x="36" y="16"/>
                  </a:lnTo>
                  <a:lnTo>
                    <a:pt x="38" y="12"/>
                  </a:lnTo>
                  <a:lnTo>
                    <a:pt x="42" y="9"/>
                  </a:lnTo>
                  <a:lnTo>
                    <a:pt x="44" y="8"/>
                  </a:lnTo>
                  <a:lnTo>
                    <a:pt x="46" y="7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64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20" y="3"/>
                  </a:lnTo>
                  <a:lnTo>
                    <a:pt x="134" y="5"/>
                  </a:lnTo>
                  <a:lnTo>
                    <a:pt x="148" y="11"/>
                  </a:lnTo>
                  <a:lnTo>
                    <a:pt x="160" y="22"/>
                  </a:lnTo>
                  <a:lnTo>
                    <a:pt x="164" y="24"/>
                  </a:lnTo>
                  <a:lnTo>
                    <a:pt x="168" y="26"/>
                  </a:lnTo>
                  <a:lnTo>
                    <a:pt x="170" y="28"/>
                  </a:lnTo>
                  <a:lnTo>
                    <a:pt x="172" y="30"/>
                  </a:lnTo>
                  <a:lnTo>
                    <a:pt x="178" y="55"/>
                  </a:lnTo>
                  <a:lnTo>
                    <a:pt x="182" y="82"/>
                  </a:lnTo>
                  <a:lnTo>
                    <a:pt x="184" y="108"/>
                  </a:lnTo>
                  <a:lnTo>
                    <a:pt x="180" y="134"/>
                  </a:lnTo>
                  <a:lnTo>
                    <a:pt x="176" y="135"/>
                  </a:lnTo>
                  <a:lnTo>
                    <a:pt x="166" y="135"/>
                  </a:lnTo>
                  <a:lnTo>
                    <a:pt x="154" y="135"/>
                  </a:lnTo>
                  <a:lnTo>
                    <a:pt x="144" y="132"/>
                  </a:lnTo>
                  <a:lnTo>
                    <a:pt x="142" y="130"/>
                  </a:lnTo>
                  <a:lnTo>
                    <a:pt x="144" y="127"/>
                  </a:lnTo>
                  <a:lnTo>
                    <a:pt x="146" y="123"/>
                  </a:lnTo>
                  <a:lnTo>
                    <a:pt x="148" y="119"/>
                  </a:lnTo>
                  <a:lnTo>
                    <a:pt x="150" y="104"/>
                  </a:lnTo>
                  <a:lnTo>
                    <a:pt x="154" y="95"/>
                  </a:lnTo>
                  <a:lnTo>
                    <a:pt x="156" y="85"/>
                  </a:lnTo>
                  <a:lnTo>
                    <a:pt x="158" y="70"/>
                  </a:lnTo>
                  <a:lnTo>
                    <a:pt x="152" y="64"/>
                  </a:lnTo>
                  <a:lnTo>
                    <a:pt x="148" y="51"/>
                  </a:lnTo>
                  <a:lnTo>
                    <a:pt x="146" y="41"/>
                  </a:lnTo>
                  <a:lnTo>
                    <a:pt x="142" y="32"/>
                  </a:lnTo>
                  <a:lnTo>
                    <a:pt x="140" y="31"/>
                  </a:lnTo>
                  <a:lnTo>
                    <a:pt x="140" y="28"/>
                  </a:lnTo>
                  <a:lnTo>
                    <a:pt x="140" y="26"/>
                  </a:lnTo>
                  <a:lnTo>
                    <a:pt x="138" y="24"/>
                  </a:lnTo>
                  <a:lnTo>
                    <a:pt x="132" y="20"/>
                  </a:lnTo>
                  <a:lnTo>
                    <a:pt x="124" y="18"/>
                  </a:lnTo>
                  <a:lnTo>
                    <a:pt x="114" y="15"/>
                  </a:lnTo>
                  <a:lnTo>
                    <a:pt x="106" y="14"/>
                  </a:lnTo>
                  <a:lnTo>
                    <a:pt x="96" y="14"/>
                  </a:lnTo>
                  <a:lnTo>
                    <a:pt x="86" y="14"/>
                  </a:lnTo>
                  <a:lnTo>
                    <a:pt x="78" y="15"/>
                  </a:lnTo>
                  <a:lnTo>
                    <a:pt x="70" y="16"/>
                  </a:lnTo>
                  <a:lnTo>
                    <a:pt x="62" y="20"/>
                  </a:lnTo>
                  <a:lnTo>
                    <a:pt x="56" y="27"/>
                  </a:lnTo>
                  <a:lnTo>
                    <a:pt x="52" y="35"/>
                  </a:lnTo>
                  <a:lnTo>
                    <a:pt x="48" y="43"/>
                  </a:lnTo>
                  <a:lnTo>
                    <a:pt x="44" y="59"/>
                  </a:lnTo>
                  <a:lnTo>
                    <a:pt x="44" y="73"/>
                  </a:lnTo>
                  <a:lnTo>
                    <a:pt x="44" y="88"/>
                  </a:lnTo>
                  <a:lnTo>
                    <a:pt x="44" y="103"/>
                  </a:lnTo>
                  <a:lnTo>
                    <a:pt x="44" y="105"/>
                  </a:lnTo>
                  <a:lnTo>
                    <a:pt x="46" y="107"/>
                  </a:lnTo>
                  <a:lnTo>
                    <a:pt x="46" y="110"/>
                  </a:lnTo>
                  <a:lnTo>
                    <a:pt x="48" y="111"/>
                  </a:lnTo>
                  <a:lnTo>
                    <a:pt x="54" y="115"/>
                  </a:lnTo>
                  <a:lnTo>
                    <a:pt x="58" y="119"/>
                  </a:lnTo>
                  <a:lnTo>
                    <a:pt x="60" y="123"/>
                  </a:lnTo>
                  <a:lnTo>
                    <a:pt x="60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3" name="Freeform 140"/>
            <p:cNvSpPr>
              <a:spLocks/>
            </p:cNvSpPr>
            <p:nvPr/>
          </p:nvSpPr>
          <p:spPr bwMode="auto">
            <a:xfrm>
              <a:off x="1619" y="2564"/>
              <a:ext cx="129" cy="34"/>
            </a:xfrm>
            <a:custGeom>
              <a:avLst/>
              <a:gdLst>
                <a:gd name="T0" fmla="*/ 6 w 129"/>
                <a:gd name="T1" fmla="*/ 30 h 34"/>
                <a:gd name="T2" fmla="*/ 10 w 129"/>
                <a:gd name="T3" fmla="*/ 31 h 34"/>
                <a:gd name="T4" fmla="*/ 14 w 129"/>
                <a:gd name="T5" fmla="*/ 31 h 34"/>
                <a:gd name="T6" fmla="*/ 20 w 129"/>
                <a:gd name="T7" fmla="*/ 31 h 34"/>
                <a:gd name="T8" fmla="*/ 22 w 129"/>
                <a:gd name="T9" fmla="*/ 30 h 34"/>
                <a:gd name="T10" fmla="*/ 29 w 129"/>
                <a:gd name="T11" fmla="*/ 26 h 34"/>
                <a:gd name="T12" fmla="*/ 37 w 129"/>
                <a:gd name="T13" fmla="*/ 24 h 34"/>
                <a:gd name="T14" fmla="*/ 45 w 129"/>
                <a:gd name="T15" fmla="*/ 26 h 34"/>
                <a:gd name="T16" fmla="*/ 49 w 129"/>
                <a:gd name="T17" fmla="*/ 27 h 34"/>
                <a:gd name="T18" fmla="*/ 57 w 129"/>
                <a:gd name="T19" fmla="*/ 30 h 34"/>
                <a:gd name="T20" fmla="*/ 65 w 129"/>
                <a:gd name="T21" fmla="*/ 33 h 34"/>
                <a:gd name="T22" fmla="*/ 75 w 129"/>
                <a:gd name="T23" fmla="*/ 33 h 34"/>
                <a:gd name="T24" fmla="*/ 83 w 129"/>
                <a:gd name="T25" fmla="*/ 31 h 34"/>
                <a:gd name="T26" fmla="*/ 89 w 129"/>
                <a:gd name="T27" fmla="*/ 30 h 34"/>
                <a:gd name="T28" fmla="*/ 97 w 129"/>
                <a:gd name="T29" fmla="*/ 30 h 34"/>
                <a:gd name="T30" fmla="*/ 103 w 129"/>
                <a:gd name="T31" fmla="*/ 30 h 34"/>
                <a:gd name="T32" fmla="*/ 111 w 129"/>
                <a:gd name="T33" fmla="*/ 31 h 34"/>
                <a:gd name="T34" fmla="*/ 115 w 129"/>
                <a:gd name="T35" fmla="*/ 33 h 34"/>
                <a:gd name="T36" fmla="*/ 119 w 129"/>
                <a:gd name="T37" fmla="*/ 34 h 34"/>
                <a:gd name="T38" fmla="*/ 123 w 129"/>
                <a:gd name="T39" fmla="*/ 34 h 34"/>
                <a:gd name="T40" fmla="*/ 125 w 129"/>
                <a:gd name="T41" fmla="*/ 33 h 34"/>
                <a:gd name="T42" fmla="*/ 127 w 129"/>
                <a:gd name="T43" fmla="*/ 31 h 34"/>
                <a:gd name="T44" fmla="*/ 129 w 129"/>
                <a:gd name="T45" fmla="*/ 29 h 34"/>
                <a:gd name="T46" fmla="*/ 127 w 129"/>
                <a:gd name="T47" fmla="*/ 26 h 34"/>
                <a:gd name="T48" fmla="*/ 125 w 129"/>
                <a:gd name="T49" fmla="*/ 23 h 34"/>
                <a:gd name="T50" fmla="*/ 119 w 129"/>
                <a:gd name="T51" fmla="*/ 18 h 34"/>
                <a:gd name="T52" fmla="*/ 111 w 129"/>
                <a:gd name="T53" fmla="*/ 12 h 34"/>
                <a:gd name="T54" fmla="*/ 101 w 129"/>
                <a:gd name="T55" fmla="*/ 7 h 34"/>
                <a:gd name="T56" fmla="*/ 91 w 129"/>
                <a:gd name="T57" fmla="*/ 4 h 34"/>
                <a:gd name="T58" fmla="*/ 83 w 129"/>
                <a:gd name="T59" fmla="*/ 3 h 34"/>
                <a:gd name="T60" fmla="*/ 75 w 129"/>
                <a:gd name="T61" fmla="*/ 2 h 34"/>
                <a:gd name="T62" fmla="*/ 65 w 129"/>
                <a:gd name="T63" fmla="*/ 2 h 34"/>
                <a:gd name="T64" fmla="*/ 57 w 129"/>
                <a:gd name="T65" fmla="*/ 0 h 34"/>
                <a:gd name="T66" fmla="*/ 49 w 129"/>
                <a:gd name="T67" fmla="*/ 0 h 34"/>
                <a:gd name="T68" fmla="*/ 39 w 129"/>
                <a:gd name="T69" fmla="*/ 0 h 34"/>
                <a:gd name="T70" fmla="*/ 31 w 129"/>
                <a:gd name="T71" fmla="*/ 0 h 34"/>
                <a:gd name="T72" fmla="*/ 22 w 129"/>
                <a:gd name="T73" fmla="*/ 2 h 34"/>
                <a:gd name="T74" fmla="*/ 10 w 129"/>
                <a:gd name="T75" fmla="*/ 6 h 34"/>
                <a:gd name="T76" fmla="*/ 2 w 129"/>
                <a:gd name="T77" fmla="*/ 14 h 34"/>
                <a:gd name="T78" fmla="*/ 0 w 129"/>
                <a:gd name="T79" fmla="*/ 22 h 34"/>
                <a:gd name="T80" fmla="*/ 6 w 129"/>
                <a:gd name="T81" fmla="*/ 30 h 3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29"/>
                <a:gd name="T124" fmla="*/ 0 h 34"/>
                <a:gd name="T125" fmla="*/ 129 w 129"/>
                <a:gd name="T126" fmla="*/ 34 h 3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29" h="34">
                  <a:moveTo>
                    <a:pt x="6" y="30"/>
                  </a:moveTo>
                  <a:lnTo>
                    <a:pt x="10" y="31"/>
                  </a:lnTo>
                  <a:lnTo>
                    <a:pt x="14" y="31"/>
                  </a:lnTo>
                  <a:lnTo>
                    <a:pt x="20" y="31"/>
                  </a:lnTo>
                  <a:lnTo>
                    <a:pt x="22" y="30"/>
                  </a:lnTo>
                  <a:lnTo>
                    <a:pt x="29" y="26"/>
                  </a:lnTo>
                  <a:lnTo>
                    <a:pt x="37" y="24"/>
                  </a:lnTo>
                  <a:lnTo>
                    <a:pt x="45" y="26"/>
                  </a:lnTo>
                  <a:lnTo>
                    <a:pt x="49" y="27"/>
                  </a:lnTo>
                  <a:lnTo>
                    <a:pt x="57" y="30"/>
                  </a:lnTo>
                  <a:lnTo>
                    <a:pt x="65" y="33"/>
                  </a:lnTo>
                  <a:lnTo>
                    <a:pt x="75" y="33"/>
                  </a:lnTo>
                  <a:lnTo>
                    <a:pt x="83" y="31"/>
                  </a:lnTo>
                  <a:lnTo>
                    <a:pt x="89" y="30"/>
                  </a:lnTo>
                  <a:lnTo>
                    <a:pt x="97" y="30"/>
                  </a:lnTo>
                  <a:lnTo>
                    <a:pt x="103" y="30"/>
                  </a:lnTo>
                  <a:lnTo>
                    <a:pt x="111" y="31"/>
                  </a:lnTo>
                  <a:lnTo>
                    <a:pt x="115" y="33"/>
                  </a:lnTo>
                  <a:lnTo>
                    <a:pt x="119" y="34"/>
                  </a:lnTo>
                  <a:lnTo>
                    <a:pt x="123" y="34"/>
                  </a:lnTo>
                  <a:lnTo>
                    <a:pt x="125" y="33"/>
                  </a:lnTo>
                  <a:lnTo>
                    <a:pt x="127" y="31"/>
                  </a:lnTo>
                  <a:lnTo>
                    <a:pt x="129" y="29"/>
                  </a:lnTo>
                  <a:lnTo>
                    <a:pt x="127" y="26"/>
                  </a:lnTo>
                  <a:lnTo>
                    <a:pt x="125" y="23"/>
                  </a:lnTo>
                  <a:lnTo>
                    <a:pt x="119" y="18"/>
                  </a:lnTo>
                  <a:lnTo>
                    <a:pt x="111" y="12"/>
                  </a:lnTo>
                  <a:lnTo>
                    <a:pt x="101" y="7"/>
                  </a:lnTo>
                  <a:lnTo>
                    <a:pt x="91" y="4"/>
                  </a:lnTo>
                  <a:lnTo>
                    <a:pt x="83" y="3"/>
                  </a:lnTo>
                  <a:lnTo>
                    <a:pt x="75" y="2"/>
                  </a:lnTo>
                  <a:lnTo>
                    <a:pt x="65" y="2"/>
                  </a:lnTo>
                  <a:lnTo>
                    <a:pt x="57" y="0"/>
                  </a:lnTo>
                  <a:lnTo>
                    <a:pt x="49" y="0"/>
                  </a:lnTo>
                  <a:lnTo>
                    <a:pt x="39" y="0"/>
                  </a:lnTo>
                  <a:lnTo>
                    <a:pt x="31" y="0"/>
                  </a:lnTo>
                  <a:lnTo>
                    <a:pt x="22" y="2"/>
                  </a:lnTo>
                  <a:lnTo>
                    <a:pt x="10" y="6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4" name="Freeform 141"/>
            <p:cNvSpPr>
              <a:spLocks/>
            </p:cNvSpPr>
            <p:nvPr/>
          </p:nvSpPr>
          <p:spPr bwMode="auto">
            <a:xfrm>
              <a:off x="1589" y="2580"/>
              <a:ext cx="54" cy="87"/>
            </a:xfrm>
            <a:custGeom>
              <a:avLst/>
              <a:gdLst>
                <a:gd name="T0" fmla="*/ 38 w 54"/>
                <a:gd name="T1" fmla="*/ 0 h 87"/>
                <a:gd name="T2" fmla="*/ 32 w 54"/>
                <a:gd name="T3" fmla="*/ 0 h 87"/>
                <a:gd name="T4" fmla="*/ 26 w 54"/>
                <a:gd name="T5" fmla="*/ 3 h 87"/>
                <a:gd name="T6" fmla="*/ 22 w 54"/>
                <a:gd name="T7" fmla="*/ 7 h 87"/>
                <a:gd name="T8" fmla="*/ 20 w 54"/>
                <a:gd name="T9" fmla="*/ 11 h 87"/>
                <a:gd name="T10" fmla="*/ 20 w 54"/>
                <a:gd name="T11" fmla="*/ 13 h 87"/>
                <a:gd name="T12" fmla="*/ 18 w 54"/>
                <a:gd name="T13" fmla="*/ 15 h 87"/>
                <a:gd name="T14" fmla="*/ 18 w 54"/>
                <a:gd name="T15" fmla="*/ 17 h 87"/>
                <a:gd name="T16" fmla="*/ 16 w 54"/>
                <a:gd name="T17" fmla="*/ 19 h 87"/>
                <a:gd name="T18" fmla="*/ 16 w 54"/>
                <a:gd name="T19" fmla="*/ 25 h 87"/>
                <a:gd name="T20" fmla="*/ 16 w 54"/>
                <a:gd name="T21" fmla="*/ 31 h 87"/>
                <a:gd name="T22" fmla="*/ 16 w 54"/>
                <a:gd name="T23" fmla="*/ 37 h 87"/>
                <a:gd name="T24" fmla="*/ 14 w 54"/>
                <a:gd name="T25" fmla="*/ 42 h 87"/>
                <a:gd name="T26" fmla="*/ 12 w 54"/>
                <a:gd name="T27" fmla="*/ 46 h 87"/>
                <a:gd name="T28" fmla="*/ 8 w 54"/>
                <a:gd name="T29" fmla="*/ 49 h 87"/>
                <a:gd name="T30" fmla="*/ 2 w 54"/>
                <a:gd name="T31" fmla="*/ 53 h 87"/>
                <a:gd name="T32" fmla="*/ 0 w 54"/>
                <a:gd name="T33" fmla="*/ 57 h 87"/>
                <a:gd name="T34" fmla="*/ 0 w 54"/>
                <a:gd name="T35" fmla="*/ 61 h 87"/>
                <a:gd name="T36" fmla="*/ 0 w 54"/>
                <a:gd name="T37" fmla="*/ 65 h 87"/>
                <a:gd name="T38" fmla="*/ 2 w 54"/>
                <a:gd name="T39" fmla="*/ 69 h 87"/>
                <a:gd name="T40" fmla="*/ 6 w 54"/>
                <a:gd name="T41" fmla="*/ 73 h 87"/>
                <a:gd name="T42" fmla="*/ 8 w 54"/>
                <a:gd name="T43" fmla="*/ 76 h 87"/>
                <a:gd name="T44" fmla="*/ 8 w 54"/>
                <a:gd name="T45" fmla="*/ 79 h 87"/>
                <a:gd name="T46" fmla="*/ 8 w 54"/>
                <a:gd name="T47" fmla="*/ 83 h 87"/>
                <a:gd name="T48" fmla="*/ 8 w 54"/>
                <a:gd name="T49" fmla="*/ 87 h 87"/>
                <a:gd name="T50" fmla="*/ 18 w 54"/>
                <a:gd name="T51" fmla="*/ 87 h 87"/>
                <a:gd name="T52" fmla="*/ 28 w 54"/>
                <a:gd name="T53" fmla="*/ 87 h 87"/>
                <a:gd name="T54" fmla="*/ 36 w 54"/>
                <a:gd name="T55" fmla="*/ 87 h 87"/>
                <a:gd name="T56" fmla="*/ 42 w 54"/>
                <a:gd name="T57" fmla="*/ 83 h 87"/>
                <a:gd name="T58" fmla="*/ 46 w 54"/>
                <a:gd name="T59" fmla="*/ 72 h 87"/>
                <a:gd name="T60" fmla="*/ 46 w 54"/>
                <a:gd name="T61" fmla="*/ 60 h 87"/>
                <a:gd name="T62" fmla="*/ 46 w 54"/>
                <a:gd name="T63" fmla="*/ 48 h 87"/>
                <a:gd name="T64" fmla="*/ 48 w 54"/>
                <a:gd name="T65" fmla="*/ 37 h 87"/>
                <a:gd name="T66" fmla="*/ 48 w 54"/>
                <a:gd name="T67" fmla="*/ 37 h 87"/>
                <a:gd name="T68" fmla="*/ 50 w 54"/>
                <a:gd name="T69" fmla="*/ 37 h 87"/>
                <a:gd name="T70" fmla="*/ 52 w 54"/>
                <a:gd name="T71" fmla="*/ 36 h 87"/>
                <a:gd name="T72" fmla="*/ 52 w 54"/>
                <a:gd name="T73" fmla="*/ 36 h 87"/>
                <a:gd name="T74" fmla="*/ 54 w 54"/>
                <a:gd name="T75" fmla="*/ 27 h 87"/>
                <a:gd name="T76" fmla="*/ 54 w 54"/>
                <a:gd name="T77" fmla="*/ 19 h 87"/>
                <a:gd name="T78" fmla="*/ 52 w 54"/>
                <a:gd name="T79" fmla="*/ 11 h 87"/>
                <a:gd name="T80" fmla="*/ 50 w 54"/>
                <a:gd name="T81" fmla="*/ 3 h 87"/>
                <a:gd name="T82" fmla="*/ 48 w 54"/>
                <a:gd name="T83" fmla="*/ 2 h 87"/>
                <a:gd name="T84" fmla="*/ 46 w 54"/>
                <a:gd name="T85" fmla="*/ 2 h 87"/>
                <a:gd name="T86" fmla="*/ 42 w 54"/>
                <a:gd name="T87" fmla="*/ 0 h 87"/>
                <a:gd name="T88" fmla="*/ 38 w 54"/>
                <a:gd name="T89" fmla="*/ 0 h 8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4"/>
                <a:gd name="T136" fmla="*/ 0 h 87"/>
                <a:gd name="T137" fmla="*/ 54 w 54"/>
                <a:gd name="T138" fmla="*/ 87 h 8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4" h="87">
                  <a:moveTo>
                    <a:pt x="38" y="0"/>
                  </a:moveTo>
                  <a:lnTo>
                    <a:pt x="32" y="0"/>
                  </a:lnTo>
                  <a:lnTo>
                    <a:pt x="26" y="3"/>
                  </a:lnTo>
                  <a:lnTo>
                    <a:pt x="22" y="7"/>
                  </a:lnTo>
                  <a:lnTo>
                    <a:pt x="20" y="11"/>
                  </a:lnTo>
                  <a:lnTo>
                    <a:pt x="20" y="13"/>
                  </a:lnTo>
                  <a:lnTo>
                    <a:pt x="18" y="15"/>
                  </a:lnTo>
                  <a:lnTo>
                    <a:pt x="18" y="17"/>
                  </a:lnTo>
                  <a:lnTo>
                    <a:pt x="16" y="19"/>
                  </a:lnTo>
                  <a:lnTo>
                    <a:pt x="16" y="25"/>
                  </a:lnTo>
                  <a:lnTo>
                    <a:pt x="16" y="31"/>
                  </a:lnTo>
                  <a:lnTo>
                    <a:pt x="16" y="37"/>
                  </a:lnTo>
                  <a:lnTo>
                    <a:pt x="14" y="42"/>
                  </a:lnTo>
                  <a:lnTo>
                    <a:pt x="12" y="46"/>
                  </a:lnTo>
                  <a:lnTo>
                    <a:pt x="8" y="49"/>
                  </a:lnTo>
                  <a:lnTo>
                    <a:pt x="2" y="53"/>
                  </a:lnTo>
                  <a:lnTo>
                    <a:pt x="0" y="57"/>
                  </a:lnTo>
                  <a:lnTo>
                    <a:pt x="0" y="61"/>
                  </a:lnTo>
                  <a:lnTo>
                    <a:pt x="0" y="65"/>
                  </a:lnTo>
                  <a:lnTo>
                    <a:pt x="2" y="69"/>
                  </a:lnTo>
                  <a:lnTo>
                    <a:pt x="6" y="73"/>
                  </a:lnTo>
                  <a:lnTo>
                    <a:pt x="8" y="76"/>
                  </a:lnTo>
                  <a:lnTo>
                    <a:pt x="8" y="79"/>
                  </a:lnTo>
                  <a:lnTo>
                    <a:pt x="8" y="83"/>
                  </a:lnTo>
                  <a:lnTo>
                    <a:pt x="8" y="87"/>
                  </a:lnTo>
                  <a:lnTo>
                    <a:pt x="18" y="87"/>
                  </a:lnTo>
                  <a:lnTo>
                    <a:pt x="28" y="87"/>
                  </a:lnTo>
                  <a:lnTo>
                    <a:pt x="36" y="87"/>
                  </a:lnTo>
                  <a:lnTo>
                    <a:pt x="42" y="83"/>
                  </a:lnTo>
                  <a:lnTo>
                    <a:pt x="46" y="72"/>
                  </a:lnTo>
                  <a:lnTo>
                    <a:pt x="46" y="60"/>
                  </a:lnTo>
                  <a:lnTo>
                    <a:pt x="46" y="48"/>
                  </a:lnTo>
                  <a:lnTo>
                    <a:pt x="48" y="37"/>
                  </a:lnTo>
                  <a:lnTo>
                    <a:pt x="50" y="37"/>
                  </a:lnTo>
                  <a:lnTo>
                    <a:pt x="52" y="36"/>
                  </a:lnTo>
                  <a:lnTo>
                    <a:pt x="54" y="27"/>
                  </a:lnTo>
                  <a:lnTo>
                    <a:pt x="54" y="19"/>
                  </a:lnTo>
                  <a:lnTo>
                    <a:pt x="52" y="11"/>
                  </a:lnTo>
                  <a:lnTo>
                    <a:pt x="50" y="3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5" name="Freeform 142"/>
            <p:cNvSpPr>
              <a:spLocks/>
            </p:cNvSpPr>
            <p:nvPr/>
          </p:nvSpPr>
          <p:spPr bwMode="auto">
            <a:xfrm>
              <a:off x="1702" y="2584"/>
              <a:ext cx="78" cy="79"/>
            </a:xfrm>
            <a:custGeom>
              <a:avLst/>
              <a:gdLst>
                <a:gd name="T0" fmla="*/ 0 w 78"/>
                <a:gd name="T1" fmla="*/ 6 h 79"/>
                <a:gd name="T2" fmla="*/ 22 w 78"/>
                <a:gd name="T3" fmla="*/ 27 h 79"/>
                <a:gd name="T4" fmla="*/ 30 w 78"/>
                <a:gd name="T5" fmla="*/ 44 h 79"/>
                <a:gd name="T6" fmla="*/ 30 w 78"/>
                <a:gd name="T7" fmla="*/ 60 h 79"/>
                <a:gd name="T8" fmla="*/ 28 w 78"/>
                <a:gd name="T9" fmla="*/ 77 h 79"/>
                <a:gd name="T10" fmla="*/ 38 w 78"/>
                <a:gd name="T11" fmla="*/ 79 h 79"/>
                <a:gd name="T12" fmla="*/ 48 w 78"/>
                <a:gd name="T13" fmla="*/ 79 h 79"/>
                <a:gd name="T14" fmla="*/ 56 w 78"/>
                <a:gd name="T15" fmla="*/ 79 h 79"/>
                <a:gd name="T16" fmla="*/ 64 w 78"/>
                <a:gd name="T17" fmla="*/ 77 h 79"/>
                <a:gd name="T18" fmla="*/ 68 w 78"/>
                <a:gd name="T19" fmla="*/ 76 h 79"/>
                <a:gd name="T20" fmla="*/ 70 w 78"/>
                <a:gd name="T21" fmla="*/ 72 h 79"/>
                <a:gd name="T22" fmla="*/ 74 w 78"/>
                <a:gd name="T23" fmla="*/ 69 h 79"/>
                <a:gd name="T24" fmla="*/ 76 w 78"/>
                <a:gd name="T25" fmla="*/ 65 h 79"/>
                <a:gd name="T26" fmla="*/ 78 w 78"/>
                <a:gd name="T27" fmla="*/ 60 h 79"/>
                <a:gd name="T28" fmla="*/ 78 w 78"/>
                <a:gd name="T29" fmla="*/ 56 h 79"/>
                <a:gd name="T30" fmla="*/ 78 w 78"/>
                <a:gd name="T31" fmla="*/ 50 h 79"/>
                <a:gd name="T32" fmla="*/ 74 w 78"/>
                <a:gd name="T33" fmla="*/ 46 h 79"/>
                <a:gd name="T34" fmla="*/ 66 w 78"/>
                <a:gd name="T35" fmla="*/ 38 h 79"/>
                <a:gd name="T36" fmla="*/ 60 w 78"/>
                <a:gd name="T37" fmla="*/ 29 h 79"/>
                <a:gd name="T38" fmla="*/ 56 w 78"/>
                <a:gd name="T39" fmla="*/ 21 h 79"/>
                <a:gd name="T40" fmla="*/ 54 w 78"/>
                <a:gd name="T41" fmla="*/ 10 h 79"/>
                <a:gd name="T42" fmla="*/ 54 w 78"/>
                <a:gd name="T43" fmla="*/ 7 h 79"/>
                <a:gd name="T44" fmla="*/ 52 w 78"/>
                <a:gd name="T45" fmla="*/ 6 h 79"/>
                <a:gd name="T46" fmla="*/ 48 w 78"/>
                <a:gd name="T47" fmla="*/ 3 h 79"/>
                <a:gd name="T48" fmla="*/ 46 w 78"/>
                <a:gd name="T49" fmla="*/ 2 h 79"/>
                <a:gd name="T50" fmla="*/ 36 w 78"/>
                <a:gd name="T51" fmla="*/ 0 h 79"/>
                <a:gd name="T52" fmla="*/ 24 w 78"/>
                <a:gd name="T53" fmla="*/ 0 h 79"/>
                <a:gd name="T54" fmla="*/ 12 w 78"/>
                <a:gd name="T55" fmla="*/ 0 h 79"/>
                <a:gd name="T56" fmla="*/ 2 w 78"/>
                <a:gd name="T57" fmla="*/ 0 h 79"/>
                <a:gd name="T58" fmla="*/ 2 w 78"/>
                <a:gd name="T59" fmla="*/ 2 h 79"/>
                <a:gd name="T60" fmla="*/ 0 w 78"/>
                <a:gd name="T61" fmla="*/ 3 h 79"/>
                <a:gd name="T62" fmla="*/ 0 w 78"/>
                <a:gd name="T63" fmla="*/ 4 h 79"/>
                <a:gd name="T64" fmla="*/ 0 w 78"/>
                <a:gd name="T65" fmla="*/ 6 h 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8"/>
                <a:gd name="T100" fmla="*/ 0 h 79"/>
                <a:gd name="T101" fmla="*/ 78 w 78"/>
                <a:gd name="T102" fmla="*/ 79 h 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8" h="79">
                  <a:moveTo>
                    <a:pt x="0" y="6"/>
                  </a:moveTo>
                  <a:lnTo>
                    <a:pt x="22" y="27"/>
                  </a:lnTo>
                  <a:lnTo>
                    <a:pt x="30" y="44"/>
                  </a:lnTo>
                  <a:lnTo>
                    <a:pt x="30" y="60"/>
                  </a:lnTo>
                  <a:lnTo>
                    <a:pt x="28" y="77"/>
                  </a:lnTo>
                  <a:lnTo>
                    <a:pt x="38" y="79"/>
                  </a:lnTo>
                  <a:lnTo>
                    <a:pt x="48" y="79"/>
                  </a:lnTo>
                  <a:lnTo>
                    <a:pt x="56" y="79"/>
                  </a:lnTo>
                  <a:lnTo>
                    <a:pt x="64" y="77"/>
                  </a:lnTo>
                  <a:lnTo>
                    <a:pt x="68" y="76"/>
                  </a:lnTo>
                  <a:lnTo>
                    <a:pt x="70" y="72"/>
                  </a:lnTo>
                  <a:lnTo>
                    <a:pt x="74" y="69"/>
                  </a:lnTo>
                  <a:lnTo>
                    <a:pt x="76" y="65"/>
                  </a:lnTo>
                  <a:lnTo>
                    <a:pt x="78" y="60"/>
                  </a:lnTo>
                  <a:lnTo>
                    <a:pt x="78" y="56"/>
                  </a:lnTo>
                  <a:lnTo>
                    <a:pt x="78" y="50"/>
                  </a:lnTo>
                  <a:lnTo>
                    <a:pt x="74" y="46"/>
                  </a:lnTo>
                  <a:lnTo>
                    <a:pt x="66" y="38"/>
                  </a:lnTo>
                  <a:lnTo>
                    <a:pt x="60" y="29"/>
                  </a:lnTo>
                  <a:lnTo>
                    <a:pt x="56" y="21"/>
                  </a:lnTo>
                  <a:lnTo>
                    <a:pt x="54" y="10"/>
                  </a:lnTo>
                  <a:lnTo>
                    <a:pt x="54" y="7"/>
                  </a:lnTo>
                  <a:lnTo>
                    <a:pt x="52" y="6"/>
                  </a:lnTo>
                  <a:lnTo>
                    <a:pt x="48" y="3"/>
                  </a:lnTo>
                  <a:lnTo>
                    <a:pt x="46" y="2"/>
                  </a:lnTo>
                  <a:lnTo>
                    <a:pt x="36" y="0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9E9E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816" name="Freeform 143"/>
            <p:cNvSpPr>
              <a:spLocks/>
            </p:cNvSpPr>
            <p:nvPr/>
          </p:nvSpPr>
          <p:spPr bwMode="auto">
            <a:xfrm>
              <a:off x="1293" y="2455"/>
              <a:ext cx="128" cy="69"/>
            </a:xfrm>
            <a:custGeom>
              <a:avLst/>
              <a:gdLst>
                <a:gd name="T0" fmla="*/ 44 w 128"/>
                <a:gd name="T1" fmla="*/ 27 h 69"/>
                <a:gd name="T2" fmla="*/ 22 w 128"/>
                <a:gd name="T3" fmla="*/ 31 h 69"/>
                <a:gd name="T4" fmla="*/ 8 w 128"/>
                <a:gd name="T5" fmla="*/ 39 h 69"/>
                <a:gd name="T6" fmla="*/ 2 w 128"/>
                <a:gd name="T7" fmla="*/ 48 h 69"/>
                <a:gd name="T8" fmla="*/ 0 w 128"/>
                <a:gd name="T9" fmla="*/ 52 h 69"/>
                <a:gd name="T10" fmla="*/ 6 w 128"/>
                <a:gd name="T11" fmla="*/ 39 h 69"/>
                <a:gd name="T12" fmla="*/ 12 w 128"/>
                <a:gd name="T13" fmla="*/ 25 h 69"/>
                <a:gd name="T14" fmla="*/ 16 w 128"/>
                <a:gd name="T15" fmla="*/ 12 h 69"/>
                <a:gd name="T16" fmla="*/ 22 w 128"/>
                <a:gd name="T17" fmla="*/ 0 h 69"/>
                <a:gd name="T18" fmla="*/ 24 w 128"/>
                <a:gd name="T19" fmla="*/ 0 h 69"/>
                <a:gd name="T20" fmla="*/ 26 w 128"/>
                <a:gd name="T21" fmla="*/ 2 h 69"/>
                <a:gd name="T22" fmla="*/ 28 w 128"/>
                <a:gd name="T23" fmla="*/ 5 h 69"/>
                <a:gd name="T24" fmla="*/ 32 w 128"/>
                <a:gd name="T25" fmla="*/ 8 h 69"/>
                <a:gd name="T26" fmla="*/ 38 w 128"/>
                <a:gd name="T27" fmla="*/ 9 h 69"/>
                <a:gd name="T28" fmla="*/ 44 w 128"/>
                <a:gd name="T29" fmla="*/ 8 h 69"/>
                <a:gd name="T30" fmla="*/ 50 w 128"/>
                <a:gd name="T31" fmla="*/ 6 h 69"/>
                <a:gd name="T32" fmla="*/ 56 w 128"/>
                <a:gd name="T33" fmla="*/ 5 h 69"/>
                <a:gd name="T34" fmla="*/ 58 w 128"/>
                <a:gd name="T35" fmla="*/ 5 h 69"/>
                <a:gd name="T36" fmla="*/ 58 w 128"/>
                <a:gd name="T37" fmla="*/ 5 h 69"/>
                <a:gd name="T38" fmla="*/ 58 w 128"/>
                <a:gd name="T39" fmla="*/ 5 h 69"/>
                <a:gd name="T40" fmla="*/ 58 w 128"/>
                <a:gd name="T41" fmla="*/ 6 h 69"/>
                <a:gd name="T42" fmla="*/ 66 w 128"/>
                <a:gd name="T43" fmla="*/ 6 h 69"/>
                <a:gd name="T44" fmla="*/ 74 w 128"/>
                <a:gd name="T45" fmla="*/ 5 h 69"/>
                <a:gd name="T46" fmla="*/ 80 w 128"/>
                <a:gd name="T47" fmla="*/ 4 h 69"/>
                <a:gd name="T48" fmla="*/ 84 w 128"/>
                <a:gd name="T49" fmla="*/ 0 h 69"/>
                <a:gd name="T50" fmla="*/ 86 w 128"/>
                <a:gd name="T51" fmla="*/ 2 h 69"/>
                <a:gd name="T52" fmla="*/ 86 w 128"/>
                <a:gd name="T53" fmla="*/ 5 h 69"/>
                <a:gd name="T54" fmla="*/ 84 w 128"/>
                <a:gd name="T55" fmla="*/ 8 h 69"/>
                <a:gd name="T56" fmla="*/ 86 w 128"/>
                <a:gd name="T57" fmla="*/ 11 h 69"/>
                <a:gd name="T58" fmla="*/ 92 w 128"/>
                <a:gd name="T59" fmla="*/ 12 h 69"/>
                <a:gd name="T60" fmla="*/ 100 w 128"/>
                <a:gd name="T61" fmla="*/ 9 h 69"/>
                <a:gd name="T62" fmla="*/ 106 w 128"/>
                <a:gd name="T63" fmla="*/ 8 h 69"/>
                <a:gd name="T64" fmla="*/ 110 w 128"/>
                <a:gd name="T65" fmla="*/ 8 h 69"/>
                <a:gd name="T66" fmla="*/ 120 w 128"/>
                <a:gd name="T67" fmla="*/ 23 h 69"/>
                <a:gd name="T68" fmla="*/ 122 w 128"/>
                <a:gd name="T69" fmla="*/ 38 h 69"/>
                <a:gd name="T70" fmla="*/ 124 w 128"/>
                <a:gd name="T71" fmla="*/ 54 h 69"/>
                <a:gd name="T72" fmla="*/ 128 w 128"/>
                <a:gd name="T73" fmla="*/ 69 h 69"/>
                <a:gd name="T74" fmla="*/ 126 w 128"/>
                <a:gd name="T75" fmla="*/ 67 h 69"/>
                <a:gd name="T76" fmla="*/ 122 w 128"/>
                <a:gd name="T77" fmla="*/ 62 h 69"/>
                <a:gd name="T78" fmla="*/ 116 w 128"/>
                <a:gd name="T79" fmla="*/ 55 h 69"/>
                <a:gd name="T80" fmla="*/ 106 w 128"/>
                <a:gd name="T81" fmla="*/ 48 h 69"/>
                <a:gd name="T82" fmla="*/ 94 w 128"/>
                <a:gd name="T83" fmla="*/ 40 h 69"/>
                <a:gd name="T84" fmla="*/ 80 w 128"/>
                <a:gd name="T85" fmla="*/ 33 h 69"/>
                <a:gd name="T86" fmla="*/ 64 w 128"/>
                <a:gd name="T87" fmla="*/ 29 h 69"/>
                <a:gd name="T88" fmla="*/ 44 w 128"/>
                <a:gd name="T89" fmla="*/ 27 h 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28"/>
                <a:gd name="T136" fmla="*/ 0 h 69"/>
                <a:gd name="T137" fmla="*/ 128 w 128"/>
                <a:gd name="T138" fmla="*/ 69 h 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28" h="69">
                  <a:moveTo>
                    <a:pt x="44" y="27"/>
                  </a:moveTo>
                  <a:lnTo>
                    <a:pt x="22" y="31"/>
                  </a:lnTo>
                  <a:lnTo>
                    <a:pt x="8" y="39"/>
                  </a:lnTo>
                  <a:lnTo>
                    <a:pt x="2" y="48"/>
                  </a:lnTo>
                  <a:lnTo>
                    <a:pt x="0" y="52"/>
                  </a:lnTo>
                  <a:lnTo>
                    <a:pt x="6" y="39"/>
                  </a:lnTo>
                  <a:lnTo>
                    <a:pt x="12" y="25"/>
                  </a:lnTo>
                  <a:lnTo>
                    <a:pt x="16" y="1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8" y="5"/>
                  </a:lnTo>
                  <a:lnTo>
                    <a:pt x="32" y="8"/>
                  </a:lnTo>
                  <a:lnTo>
                    <a:pt x="38" y="9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6" y="5"/>
                  </a:lnTo>
                  <a:lnTo>
                    <a:pt x="58" y="5"/>
                  </a:lnTo>
                  <a:lnTo>
                    <a:pt x="58" y="6"/>
                  </a:lnTo>
                  <a:lnTo>
                    <a:pt x="66" y="6"/>
                  </a:lnTo>
                  <a:lnTo>
                    <a:pt x="74" y="5"/>
                  </a:lnTo>
                  <a:lnTo>
                    <a:pt x="80" y="4"/>
                  </a:lnTo>
                  <a:lnTo>
                    <a:pt x="84" y="0"/>
                  </a:lnTo>
                  <a:lnTo>
                    <a:pt x="86" y="2"/>
                  </a:lnTo>
                  <a:lnTo>
                    <a:pt x="86" y="5"/>
                  </a:lnTo>
                  <a:lnTo>
                    <a:pt x="84" y="8"/>
                  </a:lnTo>
                  <a:lnTo>
                    <a:pt x="86" y="11"/>
                  </a:lnTo>
                  <a:lnTo>
                    <a:pt x="92" y="12"/>
                  </a:lnTo>
                  <a:lnTo>
                    <a:pt x="100" y="9"/>
                  </a:lnTo>
                  <a:lnTo>
                    <a:pt x="106" y="8"/>
                  </a:lnTo>
                  <a:lnTo>
                    <a:pt x="110" y="8"/>
                  </a:lnTo>
                  <a:lnTo>
                    <a:pt x="120" y="23"/>
                  </a:lnTo>
                  <a:lnTo>
                    <a:pt x="122" y="38"/>
                  </a:lnTo>
                  <a:lnTo>
                    <a:pt x="124" y="54"/>
                  </a:lnTo>
                  <a:lnTo>
                    <a:pt x="128" y="69"/>
                  </a:lnTo>
                  <a:lnTo>
                    <a:pt x="126" y="67"/>
                  </a:lnTo>
                  <a:lnTo>
                    <a:pt x="122" y="62"/>
                  </a:lnTo>
                  <a:lnTo>
                    <a:pt x="116" y="55"/>
                  </a:lnTo>
                  <a:lnTo>
                    <a:pt x="106" y="48"/>
                  </a:lnTo>
                  <a:lnTo>
                    <a:pt x="94" y="40"/>
                  </a:lnTo>
                  <a:lnTo>
                    <a:pt x="80" y="33"/>
                  </a:lnTo>
                  <a:lnTo>
                    <a:pt x="64" y="29"/>
                  </a:lnTo>
                  <a:lnTo>
                    <a:pt x="44" y="27"/>
                  </a:lnTo>
                  <a:close/>
                </a:path>
              </a:pathLst>
            </a:custGeom>
            <a:solidFill>
              <a:srgbClr val="7F7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7749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1431967" y="598468"/>
            <a:ext cx="10515600" cy="1325563"/>
          </a:xfrm>
        </p:spPr>
        <p:txBody>
          <a:bodyPr/>
          <a:lstStyle/>
          <a:p>
            <a:r>
              <a:rPr lang="en-GB" dirty="0" smtClean="0"/>
              <a:t> 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Employment Status?</a:t>
            </a:r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>
          <a:xfrm>
            <a:off x="2063750" y="2743200"/>
            <a:ext cx="7772400" cy="4114800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</a:t>
            </a:r>
          </a:p>
          <a:p>
            <a:pPr>
              <a:buFont typeface="Arial" charset="0"/>
              <a:buNone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</a:t>
            </a:r>
          </a:p>
          <a:p>
            <a:pPr>
              <a:buFont typeface="Arial" charset="0"/>
              <a:buNone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Self-Employed</a:t>
            </a:r>
          </a:p>
        </p:txBody>
      </p:sp>
      <p:pic>
        <p:nvPicPr>
          <p:cNvPr id="30724" name="Picture 4" descr="Employment-La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777497">
            <a:off x="6527800" y="2781301"/>
            <a:ext cx="3384550" cy="22463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07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2096984" y="590550"/>
            <a:ext cx="10515600" cy="1325563"/>
          </a:xfrm>
        </p:spPr>
        <p:txBody>
          <a:bodyPr/>
          <a:lstStyle/>
          <a:p>
            <a:r>
              <a:rPr lang="en-GB" dirty="0" smtClean="0"/>
              <a:t> 	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An Employee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2711450" y="2420938"/>
            <a:ext cx="7772400" cy="41148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Four basic criteria:</a:t>
            </a: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>
              <a:buFont typeface="Arial" charset="0"/>
              <a:buNone/>
            </a:pPr>
            <a:endParaRPr lang="en-GB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Personal performance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Mutual obligation</a:t>
            </a:r>
          </a:p>
          <a:p>
            <a:endParaRPr lang="en-GB" dirty="0" smtClean="0">
              <a:solidFill>
                <a:srgbClr val="000099"/>
              </a:solidFill>
            </a:endParaRPr>
          </a:p>
        </p:txBody>
      </p:sp>
      <p:pic>
        <p:nvPicPr>
          <p:cNvPr id="32772" name="Picture 4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12125" y="1916113"/>
            <a:ext cx="2255838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808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Workers </a:t>
            </a:r>
            <a:r>
              <a:rPr lang="en-GB" sz="40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vs. </a:t>
            </a:r>
            <a:r>
              <a:rPr lang="en-GB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Self-Employed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>
          <a:xfrm>
            <a:off x="4110038" y="2276475"/>
            <a:ext cx="6557962" cy="20891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Workers:</a:t>
            </a:r>
          </a:p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Have a contract </a:t>
            </a:r>
            <a:r>
              <a:rPr lang="en-GB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service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(‘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master-servant’ relationship)</a:t>
            </a:r>
          </a:p>
          <a:p>
            <a:pPr>
              <a:buFont typeface="Arial" charset="0"/>
              <a:buNone/>
            </a:pPr>
            <a:endParaRPr lang="en-GB" sz="2800" dirty="0">
              <a:solidFill>
                <a:srgbClr val="000099"/>
              </a:solidFill>
            </a:endParaRPr>
          </a:p>
          <a:p>
            <a:pPr>
              <a:buFont typeface="Arial" charset="0"/>
              <a:buNone/>
            </a:pPr>
            <a:endParaRPr lang="en-GB" dirty="0" smtClean="0">
              <a:solidFill>
                <a:srgbClr val="000099"/>
              </a:solidFill>
            </a:endParaRPr>
          </a:p>
        </p:txBody>
      </p:sp>
      <p:pic>
        <p:nvPicPr>
          <p:cNvPr id="7" name="Picture 4" descr="MCj0233524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79650" y="1989138"/>
            <a:ext cx="1727200" cy="219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1847851" y="4581525"/>
            <a:ext cx="6557963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Self-Employed persons: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Works under a contract </a:t>
            </a:r>
            <a:r>
              <a:rPr lang="en-GB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for</a:t>
            </a: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 service </a:t>
            </a:r>
          </a:p>
          <a:p>
            <a:pPr marL="342900" indent="-342900">
              <a:spcBef>
                <a:spcPct val="20000"/>
              </a:spcBef>
            </a:pPr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	(to a customer)</a:t>
            </a:r>
          </a:p>
          <a:p>
            <a:pPr marL="342900" indent="-342900">
              <a:spcBef>
                <a:spcPct val="20000"/>
              </a:spcBef>
            </a:pPr>
            <a:endParaRPr lang="en-GB" sz="28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</a:pPr>
            <a:endParaRPr lang="en-GB" sz="3200" dirty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9" name="Picture 5" descr="pe07582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83563" y="4149726"/>
            <a:ext cx="15938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82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1729</TotalTime>
  <Words>1942</Words>
  <Application>Microsoft Office PowerPoint</Application>
  <PresentationFormat>Widescreen</PresentationFormat>
  <Paragraphs>329</Paragraphs>
  <Slides>27</Slides>
  <Notes>27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Arial Black</vt:lpstr>
      <vt:lpstr>Calibri</vt:lpstr>
      <vt:lpstr>Comic Sans MS</vt:lpstr>
      <vt:lpstr>Symbol</vt:lpstr>
      <vt:lpstr>Times New Roman</vt:lpstr>
      <vt:lpstr>Wingdings</vt:lpstr>
      <vt:lpstr>Office Theme</vt:lpstr>
      <vt:lpstr>West Dunbartonshire Citizens Advice Bureau</vt:lpstr>
      <vt:lpstr>   Objectives:</vt:lpstr>
      <vt:lpstr>PowerPoint Presentation</vt:lpstr>
      <vt:lpstr>  Common Employment Problems</vt:lpstr>
      <vt:lpstr>REMEMBER</vt:lpstr>
      <vt:lpstr>  Balance: Employees / Employers</vt:lpstr>
      <vt:lpstr>  Employment Status?</vt:lpstr>
      <vt:lpstr>  An Employee</vt:lpstr>
      <vt:lpstr> Workers vs. Self-Employed</vt:lpstr>
      <vt:lpstr>Statutory and Contractual Rights</vt:lpstr>
      <vt:lpstr> Status determines  employment rights</vt:lpstr>
      <vt:lpstr> Main rights of employees  and workers</vt:lpstr>
      <vt:lpstr>Other employee ‘statutory’ rights</vt:lpstr>
      <vt:lpstr>   Contracts of employment</vt:lpstr>
      <vt:lpstr>   Leaving Work</vt:lpstr>
      <vt:lpstr>Client has been dismissed</vt:lpstr>
      <vt:lpstr>Automatically unfair dismissal</vt:lpstr>
      <vt:lpstr>    ‘Potentially fair’ dismissal    reasons</vt:lpstr>
      <vt:lpstr>    Fair or Unfair?</vt:lpstr>
      <vt:lpstr>   Leaving Work</vt:lpstr>
      <vt:lpstr> Redundancy</vt:lpstr>
      <vt:lpstr>  Sick leave and dismissal</vt:lpstr>
      <vt:lpstr>  Resolving workplace disputes</vt:lpstr>
      <vt:lpstr>    What are the client’s options?</vt:lpstr>
      <vt:lpstr>Potential problems</vt:lpstr>
      <vt:lpstr>PowerPoint Presentation</vt:lpstr>
      <vt:lpstr>REMEMBER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Maynard</dc:creator>
  <cp:lastModifiedBy>Gareth King</cp:lastModifiedBy>
  <cp:revision>61</cp:revision>
  <cp:lastPrinted>2017-03-16T08:46:14Z</cp:lastPrinted>
  <dcterms:created xsi:type="dcterms:W3CDTF">2015-07-01T12:44:52Z</dcterms:created>
  <dcterms:modified xsi:type="dcterms:W3CDTF">2017-06-06T11:47:18Z</dcterms:modified>
</cp:coreProperties>
</file>